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slides/slide218.xml" ContentType="application/vnd.openxmlformats-officedocument.presentationml.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notesSlides/notesSlide16.xml" ContentType="application/vnd.openxmlformats-officedocument.presentationml.notesSlide+xml"/>
  <Override PartName="/ppt/slides/slide319.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259.xml" ContentType="application/vnd.openxmlformats-officedocument.presentationml.slide+xml"/>
  <Default Extension="png" ContentType="image/png"/>
  <Override PartName="/ppt/slides/slide66.xml" ContentType="application/vnd.openxmlformats-officedocument.presentationml.slide+xml"/>
  <Override PartName="/ppt/slides/slide114.xml" ContentType="application/vnd.openxmlformats-officedocument.presentationml.slide+xml"/>
  <Override PartName="/ppt/slides/slide300.xml" ContentType="application/vnd.openxmlformats-officedocument.presentationml.slide+xml"/>
  <Override PartName="/ppt/slides/slide284.xml" ContentType="application/vnd.openxmlformats-officedocument.presentationml.slid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slides/slide91.xml" ContentType="application/vnd.openxmlformats-officedocument.presentationml.slide+xml"/>
  <Override PartName="/ppt/slides/slide215.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notesSlides/notesSlide82.xml" ContentType="application/vnd.openxmlformats-officedocument.presentationml.notesSlide+xml"/>
  <Override PartName="/ppt/slides/slide240.xml" ContentType="application/vnd.openxmlformats-officedocument.presentationml.slide+xml"/>
  <Override PartName="/ppt/slides/slide385.xml" ContentType="application/vnd.openxmlformats-officedocument.presentationml.slide+xml"/>
  <Override PartName="/ppt/notesSlides/notesSlide13.xml" ContentType="application/vnd.openxmlformats-officedocument.presentationml.notesSlide+xml"/>
  <Override PartName="/ppt/slides/slide316.xml" ContentType="application/vnd.openxmlformats-officedocument.presentationml.slide+xml"/>
  <Override PartName="/ppt/notesSlides/notesSlide129.xml" ContentType="application/vnd.openxmlformats-officedocument.presentationml.notesSlide+xml"/>
  <Override PartName="/ppt/slides/slide155.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notesSlides/notesSlide98.xml" ContentType="application/vnd.openxmlformats-officedocument.presentationml.notesSlide+xml"/>
  <Override PartName="/ppt/slides/slide111.xml" ContentType="application/vnd.openxmlformats-officedocument.presentationml.slide+xml"/>
  <Override PartName="/ppt/slides/slide256.xml" ContentType="application/vnd.openxmlformats-officedocument.presentationml.slide+xml"/>
  <Override PartName="/ppt/notesSlides/notesSlide29.xml" ContentType="application/vnd.openxmlformats-officedocument.presentationml.notesSlide+xml"/>
  <Override PartName="/ppt/slides/slide63.xml" ContentType="application/vnd.openxmlformats-officedocument.presentationml.slide+xml"/>
  <Override PartName="/ppt/slides/slide281.xml" ContentType="application/vnd.openxmlformats-officedocument.presentationml.slide+xml"/>
  <Override PartName="/ppt/notesSlides/notesSlide110.xml" ContentType="application/vnd.openxmlformats-officedocument.presentationml.notesSlide+xml"/>
  <Override PartName="/ppt/slides/slide357.xml" ContentType="application/vnd.openxmlformats-officedocument.presentationml.slide+xml"/>
  <Override PartName="/ppt/notesSlides/notesSlide54.xml" ContentType="application/vnd.openxmlformats-officedocument.presentationml.notesSlide+xml"/>
  <Override PartName="/ppt/slides/slide196.xml" ContentType="application/vnd.openxmlformats-officedocument.presentationml.slide+xml"/>
  <Override PartName="/ppt/slides/slide212.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297.xml" ContentType="application/vnd.openxmlformats-officedocument.presentationml.slide+xml"/>
  <Override PartName="/ppt/slides/slide313.xml" ContentType="application/vnd.openxmlformats-officedocument.presentationml.slide+xml"/>
  <Override PartName="/ppt/notesSlides/notesSlide126.xml" ContentType="application/vnd.openxmlformats-officedocument.presentationml.notes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51.xml" ContentType="application/vnd.openxmlformats-officedocument.presentationml.notesSlide+xml"/>
  <Override PartName="/ppt/slides/slide228.xml" ContentType="application/vnd.openxmlformats-officedocument.presentationml.slide+xml"/>
  <Override PartName="/ppt/slides/slide414.xml" ContentType="application/vnd.openxmlformats-officedocument.presentationml.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notesSlides/notesSlide51.xml" ContentType="application/vnd.openxmlformats-officedocument.presentationml.notesSlide+xml"/>
  <Override PartName="/ppt/slides/slide354.xml" ContentType="application/vnd.openxmlformats-officedocument.presentationml.slide+xml"/>
  <Override PartName="/ppt/notesSlides/notesSlide167.xml" ContentType="application/vnd.openxmlformats-officedocument.presentationml.notesSlide+xml"/>
  <Override PartName="/ppt/slides/slide193.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notesSlides/notesSlide123.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customXml/itemProps1.xml" ContentType="application/vnd.openxmlformats-officedocument.customXmlProperties+xml"/>
  <Override PartName="/ppt/slides/slide225.xml" ContentType="application/vnd.openxmlformats-officedocument.presentationml.slide+xml"/>
  <Override PartName="/ppt/slides/slide272.xml" ContentType="application/vnd.openxmlformats-officedocument.presentationml.slide+xml"/>
  <Override PartName="/ppt/notesSlides/notesSlide45.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notesSlides/notesSlide117.xml" ContentType="application/vnd.openxmlformats-officedocument.presentationml.notesSlide+xml"/>
  <Override PartName="/ppt/notesSlides/notesSlide164.xml" ContentType="application/vnd.openxmlformats-officedocument.presentationml.notesSlide+xml"/>
  <Default Extension="bin" ContentType="application/vnd.openxmlformats-officedocument.oleObject"/>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36.xml" ContentType="application/vnd.openxmlformats-officedocument.presentationml.notes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theme/theme3.xml" ContentType="application/vnd.openxmlformats-officedocument.theme+xml"/>
  <Override PartName="/ppt/notesSlides/notesSlide58.xml" ContentType="application/vnd.openxmlformats-officedocument.presentationml.notes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317.xml" ContentType="application/vnd.openxmlformats-officedocument.presentationml.slide+xml"/>
  <Override PartName="/ppt/slides/slide364.xml" ContentType="application/vnd.openxmlformats-officedocument.presentationml.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notesSlides/notesSlide108.xml" ContentType="application/vnd.openxmlformats-officedocument.presentationml.notesSlide+xml"/>
  <Override PartName="/ppt/notesSlides/notesSlide155.xml" ContentType="application/vnd.openxmlformats-officedocument.presentationml.notes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418.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notesSlides/notesSlide133.xml" ContentType="application/vnd.openxmlformats-officedocument.presentationml.notesSl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notesSlides/notesSlide77.xml" ContentType="application/vnd.openxmlformats-officedocument.presentationml.notesSlide+xml"/>
  <Override PartName="/ppt/slides/slide235.xml" ContentType="application/vnd.openxmlformats-officedocument.presentationml.slide+xml"/>
  <Override PartName="/ppt/slides/slide282.xml" ContentType="application/vnd.openxmlformats-officedocument.presentationml.slide+xml"/>
  <Override PartName="/ppt/slides/slide421.xml" ContentType="application/vnd.openxmlformats-officedocument.presentationml.slide+xml"/>
  <Override PartName="/ppt/notesSlides/notesSlide55.xml" ContentType="application/vnd.openxmlformats-officedocument.presentationml.notesSlide+xml"/>
  <Override PartName="/ppt/notesSlides/notesSlide111.xml" ContentType="application/vnd.openxmlformats-officedocument.presentationml.notesSlide+xml"/>
  <Override PartName="/ppt/slides/slide42.xml" ContentType="application/vnd.openxmlformats-officedocument.presentationml.slide+xml"/>
  <Override PartName="/ppt/slides/slide213.xml" ContentType="application/vnd.openxmlformats-officedocument.presentationml.slide+xml"/>
  <Override PartName="/ppt/slides/slide260.xml" ContentType="application/vnd.openxmlformats-officedocument.presentationml.slide+xml"/>
  <Override PartName="/ppt/slides/slide35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336.xml" ContentType="application/vnd.openxmlformats-officedocument.presentationml.slide+xml"/>
  <Override PartName="/ppt/slides/slide383.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28.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notesSlides/notesSlide127.xml" ContentType="application/vnd.openxmlformats-officedocument.presentationml.notesSlide+xml"/>
  <Override PartName="/ppt/slides/slide8.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98.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customXml/itemProps2.xml" ContentType="application/vnd.openxmlformats-officedocument.customXmlProperties+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Default Extension="wmf" ContentType="image/x-wmf"/>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notesSlides/notesSlide137.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131.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Default Extension="vml" ContentType="application/vnd.openxmlformats-officedocument.vmlDrawing"/>
  <Override PartName="/ppt/slides/slide148.xml" ContentType="application/vnd.openxmlformats-officedocument.presentationml.slide+xml"/>
  <Override PartName="/ppt/slides/slide195.xml" ContentType="application/vnd.openxmlformats-officedocument.presentationml.slide+xml"/>
  <Override PartName="/ppt/notesSlides/notesSlide31.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312.xml" ContentType="application/vnd.openxmlformats-officedocument.presentationml.slide+xml"/>
  <Override PartName="/ppt/notesSlides/notesSlide125.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Default Extension="rels" ContentType="application/vnd.openxmlformats-package.relationships+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Default Extension="pptx" ContentType="application/vnd.openxmlformats-officedocument.presentationml.presentation"/>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notesSlides/notesSlide50.xml" ContentType="application/vnd.openxmlformats-officedocument.presentationml.notesSlide+xml"/>
  <Override PartName="/ppt/slides/slide145.xml" ContentType="application/vnd.openxmlformats-officedocument.presentationml.slide+xml"/>
  <Override PartName="/ppt/slides/slide192.xml" ContentType="application/vnd.openxmlformats-officedocument.presentationml.slide+xml"/>
  <Override PartName="/ppt/notesSlides/notesSlide119.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slides/slide407.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122.xml" ContentType="application/vnd.openxmlformats-officedocument.presentationml.notesSlide+xml"/>
  <Default Extension="jpeg" ContentType="image/jpeg"/>
  <Override PartName="/ppt/slides/slide53.xml" ContentType="application/vnd.openxmlformats-officedocument.presentationml.slide+xml"/>
  <Override PartName="/ppt/slides/slide369.xml" ContentType="application/vnd.openxmlformats-officedocument.presentationml.slide+xml"/>
  <Override PartName="/ppt/slides/slide432.xml" ContentType="application/vnd.openxmlformats-officedocument.presentationml.slide+xml"/>
  <Override PartName="/ppt/notesSlides/notesSlide100.xml" ContentType="application/vnd.openxmlformats-officedocument.presentationml.notesSlide+xml"/>
  <Override PartName="/ppt/slides/slide31.xml" ContentType="application/vnd.openxmlformats-officedocument.presentationml.slide+xml"/>
  <Override PartName="/ppt/slides/slide224.xml" ContentType="application/vnd.openxmlformats-officedocument.presentationml.slide+xml"/>
  <Override PartName="/ppt/slides/slide271.xml" ContentType="application/vnd.openxmlformats-officedocument.presentationml.slide+xml"/>
  <Override PartName="/ppt/slides/slide410.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72.xml" ContentType="application/vnd.openxmlformats-officedocument.presentationml.slide+xml"/>
  <Override PartName="/ppt/slides/slide117.xml" ContentType="application/vnd.openxmlformats-officedocument.presentationml.slide+xml"/>
  <Override PartName="/ppt/slides/slide164.xml" ContentType="application/vnd.openxmlformats-officedocument.presentationml.slide+xml"/>
  <Override PartName="/ppt/notesSlides/notesSlide138.xml" ContentType="application/vnd.openxmlformats-officedocument.presentationml.notesSlide+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47.xml" ContentType="application/vnd.openxmlformats-officedocument.presentationml.slide+xml"/>
  <Override PartName="/ppt/slides/slide426.xml" ContentType="application/vnd.openxmlformats-officedocument.presentationml.slide+xml"/>
  <Override PartName="/ppt/slides/slide120.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slides/slide72.xml" ContentType="application/vnd.openxmlformats-officedocument.presentationml.slide+xml"/>
  <Override PartName="/ppt/slides/slide290.xml" ContentType="application/vnd.openxmlformats-officedocument.presentationml.slide+xml"/>
  <Override PartName="/ppt/notesSlides/notesSlide63.xml" ContentType="application/vnd.openxmlformats-officedocument.presentationml.notesSlide+xml"/>
  <Override PartName="/ppt/slides/slide221.xml" ContentType="application/vnd.openxmlformats-officedocument.presentationml.slide+xml"/>
  <Override PartName="/ppt/slides/slide366.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88.xml" ContentType="application/vnd.openxmlformats-officedocument.presentationml.slide+xml"/>
  <Override PartName="/ppt/slides/slide322.xml" ContentType="application/vnd.openxmlformats-officedocument.presentationml.slide+xml"/>
  <Override PartName="/ppt/notesSlides/notesSlide135.xml" ContentType="application/vnd.openxmlformats-officedocument.presentationml.notesSlide+xml"/>
  <Override PartName="/ppt/slides/slide19.xml" ContentType="application/vnd.openxmlformats-officedocument.presentationml.slide+xml"/>
  <Override PartName="/ppt/slides/slide161.xml" ContentType="application/vnd.openxmlformats-officedocument.presentationml.slide+xml"/>
  <Override PartName="/ppt/notesSlides/notesSlide79.xml" ContentType="application/vnd.openxmlformats-officedocument.presentationml.notesSlide+xml"/>
  <Override PartName="/ppt/slides/slide237.xml" ContentType="application/vnd.openxmlformats-officedocument.presentationml.slide+xml"/>
  <Override PartName="/ppt/slides/slide423.xml" ContentType="application/vnd.openxmlformats-officedocument.presentationml.slide+xml"/>
  <Override PartName="/ppt/theme/theme2.xml" ContentType="application/vnd.openxmlformats-officedocument.theme+xml"/>
  <Override PartName="/ppt/notesSlides/notesSlide160.xml" ContentType="application/vnd.openxmlformats-officedocument.presentationml.notesSlide+xml"/>
  <Default Extension="emf" ContentType="image/x-emf"/>
  <Override PartName="/ppt/slides/slide44.xml" ContentType="application/vnd.openxmlformats-officedocument.presentationml.slide+xml"/>
  <Override PartName="/ppt/slides/slide262.xml" ContentType="application/vnd.openxmlformats-officedocument.presentationml.slide+xml"/>
  <Override PartName="/ppt/notesSlides/notesSlide35.xml" ContentType="application/vnd.openxmlformats-officedocument.presentationml.notesSlide+xml"/>
  <Override PartName="/ppt/slides/slide338.xml" ContentType="application/vnd.openxmlformats-officedocument.presentationml.slide+xml"/>
  <Override PartName="/ppt/notesSlides/notesSlide60.xml" ContentType="application/vnd.openxmlformats-officedocument.presentationml.notesSlide+xml"/>
  <Override PartName="/ppt/slides/slide177.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278.xml" ContentType="application/vnd.openxmlformats-officedocument.presentationml.slide+xml"/>
  <Override PartName="/ppt/notesSlides/notesSlide107.xml" ContentType="application/vnd.openxmlformats-officedocument.presentationml.notesSlide+xml"/>
  <Override PartName="/ppt/slides/slide85.xml" ContentType="application/vnd.openxmlformats-officedocument.presentationml.slide+xml"/>
  <Override PartName="/ppt/slides/slide133.xml" ContentType="application/vnd.openxmlformats-officedocument.presentationml.slide+xml"/>
  <Override PartName="/ppt/notesSlides/notesSlide132.xml" ContentType="application/vnd.openxmlformats-officedocument.presentationml.notesSlide+xml"/>
  <Override PartName="/ppt/slides/slide209.xml" ContentType="application/vnd.openxmlformats-officedocument.presentationml.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234.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notesSlides/notesSlide148.xml" ContentType="application/vnd.openxmlformats-officedocument.presentationml.notesSlide+xml"/>
  <Override PartName="/ppt/slides/slide174.xml" ContentType="application/vnd.openxmlformats-officedocument.presentationml.slide+xml"/>
  <Override PartName="/ppt/slides/slide7.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notesSlides/notesSlide104.xml" ContentType="application/vnd.openxmlformats-officedocument.presentationml.notesSlide+xml"/>
  <Override PartName="/ppt/slides/slide130.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slides/slide82.xml" ContentType="application/vnd.openxmlformats-officedocument.presentationml.slide+xml"/>
  <Override PartName="/ppt/slides/slide206.xml" ContentType="application/vnd.openxmlformats-officedocument.presentationml.slide+xml"/>
  <Override PartName="/ppt/slides/slide13.xml" ContentType="application/vnd.openxmlformats-officedocument.presentationml.slide+xml"/>
  <Override PartName="/ppt/slides/slide376.xml" ContentType="application/vnd.openxmlformats-officedocument.presentationml.slide+xml"/>
  <Override PartName="/ppt/notesSlides/notesSlide73.xml" ContentType="application/vnd.openxmlformats-officedocument.presentationml.notesSlide+xml"/>
  <Override PartName="/ppt/slides/slide231.xml" ContentType="application/vnd.openxmlformats-officedocument.presentationml.slide+xml"/>
  <Override PartName="/ppt/slides/slide307.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3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4"/>
  </p:notesMasterIdLst>
  <p:handoutMasterIdLst>
    <p:handoutMasterId r:id="rId43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743" r:id="rId27"/>
    <p:sldId id="744" r:id="rId28"/>
    <p:sldId id="745" r:id="rId29"/>
    <p:sldId id="746" r:id="rId30"/>
    <p:sldId id="747" r:id="rId31"/>
    <p:sldId id="748" r:id="rId32"/>
    <p:sldId id="749" r:id="rId33"/>
    <p:sldId id="750" r:id="rId34"/>
    <p:sldId id="751" r:id="rId35"/>
    <p:sldId id="752" r:id="rId36"/>
    <p:sldId id="753" r:id="rId37"/>
    <p:sldId id="754" r:id="rId38"/>
    <p:sldId id="755" r:id="rId39"/>
    <p:sldId id="756" r:id="rId40"/>
    <p:sldId id="757" r:id="rId41"/>
    <p:sldId id="758" r:id="rId42"/>
    <p:sldId id="759" r:id="rId43"/>
    <p:sldId id="760" r:id="rId44"/>
    <p:sldId id="761" r:id="rId45"/>
    <p:sldId id="762" r:id="rId46"/>
    <p:sldId id="763" r:id="rId47"/>
    <p:sldId id="764" r:id="rId48"/>
    <p:sldId id="765" r:id="rId49"/>
    <p:sldId id="766" r:id="rId50"/>
    <p:sldId id="767" r:id="rId51"/>
    <p:sldId id="768" r:id="rId52"/>
    <p:sldId id="769" r:id="rId53"/>
    <p:sldId id="770" r:id="rId54"/>
    <p:sldId id="771" r:id="rId55"/>
    <p:sldId id="772" r:id="rId56"/>
    <p:sldId id="773" r:id="rId57"/>
    <p:sldId id="774" r:id="rId58"/>
    <p:sldId id="775" r:id="rId59"/>
    <p:sldId id="776" r:id="rId60"/>
    <p:sldId id="777" r:id="rId61"/>
    <p:sldId id="778" r:id="rId62"/>
    <p:sldId id="779" r:id="rId63"/>
    <p:sldId id="780" r:id="rId64"/>
    <p:sldId id="781" r:id="rId65"/>
    <p:sldId id="782" r:id="rId66"/>
    <p:sldId id="783" r:id="rId67"/>
    <p:sldId id="784" r:id="rId68"/>
    <p:sldId id="785" r:id="rId69"/>
    <p:sldId id="786" r:id="rId70"/>
    <p:sldId id="787" r:id="rId71"/>
    <p:sldId id="788" r:id="rId72"/>
    <p:sldId id="789" r:id="rId73"/>
    <p:sldId id="790" r:id="rId74"/>
    <p:sldId id="791" r:id="rId75"/>
    <p:sldId id="792" r:id="rId76"/>
    <p:sldId id="793" r:id="rId77"/>
    <p:sldId id="794" r:id="rId78"/>
    <p:sldId id="795" r:id="rId79"/>
    <p:sldId id="796" r:id="rId80"/>
    <p:sldId id="797" r:id="rId81"/>
    <p:sldId id="798" r:id="rId82"/>
    <p:sldId id="799" r:id="rId83"/>
    <p:sldId id="800" r:id="rId84"/>
    <p:sldId id="801" r:id="rId85"/>
    <p:sldId id="802" r:id="rId86"/>
    <p:sldId id="803" r:id="rId87"/>
    <p:sldId id="804" r:id="rId88"/>
    <p:sldId id="805" r:id="rId89"/>
    <p:sldId id="806" r:id="rId90"/>
    <p:sldId id="807" r:id="rId91"/>
    <p:sldId id="808" r:id="rId92"/>
    <p:sldId id="809" r:id="rId93"/>
    <p:sldId id="810"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4" r:id="rId109"/>
    <p:sldId id="365" r:id="rId110"/>
    <p:sldId id="366" r:id="rId111"/>
    <p:sldId id="367" r:id="rId112"/>
    <p:sldId id="371" r:id="rId113"/>
    <p:sldId id="378" r:id="rId114"/>
    <p:sldId id="372" r:id="rId115"/>
    <p:sldId id="373" r:id="rId116"/>
    <p:sldId id="376" r:id="rId117"/>
    <p:sldId id="380" r:id="rId118"/>
    <p:sldId id="381" r:id="rId119"/>
    <p:sldId id="384" r:id="rId120"/>
    <p:sldId id="388" r:id="rId121"/>
    <p:sldId id="402" r:id="rId122"/>
    <p:sldId id="403" r:id="rId123"/>
    <p:sldId id="404" r:id="rId124"/>
    <p:sldId id="405" r:id="rId125"/>
    <p:sldId id="406" r:id="rId126"/>
    <p:sldId id="407" r:id="rId127"/>
    <p:sldId id="410" r:id="rId128"/>
    <p:sldId id="411" r:id="rId129"/>
    <p:sldId id="412" r:id="rId130"/>
    <p:sldId id="413" r:id="rId131"/>
    <p:sldId id="414" r:id="rId132"/>
    <p:sldId id="415" r:id="rId133"/>
    <p:sldId id="416" r:id="rId134"/>
    <p:sldId id="417" r:id="rId135"/>
    <p:sldId id="418" r:id="rId136"/>
    <p:sldId id="419" r:id="rId137"/>
    <p:sldId id="420" r:id="rId138"/>
    <p:sldId id="421" r:id="rId139"/>
    <p:sldId id="422" r:id="rId140"/>
    <p:sldId id="423" r:id="rId141"/>
    <p:sldId id="424" r:id="rId142"/>
    <p:sldId id="425" r:id="rId143"/>
    <p:sldId id="426" r:id="rId144"/>
    <p:sldId id="427" r:id="rId145"/>
    <p:sldId id="428" r:id="rId146"/>
    <p:sldId id="429" r:id="rId147"/>
    <p:sldId id="430" r:id="rId148"/>
    <p:sldId id="431" r:id="rId149"/>
    <p:sldId id="432" r:id="rId150"/>
    <p:sldId id="433" r:id="rId151"/>
    <p:sldId id="434" r:id="rId152"/>
    <p:sldId id="435" r:id="rId153"/>
    <p:sldId id="436" r:id="rId154"/>
    <p:sldId id="437" r:id="rId155"/>
    <p:sldId id="438" r:id="rId156"/>
    <p:sldId id="439" r:id="rId157"/>
    <p:sldId id="440" r:id="rId158"/>
    <p:sldId id="839" r:id="rId159"/>
    <p:sldId id="840" r:id="rId160"/>
    <p:sldId id="841" r:id="rId161"/>
    <p:sldId id="842" r:id="rId162"/>
    <p:sldId id="843" r:id="rId163"/>
    <p:sldId id="844" r:id="rId164"/>
    <p:sldId id="845" r:id="rId165"/>
    <p:sldId id="846" r:id="rId166"/>
    <p:sldId id="847" r:id="rId167"/>
    <p:sldId id="848" r:id="rId168"/>
    <p:sldId id="849" r:id="rId169"/>
    <p:sldId id="850" r:id="rId170"/>
    <p:sldId id="851" r:id="rId171"/>
    <p:sldId id="852" r:id="rId172"/>
    <p:sldId id="853" r:id="rId173"/>
    <p:sldId id="854" r:id="rId174"/>
    <p:sldId id="855" r:id="rId175"/>
    <p:sldId id="856" r:id="rId176"/>
    <p:sldId id="441" r:id="rId177"/>
    <p:sldId id="442" r:id="rId178"/>
    <p:sldId id="443" r:id="rId179"/>
    <p:sldId id="444" r:id="rId180"/>
    <p:sldId id="445" r:id="rId181"/>
    <p:sldId id="446" r:id="rId182"/>
    <p:sldId id="447" r:id="rId183"/>
    <p:sldId id="448" r:id="rId184"/>
    <p:sldId id="449" r:id="rId185"/>
    <p:sldId id="456" r:id="rId186"/>
    <p:sldId id="457" r:id="rId187"/>
    <p:sldId id="458" r:id="rId188"/>
    <p:sldId id="459" r:id="rId189"/>
    <p:sldId id="460" r:id="rId190"/>
    <p:sldId id="461" r:id="rId191"/>
    <p:sldId id="454" r:id="rId192"/>
    <p:sldId id="481" r:id="rId193"/>
    <p:sldId id="482" r:id="rId194"/>
    <p:sldId id="483" r:id="rId195"/>
    <p:sldId id="484" r:id="rId196"/>
    <p:sldId id="485" r:id="rId197"/>
    <p:sldId id="486" r:id="rId198"/>
    <p:sldId id="487" r:id="rId199"/>
    <p:sldId id="488" r:id="rId200"/>
    <p:sldId id="489" r:id="rId201"/>
    <p:sldId id="490" r:id="rId202"/>
    <p:sldId id="491" r:id="rId203"/>
    <p:sldId id="492" r:id="rId204"/>
    <p:sldId id="493" r:id="rId205"/>
    <p:sldId id="494" r:id="rId206"/>
    <p:sldId id="495" r:id="rId207"/>
    <p:sldId id="496" r:id="rId208"/>
    <p:sldId id="497" r:id="rId209"/>
    <p:sldId id="498" r:id="rId210"/>
    <p:sldId id="499" r:id="rId211"/>
    <p:sldId id="500" r:id="rId212"/>
    <p:sldId id="501" r:id="rId213"/>
    <p:sldId id="502" r:id="rId214"/>
    <p:sldId id="503" r:id="rId215"/>
    <p:sldId id="504" r:id="rId216"/>
    <p:sldId id="505" r:id="rId217"/>
    <p:sldId id="506" r:id="rId218"/>
    <p:sldId id="507" r:id="rId219"/>
    <p:sldId id="508" r:id="rId220"/>
    <p:sldId id="509" r:id="rId221"/>
    <p:sldId id="510" r:id="rId222"/>
    <p:sldId id="511" r:id="rId223"/>
    <p:sldId id="512" r:id="rId224"/>
    <p:sldId id="513" r:id="rId225"/>
    <p:sldId id="514" r:id="rId226"/>
    <p:sldId id="515" r:id="rId227"/>
    <p:sldId id="516" r:id="rId228"/>
    <p:sldId id="517" r:id="rId229"/>
    <p:sldId id="518" r:id="rId230"/>
    <p:sldId id="519" r:id="rId231"/>
    <p:sldId id="520" r:id="rId232"/>
    <p:sldId id="521" r:id="rId233"/>
    <p:sldId id="522" r:id="rId234"/>
    <p:sldId id="523" r:id="rId235"/>
    <p:sldId id="524" r:id="rId236"/>
    <p:sldId id="525" r:id="rId237"/>
    <p:sldId id="526" r:id="rId238"/>
    <p:sldId id="527" r:id="rId239"/>
    <p:sldId id="528" r:id="rId240"/>
    <p:sldId id="529" r:id="rId241"/>
    <p:sldId id="530" r:id="rId242"/>
    <p:sldId id="531" r:id="rId243"/>
    <p:sldId id="532" r:id="rId244"/>
    <p:sldId id="533" r:id="rId245"/>
    <p:sldId id="534" r:id="rId246"/>
    <p:sldId id="535" r:id="rId247"/>
    <p:sldId id="536" r:id="rId248"/>
    <p:sldId id="537" r:id="rId249"/>
    <p:sldId id="538" r:id="rId250"/>
    <p:sldId id="539" r:id="rId251"/>
    <p:sldId id="540" r:id="rId252"/>
    <p:sldId id="541" r:id="rId253"/>
    <p:sldId id="542" r:id="rId254"/>
    <p:sldId id="543" r:id="rId255"/>
    <p:sldId id="544" r:id="rId256"/>
    <p:sldId id="545" r:id="rId257"/>
    <p:sldId id="546" r:id="rId258"/>
    <p:sldId id="547" r:id="rId259"/>
    <p:sldId id="548" r:id="rId260"/>
    <p:sldId id="549" r:id="rId261"/>
    <p:sldId id="550" r:id="rId262"/>
    <p:sldId id="551" r:id="rId263"/>
    <p:sldId id="552" r:id="rId264"/>
    <p:sldId id="553" r:id="rId265"/>
    <p:sldId id="554" r:id="rId266"/>
    <p:sldId id="555" r:id="rId267"/>
    <p:sldId id="556" r:id="rId268"/>
    <p:sldId id="557" r:id="rId269"/>
    <p:sldId id="558" r:id="rId270"/>
    <p:sldId id="559" r:id="rId271"/>
    <p:sldId id="560" r:id="rId272"/>
    <p:sldId id="561" r:id="rId273"/>
    <p:sldId id="562" r:id="rId274"/>
    <p:sldId id="563" r:id="rId275"/>
    <p:sldId id="564" r:id="rId276"/>
    <p:sldId id="565" r:id="rId277"/>
    <p:sldId id="566" r:id="rId278"/>
    <p:sldId id="567" r:id="rId279"/>
    <p:sldId id="568" r:id="rId280"/>
    <p:sldId id="569"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2" r:id="rId294"/>
    <p:sldId id="583" r:id="rId295"/>
    <p:sldId id="584" r:id="rId296"/>
    <p:sldId id="585" r:id="rId297"/>
    <p:sldId id="586" r:id="rId298"/>
    <p:sldId id="587" r:id="rId299"/>
    <p:sldId id="588" r:id="rId300"/>
    <p:sldId id="589" r:id="rId301"/>
    <p:sldId id="590" r:id="rId302"/>
    <p:sldId id="591" r:id="rId303"/>
    <p:sldId id="592" r:id="rId304"/>
    <p:sldId id="593" r:id="rId305"/>
    <p:sldId id="594" r:id="rId306"/>
    <p:sldId id="595" r:id="rId307"/>
    <p:sldId id="596" r:id="rId308"/>
    <p:sldId id="597" r:id="rId309"/>
    <p:sldId id="598" r:id="rId310"/>
    <p:sldId id="599" r:id="rId311"/>
    <p:sldId id="600" r:id="rId312"/>
    <p:sldId id="601" r:id="rId313"/>
    <p:sldId id="602" r:id="rId314"/>
    <p:sldId id="603" r:id="rId315"/>
    <p:sldId id="604" r:id="rId316"/>
    <p:sldId id="605" r:id="rId317"/>
    <p:sldId id="606" r:id="rId318"/>
    <p:sldId id="607" r:id="rId319"/>
    <p:sldId id="608" r:id="rId320"/>
    <p:sldId id="609" r:id="rId321"/>
    <p:sldId id="610" r:id="rId322"/>
    <p:sldId id="611" r:id="rId323"/>
    <p:sldId id="612" r:id="rId324"/>
    <p:sldId id="613" r:id="rId325"/>
    <p:sldId id="614" r:id="rId326"/>
    <p:sldId id="615" r:id="rId327"/>
    <p:sldId id="616" r:id="rId328"/>
    <p:sldId id="617" r:id="rId329"/>
    <p:sldId id="618" r:id="rId330"/>
    <p:sldId id="619" r:id="rId331"/>
    <p:sldId id="620" r:id="rId332"/>
    <p:sldId id="621" r:id="rId333"/>
    <p:sldId id="622" r:id="rId334"/>
    <p:sldId id="623" r:id="rId335"/>
    <p:sldId id="624" r:id="rId336"/>
    <p:sldId id="625" r:id="rId337"/>
    <p:sldId id="626" r:id="rId338"/>
    <p:sldId id="627" r:id="rId339"/>
    <p:sldId id="628" r:id="rId340"/>
    <p:sldId id="629" r:id="rId341"/>
    <p:sldId id="630" r:id="rId342"/>
    <p:sldId id="631" r:id="rId343"/>
    <p:sldId id="632" r:id="rId344"/>
    <p:sldId id="633" r:id="rId345"/>
    <p:sldId id="634" r:id="rId346"/>
    <p:sldId id="635" r:id="rId347"/>
    <p:sldId id="636" r:id="rId348"/>
    <p:sldId id="637" r:id="rId349"/>
    <p:sldId id="638" r:id="rId350"/>
    <p:sldId id="639" r:id="rId351"/>
    <p:sldId id="640" r:id="rId352"/>
    <p:sldId id="641" r:id="rId353"/>
    <p:sldId id="642" r:id="rId354"/>
    <p:sldId id="643" r:id="rId355"/>
    <p:sldId id="644" r:id="rId356"/>
    <p:sldId id="645" r:id="rId357"/>
    <p:sldId id="646" r:id="rId358"/>
    <p:sldId id="647" r:id="rId359"/>
    <p:sldId id="648" r:id="rId360"/>
    <p:sldId id="650" r:id="rId361"/>
    <p:sldId id="651" r:id="rId362"/>
    <p:sldId id="655" r:id="rId363"/>
    <p:sldId id="656" r:id="rId364"/>
    <p:sldId id="662" r:id="rId365"/>
    <p:sldId id="663" r:id="rId366"/>
    <p:sldId id="665" r:id="rId367"/>
    <p:sldId id="666" r:id="rId368"/>
    <p:sldId id="668" r:id="rId369"/>
    <p:sldId id="671" r:id="rId370"/>
    <p:sldId id="674" r:id="rId371"/>
    <p:sldId id="675" r:id="rId372"/>
    <p:sldId id="677" r:id="rId373"/>
    <p:sldId id="678" r:id="rId374"/>
    <p:sldId id="709" r:id="rId375"/>
    <p:sldId id="680" r:id="rId376"/>
    <p:sldId id="681" r:id="rId377"/>
    <p:sldId id="682" r:id="rId378"/>
    <p:sldId id="683" r:id="rId379"/>
    <p:sldId id="684" r:id="rId380"/>
    <p:sldId id="685" r:id="rId381"/>
    <p:sldId id="686" r:id="rId382"/>
    <p:sldId id="687" r:id="rId383"/>
    <p:sldId id="688" r:id="rId384"/>
    <p:sldId id="689" r:id="rId385"/>
    <p:sldId id="690" r:id="rId386"/>
    <p:sldId id="691" r:id="rId387"/>
    <p:sldId id="694" r:id="rId388"/>
    <p:sldId id="695" r:id="rId389"/>
    <p:sldId id="696" r:id="rId390"/>
    <p:sldId id="698" r:id="rId391"/>
    <p:sldId id="699" r:id="rId392"/>
    <p:sldId id="700" r:id="rId393"/>
    <p:sldId id="701" r:id="rId394"/>
    <p:sldId id="702" r:id="rId395"/>
    <p:sldId id="703" r:id="rId396"/>
    <p:sldId id="704" r:id="rId397"/>
    <p:sldId id="705" r:id="rId398"/>
    <p:sldId id="707" r:id="rId399"/>
    <p:sldId id="708" r:id="rId400"/>
    <p:sldId id="710" r:id="rId401"/>
    <p:sldId id="711" r:id="rId402"/>
    <p:sldId id="712" r:id="rId403"/>
    <p:sldId id="713" r:id="rId404"/>
    <p:sldId id="714" r:id="rId405"/>
    <p:sldId id="715" r:id="rId406"/>
    <p:sldId id="824" r:id="rId407"/>
    <p:sldId id="825" r:id="rId408"/>
    <p:sldId id="826" r:id="rId409"/>
    <p:sldId id="827" r:id="rId410"/>
    <p:sldId id="828" r:id="rId411"/>
    <p:sldId id="829" r:id="rId412"/>
    <p:sldId id="830" r:id="rId413"/>
    <p:sldId id="831" r:id="rId414"/>
    <p:sldId id="832" r:id="rId415"/>
    <p:sldId id="833" r:id="rId416"/>
    <p:sldId id="834" r:id="rId417"/>
    <p:sldId id="835" r:id="rId418"/>
    <p:sldId id="836" r:id="rId419"/>
    <p:sldId id="837" r:id="rId420"/>
    <p:sldId id="838" r:id="rId421"/>
    <p:sldId id="731" r:id="rId422"/>
    <p:sldId id="732" r:id="rId423"/>
    <p:sldId id="733" r:id="rId424"/>
    <p:sldId id="734" r:id="rId425"/>
    <p:sldId id="735" r:id="rId426"/>
    <p:sldId id="736" r:id="rId427"/>
    <p:sldId id="737" r:id="rId428"/>
    <p:sldId id="738" r:id="rId429"/>
    <p:sldId id="739" r:id="rId430"/>
    <p:sldId id="740" r:id="rId431"/>
    <p:sldId id="741" r:id="rId432"/>
    <p:sldId id="742" r:id="rId433"/>
  </p:sldIdLst>
  <p:sldSz cx="9144000" cy="6858000" type="screen4x3"/>
  <p:notesSz cx="6858000" cy="908367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670" y="-52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96"/>
      </p:cViewPr>
      <p:guideLst>
        <p:guide orient="horz" pos="2861"/>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handoutMaster" Target="handoutMasters/handoutMaster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customXml" Target="../customXml/item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customXml" Target="../customXml/item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presProps" Target="presProp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customXml" Target="../customXml/item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9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4184"/>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4184"/>
          </a:xfrm>
          <a:prstGeom prst="rect">
            <a:avLst/>
          </a:prstGeom>
        </p:spPr>
        <p:txBody>
          <a:bodyPr vert="horz" lIns="91440" tIns="45720" rIns="91440" bIns="45720" rtlCol="0"/>
          <a:lstStyle>
            <a:lvl1pPr algn="r">
              <a:defRPr sz="1200"/>
            </a:lvl1pPr>
          </a:lstStyle>
          <a:p>
            <a:pPr>
              <a:defRPr/>
            </a:pPr>
            <a:fld id="{517BCE2F-D61D-4E62-9703-CE4355CD4BE1}" type="datetimeFigureOut">
              <a:rPr lang="en-US"/>
              <a:pPr>
                <a:defRPr/>
              </a:pPr>
              <a:t>4/11/2013</a:t>
            </a:fld>
            <a:endParaRPr lang="en-US"/>
          </a:p>
        </p:txBody>
      </p:sp>
      <p:sp>
        <p:nvSpPr>
          <p:cNvPr id="4" name="Footer Placeholder 3"/>
          <p:cNvSpPr>
            <a:spLocks noGrp="1"/>
          </p:cNvSpPr>
          <p:nvPr>
            <p:ph type="ftr" sz="quarter" idx="2"/>
          </p:nvPr>
        </p:nvSpPr>
        <p:spPr>
          <a:xfrm>
            <a:off x="0" y="8627915"/>
            <a:ext cx="2971800" cy="454184"/>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27915"/>
            <a:ext cx="2971800" cy="454184"/>
          </a:xfrm>
          <a:prstGeom prst="rect">
            <a:avLst/>
          </a:prstGeom>
        </p:spPr>
        <p:txBody>
          <a:bodyPr vert="horz" lIns="91440" tIns="45720" rIns="91440" bIns="45720" rtlCol="0" anchor="b"/>
          <a:lstStyle>
            <a:lvl1pPr algn="r">
              <a:defRPr sz="1200"/>
            </a:lvl1pPr>
          </a:lstStyle>
          <a:p>
            <a:pPr>
              <a:defRPr/>
            </a:pPr>
            <a:fld id="{DF89C0AE-FA5D-4CAC-A347-B98AF004D18F}" type="slidenum">
              <a:rPr lang="en-US"/>
              <a:pPr>
                <a:defRPr/>
              </a:pPr>
              <a:t>‹#›</a:t>
            </a:fld>
            <a:endParaRPr lang="en-US"/>
          </a:p>
        </p:txBody>
      </p:sp>
    </p:spTree>
    <p:extLst>
      <p:ext uri="{BB962C8B-B14F-4D97-AF65-F5344CB8AC3E}">
        <p14:creationId xmlns:p14="http://schemas.microsoft.com/office/powerpoint/2010/main" val="41071505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4184"/>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4184"/>
          </a:xfrm>
          <a:prstGeom prst="rect">
            <a:avLst/>
          </a:prstGeom>
        </p:spPr>
        <p:txBody>
          <a:bodyPr vert="horz" lIns="91440" tIns="45720" rIns="91440" bIns="45720" rtlCol="0"/>
          <a:lstStyle>
            <a:lvl1pPr algn="r">
              <a:defRPr sz="1200"/>
            </a:lvl1pPr>
          </a:lstStyle>
          <a:p>
            <a:pPr>
              <a:defRPr/>
            </a:pPr>
            <a:fld id="{D1A9F68A-0DBD-43D5-954F-5B0E34CD104D}" type="datetimeFigureOut">
              <a:rPr lang="en-US"/>
              <a:pPr>
                <a:defRPr/>
              </a:pPr>
              <a:t>4/11/2013</a:t>
            </a:fld>
            <a:endParaRPr lang="en-US"/>
          </a:p>
        </p:txBody>
      </p:sp>
      <p:sp>
        <p:nvSpPr>
          <p:cNvPr id="4" name="Slide Image Placeholder 3"/>
          <p:cNvSpPr>
            <a:spLocks noGrp="1" noRot="1" noChangeAspect="1"/>
          </p:cNvSpPr>
          <p:nvPr>
            <p:ph type="sldImg" idx="2"/>
          </p:nvPr>
        </p:nvSpPr>
        <p:spPr>
          <a:xfrm>
            <a:off x="1157288" y="681038"/>
            <a:ext cx="4543425" cy="3406775"/>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14746"/>
            <a:ext cx="5486400" cy="4087654"/>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27915"/>
            <a:ext cx="2971800" cy="454184"/>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27915"/>
            <a:ext cx="2971800" cy="454184"/>
          </a:xfrm>
          <a:prstGeom prst="rect">
            <a:avLst/>
          </a:prstGeom>
        </p:spPr>
        <p:txBody>
          <a:bodyPr vert="horz" lIns="91440" tIns="45720" rIns="91440" bIns="45720" rtlCol="0" anchor="b"/>
          <a:lstStyle>
            <a:lvl1pPr algn="r">
              <a:defRPr sz="1200"/>
            </a:lvl1pPr>
          </a:lstStyle>
          <a:p>
            <a:pPr>
              <a:defRPr/>
            </a:pPr>
            <a:fld id="{1B3FFB0F-448F-4553-814C-95956908CAC5}" type="slidenum">
              <a:rPr lang="en-US"/>
              <a:pPr>
                <a:defRPr/>
              </a:pPr>
              <a:t>‹#›</a:t>
            </a:fld>
            <a:endParaRPr lang="en-US"/>
          </a:p>
        </p:txBody>
      </p:sp>
    </p:spTree>
    <p:extLst>
      <p:ext uri="{BB962C8B-B14F-4D97-AF65-F5344CB8AC3E}">
        <p14:creationId xmlns:p14="http://schemas.microsoft.com/office/powerpoint/2010/main" val="18770756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E9D18D-4FE8-4E69-AB97-47DCCDB42C71}"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2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ECB0C199-EFA2-4566-B6E6-FECE75A5C5F5}" type="slidenum">
              <a:rPr lang="en-US" sz="1200" smtClean="0"/>
              <a:pPr/>
              <a:t>300</a:t>
            </a:fld>
            <a:endParaRPr lang="en-US" sz="1200"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4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7EF33400-00E3-4734-A1E4-BF242418456B}" type="slidenum">
              <a:rPr lang="en-US" sz="1200" smtClean="0"/>
              <a:pPr/>
              <a:t>310</a:t>
            </a:fld>
            <a:endParaRPr lang="en-US" sz="1200"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01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6CB806DE-3563-4D17-993C-720F62337EDF}" type="slidenum">
              <a:rPr lang="en-US" sz="1200" smtClean="0"/>
              <a:pPr/>
              <a:t>317</a:t>
            </a:fld>
            <a:endParaRPr lang="en-US" sz="1200"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889000" y="465138"/>
            <a:ext cx="5070475" cy="3803650"/>
          </a:xfrm>
          <a:ln/>
        </p:spPr>
      </p:sp>
      <p:sp>
        <p:nvSpPr>
          <p:cNvPr id="62467" name="Rectangle 3"/>
          <p:cNvSpPr>
            <a:spLocks noGrp="1" noChangeArrowheads="1"/>
          </p:cNvSpPr>
          <p:nvPr>
            <p:ph type="body" idx="1"/>
          </p:nvPr>
        </p:nvSpPr>
        <p:spPr>
          <a:xfrm>
            <a:off x="736117" y="4869136"/>
            <a:ext cx="5447886" cy="3516511"/>
          </a:xfrm>
          <a:noFill/>
          <a:ln/>
        </p:spPr>
        <p:txBody>
          <a:bodyPr/>
          <a:lstStyle/>
          <a:p>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90820" name="Slide Number Placeholder 3"/>
          <p:cNvSpPr txBox="1">
            <a:spLocks noGrp="1"/>
          </p:cNvSpPr>
          <p:nvPr/>
        </p:nvSpPr>
        <p:spPr bwMode="auto">
          <a:xfrm>
            <a:off x="3884613" y="8627915"/>
            <a:ext cx="2971800" cy="45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fld id="{259F8C03-22D3-4507-94D4-3459D6FE3BD3}" type="slidenum">
              <a:rPr lang="en-US" sz="1200"/>
              <a:pPr algn="r"/>
              <a:t>319</a:t>
            </a:fld>
            <a:endParaRPr lang="en-US"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05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7D8604D0-24B9-420D-AB41-31031F18B30B}" type="slidenum">
              <a:rPr lang="en-US" sz="1200" smtClean="0"/>
              <a:pPr/>
              <a:t>323</a:t>
            </a:fld>
            <a:endParaRPr lang="en-US" sz="1200"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20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B6D5A6B3-0D14-41BF-90A0-3193EE25454D}" type="slidenum">
              <a:rPr lang="en-US" sz="1200" smtClean="0"/>
              <a:pPr/>
              <a:t>332</a:t>
            </a:fld>
            <a:endParaRPr lang="en-US" sz="1200"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a:ln/>
        </p:spPr>
      </p:sp>
      <p:sp>
        <p:nvSpPr>
          <p:cNvPr id="221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21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8EC834B0-AF9F-4C29-A654-2DDB67FCF7EC}" type="slidenum">
              <a:rPr lang="en-US" sz="1200" smtClean="0"/>
              <a:pPr/>
              <a:t>333</a:t>
            </a:fld>
            <a:endParaRPr lang="en-US" sz="1200"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22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C7443635-307D-458B-8092-2BCDC517A0C8}" type="slidenum">
              <a:rPr lang="en-US" sz="1200" smtClean="0"/>
              <a:pPr/>
              <a:t>334</a:t>
            </a:fld>
            <a:endParaRPr lang="en-US" sz="1200"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29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41366CC9-0FE4-4DCE-89AE-649B18C5415E}" type="slidenum">
              <a:rPr lang="en-US" sz="1200" smtClean="0"/>
              <a:pPr/>
              <a:t>338</a:t>
            </a:fld>
            <a:endParaRPr lang="en-US" sz="12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889000" y="465138"/>
            <a:ext cx="5070475" cy="3803650"/>
          </a:xfrm>
          <a:ln/>
        </p:spPr>
      </p:sp>
      <p:sp>
        <p:nvSpPr>
          <p:cNvPr id="57347" name="Rectangle 3"/>
          <p:cNvSpPr>
            <a:spLocks noGrp="1" noChangeArrowheads="1"/>
          </p:cNvSpPr>
          <p:nvPr>
            <p:ph type="body" idx="1"/>
          </p:nvPr>
        </p:nvSpPr>
        <p:spPr>
          <a:xfrm>
            <a:off x="736117" y="4869136"/>
            <a:ext cx="5447886" cy="3516511"/>
          </a:xfrm>
          <a:noFill/>
          <a:ln/>
        </p:spPr>
        <p:txBody>
          <a:bodyPr/>
          <a:lstStyle/>
          <a:p>
            <a:endParaRPr lang="en-US"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a:ln/>
        </p:spPr>
      </p:sp>
      <p:sp>
        <p:nvSpPr>
          <p:cNvPr id="230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30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F9B8D050-7830-432C-93BC-DF9B406B40FB}" type="slidenum">
              <a:rPr lang="en-US" sz="1200" smtClean="0"/>
              <a:pPr/>
              <a:t>339</a:t>
            </a:fld>
            <a:endParaRPr lang="en-US" sz="1200"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46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DC202C42-814E-4A52-A2FD-13B1401B5F2B}" type="slidenum">
              <a:rPr lang="en-US" sz="1200" smtClean="0"/>
              <a:pPr/>
              <a:t>341</a:t>
            </a:fld>
            <a:endParaRPr lang="en-US" sz="1200"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47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B524C634-5DB5-409D-B7A4-8A739D49F28D}" type="slidenum">
              <a:rPr lang="en-US" sz="1200" smtClean="0"/>
              <a:pPr/>
              <a:t>342</a:t>
            </a:fld>
            <a:endParaRPr lang="en-US" sz="1200"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48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E9DD82F4-7A4D-47B6-A10D-67A044978857}" type="slidenum">
              <a:rPr lang="en-US" sz="1200" smtClean="0"/>
              <a:pPr/>
              <a:t>343</a:t>
            </a:fld>
            <a:endParaRPr lang="en-US" sz="1200"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50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6C6D1ACF-BE0D-4DB9-AB11-795A3CBBCE1F}" type="slidenum">
              <a:rPr lang="en-US" sz="1200" smtClean="0"/>
              <a:pPr/>
              <a:t>345</a:t>
            </a:fld>
            <a:endParaRPr lang="en-US" sz="1200"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51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D2FF2597-9B49-4EF5-934D-A8C648D3613C}" type="slidenum">
              <a:rPr lang="en-US" sz="1200" smtClean="0"/>
              <a:pPr/>
              <a:t>346</a:t>
            </a:fld>
            <a:endParaRPr lang="en-US" sz="1200"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52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4318AAD2-4E22-4BCD-9F8A-ECEAC85B5EB1}" type="slidenum">
              <a:rPr lang="en-US" sz="1200" smtClean="0"/>
              <a:pPr/>
              <a:t>347</a:t>
            </a:fld>
            <a:endParaRPr lang="en-US" sz="1200"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53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C072AC8D-9DC3-44D2-AF94-D17CF4A087C5}" type="slidenum">
              <a:rPr lang="en-US" sz="1200" smtClean="0"/>
              <a:pPr/>
              <a:t>348</a:t>
            </a:fld>
            <a:endParaRPr lang="en-US" sz="12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54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E3046BBB-D442-45D5-8251-C903BBD1D632}" type="slidenum">
              <a:rPr lang="en-US" sz="1200" smtClean="0"/>
              <a:pPr/>
              <a:t>349</a:t>
            </a:fld>
            <a:endParaRPr lang="en-US" sz="1200"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56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DA04105E-B8B8-4A98-A88B-A211A083F6A1}" type="slidenum">
              <a:rPr lang="en-US" sz="1200" smtClean="0"/>
              <a:pPr/>
              <a:t>350</a:t>
            </a:fld>
            <a:endParaRPr lang="en-US" sz="1200"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57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0B371D1F-EFFC-4D9E-8C87-81B0E88060EC}" type="slidenum">
              <a:rPr lang="en-US" sz="1200" smtClean="0"/>
              <a:pPr/>
              <a:t>351</a:t>
            </a:fld>
            <a:endParaRPr lang="en-US" sz="1200"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58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DD3BC482-7313-4402-B29E-628C81227E1C}" type="slidenum">
              <a:rPr lang="en-US" sz="1200" smtClean="0"/>
              <a:pPr/>
              <a:t>352</a:t>
            </a:fld>
            <a:endParaRPr lang="en-US" sz="1200"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59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DB121A60-AB83-4AE4-A621-D12011855DDB}" type="slidenum">
              <a:rPr lang="en-US" sz="1200" smtClean="0"/>
              <a:pPr/>
              <a:t>353</a:t>
            </a:fld>
            <a:endParaRPr lang="en-US" sz="1200"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60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2DA6D6CF-32A1-41EF-9724-2F774521B6B4}" type="slidenum">
              <a:rPr lang="en-US" sz="1200" smtClean="0"/>
              <a:pPr/>
              <a:t>354</a:t>
            </a:fld>
            <a:endParaRPr lang="en-US" sz="1200"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ln/>
        </p:spPr>
      </p:sp>
      <p:sp>
        <p:nvSpPr>
          <p:cNvPr id="262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62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B69BC512-2825-4368-9962-B0E944B12FC3}" type="slidenum">
              <a:rPr lang="en-US" sz="1200" smtClean="0"/>
              <a:pPr/>
              <a:t>356</a:t>
            </a:fld>
            <a:endParaRPr lang="en-US" sz="1200"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a:ln/>
        </p:spPr>
      </p:sp>
      <p:sp>
        <p:nvSpPr>
          <p:cNvPr id="263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63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A749AAEE-F7A0-4DE6-9782-AEBB5A0337E4}" type="slidenum">
              <a:rPr lang="en-US" sz="1200" smtClean="0"/>
              <a:pPr/>
              <a:t>357</a:t>
            </a:fld>
            <a:endParaRPr lang="en-US" sz="1200"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4270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70000"/>
              </a:lnSpc>
              <a:spcBef>
                <a:spcPct val="50000"/>
              </a:spcBef>
              <a:buSzPct val="90000"/>
              <a:buFont typeface="Webdings" pitchFamily="18" charset="2"/>
              <a:buChar char="4"/>
              <a:defRPr sz="2000">
                <a:solidFill>
                  <a:schemeClr val="tx1"/>
                </a:solidFill>
                <a:latin typeface="Arial" charset="0"/>
              </a:defRPr>
            </a:lvl1pPr>
            <a:lvl2pPr marL="742950" indent="-285750" eaLnBrk="0" hangingPunct="0">
              <a:lnSpc>
                <a:spcPct val="70000"/>
              </a:lnSpc>
              <a:spcBef>
                <a:spcPct val="50000"/>
              </a:spcBef>
              <a:buSzPct val="90000"/>
              <a:buFont typeface="Webdings" pitchFamily="18" charset="2"/>
              <a:buChar char="4"/>
              <a:defRPr sz="2000">
                <a:solidFill>
                  <a:schemeClr val="tx1"/>
                </a:solidFill>
                <a:latin typeface="Arial" charset="0"/>
              </a:defRPr>
            </a:lvl2pPr>
            <a:lvl3pPr marL="1143000" indent="-228600" eaLnBrk="0" hangingPunct="0">
              <a:lnSpc>
                <a:spcPct val="70000"/>
              </a:lnSpc>
              <a:spcBef>
                <a:spcPct val="50000"/>
              </a:spcBef>
              <a:buSzPct val="90000"/>
              <a:buFont typeface="Webdings" pitchFamily="18" charset="2"/>
              <a:buChar char="4"/>
              <a:defRPr sz="2000">
                <a:solidFill>
                  <a:schemeClr val="tx1"/>
                </a:solidFill>
                <a:latin typeface="Arial" charset="0"/>
              </a:defRPr>
            </a:lvl3pPr>
            <a:lvl4pPr marL="1600200" indent="-228600" eaLnBrk="0" hangingPunct="0">
              <a:lnSpc>
                <a:spcPct val="70000"/>
              </a:lnSpc>
              <a:spcBef>
                <a:spcPct val="50000"/>
              </a:spcBef>
              <a:buSzPct val="90000"/>
              <a:buFont typeface="Webdings" pitchFamily="18" charset="2"/>
              <a:buChar char="4"/>
              <a:defRPr sz="2000">
                <a:solidFill>
                  <a:schemeClr val="tx1"/>
                </a:solidFill>
                <a:latin typeface="Arial" charset="0"/>
              </a:defRPr>
            </a:lvl4pPr>
            <a:lvl5pPr marL="2057400" indent="-228600" eaLnBrk="0" hangingPunct="0">
              <a:lnSpc>
                <a:spcPct val="70000"/>
              </a:lnSpc>
              <a:spcBef>
                <a:spcPct val="50000"/>
              </a:spcBef>
              <a:buSzPct val="90000"/>
              <a:buFont typeface="Webdings" pitchFamily="18" charset="2"/>
              <a:buChar char="4"/>
              <a:defRPr sz="2000">
                <a:solidFill>
                  <a:schemeClr val="tx1"/>
                </a:solidFill>
                <a:latin typeface="Arial" charset="0"/>
              </a:defRPr>
            </a:lvl5pPr>
            <a:lvl6pPr marL="2514600" indent="-228600" eaLnBrk="0" fontAlgn="base" hangingPunct="0">
              <a:lnSpc>
                <a:spcPct val="70000"/>
              </a:lnSpc>
              <a:spcBef>
                <a:spcPct val="50000"/>
              </a:spcBef>
              <a:spcAft>
                <a:spcPct val="0"/>
              </a:spcAft>
              <a:buSzPct val="90000"/>
              <a:buFont typeface="Webdings" pitchFamily="18" charset="2"/>
              <a:buChar char="4"/>
              <a:defRPr sz="2000">
                <a:solidFill>
                  <a:schemeClr val="tx1"/>
                </a:solidFill>
                <a:latin typeface="Arial" charset="0"/>
              </a:defRPr>
            </a:lvl6pPr>
            <a:lvl7pPr marL="2971800" indent="-228600" eaLnBrk="0" fontAlgn="base" hangingPunct="0">
              <a:lnSpc>
                <a:spcPct val="70000"/>
              </a:lnSpc>
              <a:spcBef>
                <a:spcPct val="50000"/>
              </a:spcBef>
              <a:spcAft>
                <a:spcPct val="0"/>
              </a:spcAft>
              <a:buSzPct val="90000"/>
              <a:buFont typeface="Webdings" pitchFamily="18" charset="2"/>
              <a:buChar char="4"/>
              <a:defRPr sz="2000">
                <a:solidFill>
                  <a:schemeClr val="tx1"/>
                </a:solidFill>
                <a:latin typeface="Arial" charset="0"/>
              </a:defRPr>
            </a:lvl7pPr>
            <a:lvl8pPr marL="3429000" indent="-228600" eaLnBrk="0" fontAlgn="base" hangingPunct="0">
              <a:lnSpc>
                <a:spcPct val="70000"/>
              </a:lnSpc>
              <a:spcBef>
                <a:spcPct val="50000"/>
              </a:spcBef>
              <a:spcAft>
                <a:spcPct val="0"/>
              </a:spcAft>
              <a:buSzPct val="90000"/>
              <a:buFont typeface="Webdings" pitchFamily="18" charset="2"/>
              <a:buChar char="4"/>
              <a:defRPr sz="2000">
                <a:solidFill>
                  <a:schemeClr val="tx1"/>
                </a:solidFill>
                <a:latin typeface="Arial" charset="0"/>
              </a:defRPr>
            </a:lvl8pPr>
            <a:lvl9pPr marL="3886200" indent="-228600" eaLnBrk="0" fontAlgn="base" hangingPunct="0">
              <a:lnSpc>
                <a:spcPct val="70000"/>
              </a:lnSpc>
              <a:spcBef>
                <a:spcPct val="50000"/>
              </a:spcBef>
              <a:spcAft>
                <a:spcPct val="0"/>
              </a:spcAft>
              <a:buSzPct val="90000"/>
              <a:buFont typeface="Webdings" pitchFamily="18" charset="2"/>
              <a:buChar char="4"/>
              <a:defRPr sz="2000">
                <a:solidFill>
                  <a:schemeClr val="tx1"/>
                </a:solidFill>
                <a:latin typeface="Arial" charset="0"/>
              </a:defRPr>
            </a:lvl9pPr>
          </a:lstStyle>
          <a:p>
            <a:pPr eaLnBrk="1" hangingPunct="1">
              <a:lnSpc>
                <a:spcPct val="100000"/>
              </a:lnSpc>
              <a:spcBef>
                <a:spcPct val="0"/>
              </a:spcBef>
              <a:buSzTx/>
              <a:buFontTx/>
              <a:buNone/>
              <a:defRPr/>
            </a:pPr>
            <a:fld id="{2EF1C228-0E11-4C64-B1C4-BFB70A25C992}" type="slidenum">
              <a:rPr lang="en-GB" sz="1200" smtClean="0"/>
              <a:pPr eaLnBrk="1" hangingPunct="1">
                <a:lnSpc>
                  <a:spcPct val="100000"/>
                </a:lnSpc>
                <a:spcBef>
                  <a:spcPct val="0"/>
                </a:spcBef>
                <a:buSzTx/>
                <a:buFontTx/>
                <a:buNone/>
                <a:defRPr/>
              </a:pPr>
              <a:t>68</a:t>
            </a:fld>
            <a:endParaRPr lang="en-GB" sz="1200"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noProof="1" smtClean="0">
              <a:latin typeface="Arial"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Rot="1" noChangeAspect="1" noChangeArrowheads="1" noTextEdit="1"/>
          </p:cNvSpPr>
          <p:nvPr>
            <p:ph type="sldImg"/>
          </p:nvPr>
        </p:nvSpPr>
        <p:spPr>
          <a:xfrm>
            <a:off x="1158875" y="681038"/>
            <a:ext cx="4543425" cy="3406775"/>
          </a:xfrm>
          <a:ln/>
        </p:spPr>
      </p:sp>
      <p:sp>
        <p:nvSpPr>
          <p:cNvPr id="978947" name="Rectangle 3"/>
          <p:cNvSpPr>
            <a:spLocks noGrp="1" noChangeArrowheads="1"/>
          </p:cNvSpPr>
          <p:nvPr>
            <p:ph type="body" idx="1"/>
          </p:nvPr>
        </p:nvSpPr>
        <p:spPr/>
        <p:txBody>
          <a:bodyPr lIns="91421" tIns="45710" rIns="91421" bIns="45710"/>
          <a:lstStyle/>
          <a:p>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Rot="1" noChangeAspect="1" noChangeArrowheads="1" noTextEdit="1"/>
          </p:cNvSpPr>
          <p:nvPr>
            <p:ph type="sldImg"/>
          </p:nvPr>
        </p:nvSpPr>
        <p:spPr>
          <a:xfrm>
            <a:off x="1158875" y="681038"/>
            <a:ext cx="4543425" cy="3406775"/>
          </a:xfrm>
          <a:ln/>
        </p:spPr>
      </p:sp>
      <p:sp>
        <p:nvSpPr>
          <p:cNvPr id="978947" name="Rectangle 3"/>
          <p:cNvSpPr>
            <a:spLocks noGrp="1" noChangeArrowheads="1"/>
          </p:cNvSpPr>
          <p:nvPr>
            <p:ph type="body" idx="1"/>
          </p:nvPr>
        </p:nvSpPr>
        <p:spPr/>
        <p:txBody>
          <a:bodyPr lIns="91421" tIns="45710" rIns="91421" bIns="45710"/>
          <a:lstStyle/>
          <a:p>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Rot="1" noChangeAspect="1" noChangeArrowheads="1" noTextEdit="1"/>
          </p:cNvSpPr>
          <p:nvPr>
            <p:ph type="sldImg"/>
          </p:nvPr>
        </p:nvSpPr>
        <p:spPr>
          <a:xfrm>
            <a:off x="1158875" y="681038"/>
            <a:ext cx="4543425" cy="3406775"/>
          </a:xfrm>
          <a:ln/>
        </p:spPr>
      </p:sp>
      <p:sp>
        <p:nvSpPr>
          <p:cNvPr id="980995" name="Rectangle 3"/>
          <p:cNvSpPr>
            <a:spLocks noGrp="1" noChangeArrowheads="1"/>
          </p:cNvSpPr>
          <p:nvPr>
            <p:ph type="body" idx="1"/>
          </p:nvPr>
        </p:nvSpPr>
        <p:spPr/>
        <p:txBody>
          <a:bodyPr lIns="91421" tIns="45710" rIns="91421" bIns="45710"/>
          <a:lstStyle/>
          <a:p>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Rot="1" noChangeAspect="1" noChangeArrowheads="1" noTextEdit="1"/>
          </p:cNvSpPr>
          <p:nvPr>
            <p:ph type="sldImg"/>
          </p:nvPr>
        </p:nvSpPr>
        <p:spPr>
          <a:xfrm>
            <a:off x="1158875" y="681038"/>
            <a:ext cx="4543425" cy="3406775"/>
          </a:xfrm>
          <a:ln/>
        </p:spPr>
      </p:sp>
      <p:sp>
        <p:nvSpPr>
          <p:cNvPr id="985091" name="Rectangle 3"/>
          <p:cNvSpPr>
            <a:spLocks noGrp="1" noChangeArrowheads="1"/>
          </p:cNvSpPr>
          <p:nvPr>
            <p:ph type="body" idx="1"/>
          </p:nvPr>
        </p:nvSpPr>
        <p:spPr/>
        <p:txBody>
          <a:bodyPr lIns="91421" tIns="45710" rIns="91421" bIns="45710"/>
          <a:lstStyle/>
          <a:p>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xfrm>
            <a:off x="1158875" y="681038"/>
            <a:ext cx="4543425" cy="3406775"/>
          </a:xfrm>
          <a:ln/>
        </p:spPr>
      </p:sp>
      <p:sp>
        <p:nvSpPr>
          <p:cNvPr id="987139" name="Rectangle 3"/>
          <p:cNvSpPr>
            <a:spLocks noGrp="1" noChangeArrowheads="1"/>
          </p:cNvSpPr>
          <p:nvPr>
            <p:ph type="body" idx="1"/>
          </p:nvPr>
        </p:nvSpPr>
        <p:spPr/>
        <p:txBody>
          <a:bodyPr lIns="91421" tIns="45710" rIns="91421" bIns="45710"/>
          <a:lstStyle/>
          <a:p>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427043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Rectangle 2"/>
          <p:cNvSpPr>
            <a:spLocks noGrp="1" noRot="1" noChangeAspect="1" noChangeArrowheads="1" noTextEdit="1"/>
          </p:cNvSpPr>
          <p:nvPr>
            <p:ph type="sldImg"/>
          </p:nvPr>
        </p:nvSpPr>
        <p:spPr>
          <a:ln/>
        </p:spPr>
      </p:sp>
      <p:sp>
        <p:nvSpPr>
          <p:cNvPr id="1346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E9D18D-4FE8-4E69-AB97-47DCCDB42C71}" type="slidenum">
              <a:rPr lang="en-US" smtClean="0"/>
              <a:pPr/>
              <a:t>432</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E9D18D-4FE8-4E69-AB97-47DCCDB42C71}" type="slidenum">
              <a:rPr lang="en-US" smtClean="0"/>
              <a:pPr/>
              <a:t>94</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4270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p:cNvSpPr>
            <a:spLocks noGrp="1" noRot="1" noChangeAspect="1" noTextEdit="1"/>
          </p:cNvSpPr>
          <p:nvPr>
            <p:ph type="sldImg"/>
          </p:nvPr>
        </p:nvSpPr>
        <p:spPr>
          <a:ln/>
        </p:spPr>
      </p:sp>
      <p:sp>
        <p:nvSpPr>
          <p:cNvPr id="305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305156" name="Slide Number Placeholder 3"/>
          <p:cNvSpPr txBox="1">
            <a:spLocks noGrp="1"/>
          </p:cNvSpPr>
          <p:nvPr/>
        </p:nvSpPr>
        <p:spPr bwMode="auto">
          <a:xfrm>
            <a:off x="3884613" y="8627915"/>
            <a:ext cx="2971800" cy="45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fld id="{F90FC189-1B5E-487A-BC8F-B47B9D776E37}" type="slidenum">
              <a:rPr lang="en-US" sz="1200"/>
              <a:pPr algn="r"/>
              <a:t>111</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55700" y="681038"/>
            <a:ext cx="4543425" cy="3406775"/>
          </a:xfrm>
          <a:ln/>
        </p:spPr>
      </p:sp>
      <p:sp>
        <p:nvSpPr>
          <p:cNvPr id="44035" name="Rectangle 3"/>
          <p:cNvSpPr>
            <a:spLocks noGrp="1" noChangeArrowheads="1"/>
          </p:cNvSpPr>
          <p:nvPr>
            <p:ph type="body" idx="1"/>
          </p:nvPr>
        </p:nvSpPr>
        <p:spPr>
          <a:xfrm>
            <a:off x="914400" y="4314746"/>
            <a:ext cx="5029200" cy="4087654"/>
          </a:xfrm>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55700" y="681038"/>
            <a:ext cx="4543425" cy="3406775"/>
          </a:xfrm>
          <a:ln/>
        </p:spPr>
      </p:sp>
      <p:sp>
        <p:nvSpPr>
          <p:cNvPr id="46083" name="Rectangle 3"/>
          <p:cNvSpPr>
            <a:spLocks noGrp="1" noChangeArrowheads="1"/>
          </p:cNvSpPr>
          <p:nvPr>
            <p:ph type="body" idx="1"/>
          </p:nvPr>
        </p:nvSpPr>
        <p:spPr>
          <a:xfrm>
            <a:off x="914400" y="4314746"/>
            <a:ext cx="5029200" cy="4087654"/>
          </a:xfrm>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1155700" y="681038"/>
            <a:ext cx="4543425" cy="3406775"/>
          </a:xfrm>
          <a:ln/>
        </p:spPr>
      </p:sp>
      <p:sp>
        <p:nvSpPr>
          <p:cNvPr id="54275" name="Rectangle 3"/>
          <p:cNvSpPr>
            <a:spLocks noGrp="1" noChangeArrowheads="1"/>
          </p:cNvSpPr>
          <p:nvPr>
            <p:ph type="body" idx="1"/>
          </p:nvPr>
        </p:nvSpPr>
        <p:spPr>
          <a:xfrm>
            <a:off x="914400" y="4314746"/>
            <a:ext cx="5029200" cy="4087654"/>
          </a:xfrm>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5700" y="681038"/>
            <a:ext cx="4543425" cy="3406775"/>
          </a:xfrm>
          <a:ln/>
        </p:spPr>
      </p:sp>
      <p:sp>
        <p:nvSpPr>
          <p:cNvPr id="80899" name="Rectangle 3"/>
          <p:cNvSpPr>
            <a:spLocks noGrp="1" noChangeArrowheads="1"/>
          </p:cNvSpPr>
          <p:nvPr>
            <p:ph type="body" idx="1"/>
          </p:nvPr>
        </p:nvSpPr>
        <p:spPr>
          <a:xfrm>
            <a:off x="914400" y="4314746"/>
            <a:ext cx="5029200" cy="4087654"/>
          </a:xfrm>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4270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8875" y="681038"/>
            <a:ext cx="4543425" cy="3406775"/>
          </a:xfrm>
          <a:ln/>
        </p:spPr>
      </p:sp>
      <p:sp>
        <p:nvSpPr>
          <p:cNvPr id="27651"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158875" y="681038"/>
            <a:ext cx="4543425" cy="3406775"/>
          </a:xfrm>
          <a:ln/>
        </p:spPr>
      </p:sp>
      <p:sp>
        <p:nvSpPr>
          <p:cNvPr id="28675"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158875" y="681038"/>
            <a:ext cx="4543425" cy="3406775"/>
          </a:xfrm>
          <a:ln/>
        </p:spPr>
      </p:sp>
      <p:sp>
        <p:nvSpPr>
          <p:cNvPr id="29699" name="Rectangle 3"/>
          <p:cNvSpPr>
            <a:spLocks noGrp="1" noChangeArrowheads="1"/>
          </p:cNvSpPr>
          <p:nvPr>
            <p:ph type="body" idx="1"/>
          </p:nvPr>
        </p:nvSpPr>
        <p:spPr>
          <a:noFill/>
        </p:spPr>
        <p:txBody>
          <a:bodyPr lIns="91421" tIns="45710" rIns="91421" bIns="45710"/>
          <a:lstStyle/>
          <a:p>
            <a:r>
              <a:rPr lang="en-US" smtClean="0"/>
              <a:t>This is self-explanatory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158875" y="681038"/>
            <a:ext cx="4543425" cy="3406775"/>
          </a:xfrm>
          <a:ln/>
        </p:spPr>
      </p:sp>
      <p:sp>
        <p:nvSpPr>
          <p:cNvPr id="30723"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158875" y="681038"/>
            <a:ext cx="4543425" cy="3406775"/>
          </a:xfrm>
          <a:ln/>
        </p:spPr>
      </p:sp>
      <p:sp>
        <p:nvSpPr>
          <p:cNvPr id="31747"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158875" y="681038"/>
            <a:ext cx="4543425" cy="3406775"/>
          </a:xfrm>
          <a:ln/>
        </p:spPr>
      </p:sp>
      <p:sp>
        <p:nvSpPr>
          <p:cNvPr id="32771"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168400" y="687388"/>
            <a:ext cx="4524375" cy="3394075"/>
          </a:xfrm>
          <a:ln cap="flat">
            <a:solidFill>
              <a:schemeClr val="tx1"/>
            </a:solidFill>
          </a:ln>
        </p:spPr>
      </p:sp>
      <p:sp>
        <p:nvSpPr>
          <p:cNvPr id="33795" name="Rectangle 3"/>
          <p:cNvSpPr>
            <a:spLocks noGrp="1" noChangeArrowheads="1"/>
          </p:cNvSpPr>
          <p:nvPr>
            <p:ph type="body" idx="1"/>
          </p:nvPr>
        </p:nvSpPr>
        <p:spPr>
          <a:xfrm>
            <a:off x="913774" y="4314863"/>
            <a:ext cx="5030452" cy="4087107"/>
          </a:xfrm>
          <a:noFill/>
        </p:spPr>
        <p:txBody>
          <a:bodyPr lIns="90536" tIns="45268" rIns="90536" bIns="45268"/>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Rot="1" noChangeAspect="1" noChangeArrowheads="1" noTextEdit="1"/>
          </p:cNvSpPr>
          <p:nvPr>
            <p:ph type="sldImg"/>
          </p:nvPr>
        </p:nvSpPr>
        <p:spPr>
          <a:ln/>
        </p:spPr>
      </p:sp>
      <p:sp>
        <p:nvSpPr>
          <p:cNvPr id="964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Rot="1" noChangeAspect="1" noChangeArrowheads="1" noTextEdit="1"/>
          </p:cNvSpPr>
          <p:nvPr>
            <p:ph type="sldImg"/>
          </p:nvPr>
        </p:nvSpPr>
        <p:spPr>
          <a:ln/>
        </p:spPr>
      </p:sp>
      <p:sp>
        <p:nvSpPr>
          <p:cNvPr id="96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Rot="1" noChangeAspect="1" noChangeArrowheads="1" noTextEdit="1"/>
          </p:cNvSpPr>
          <p:nvPr>
            <p:ph type="sldImg"/>
          </p:nvPr>
        </p:nvSpPr>
        <p:spPr>
          <a:ln/>
        </p:spPr>
      </p:sp>
      <p:sp>
        <p:nvSpPr>
          <p:cNvPr id="969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Rot="1" noChangeAspect="1" noChangeArrowheads="1" noTextEdit="1"/>
          </p:cNvSpPr>
          <p:nvPr>
            <p:ph type="sldImg"/>
          </p:nvPr>
        </p:nvSpPr>
        <p:spPr bwMode="auto">
          <a:xfrm>
            <a:off x="1165225" y="688975"/>
            <a:ext cx="4524375" cy="3392488"/>
          </a:xfrm>
          <a:prstGeom prst="rect">
            <a:avLst/>
          </a:prstGeom>
          <a:solidFill>
            <a:srgbClr val="FFFFFF"/>
          </a:solidFill>
          <a:ln>
            <a:solidFill>
              <a:srgbClr val="000000"/>
            </a:solidFill>
            <a:miter lim="800000"/>
            <a:headEnd/>
            <a:tailEnd/>
          </a:ln>
        </p:spPr>
      </p:sp>
      <p:sp>
        <p:nvSpPr>
          <p:cNvPr id="805891" name="Rectangle 3"/>
          <p:cNvSpPr>
            <a:spLocks noGrp="1" noChangeArrowheads="1"/>
          </p:cNvSpPr>
          <p:nvPr>
            <p:ph type="body" idx="1"/>
          </p:nvPr>
        </p:nvSpPr>
        <p:spPr bwMode="auto">
          <a:xfrm>
            <a:off x="915339" y="4314863"/>
            <a:ext cx="5027322" cy="4087107"/>
          </a:xfrm>
          <a:prstGeom prst="rect">
            <a:avLst/>
          </a:prstGeom>
          <a:solidFill>
            <a:srgbClr val="FFFFFF"/>
          </a:solidFill>
          <a:ln>
            <a:solidFill>
              <a:srgbClr val="000000"/>
            </a:solidFill>
            <a:miter lim="800000"/>
            <a:headEnd/>
            <a:tailEnd/>
          </a:ln>
        </p:spPr>
        <p:txBody>
          <a:bodyPr lIns="86615" tIns="43307" rIns="86615" bIns="43307"/>
          <a:lstStyle/>
          <a:p>
            <a:r>
              <a:rPr lang="en-US"/>
              <a:t>OK, increase font size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Rot="1" noChangeAspect="1" noChangeArrowheads="1" noTextEdit="1"/>
          </p:cNvSpPr>
          <p:nvPr>
            <p:ph type="sldImg"/>
          </p:nvPr>
        </p:nvSpPr>
        <p:spPr>
          <a:ln/>
        </p:spPr>
      </p:sp>
      <p:sp>
        <p:nvSpPr>
          <p:cNvPr id="970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Rot="1" noChangeAspect="1" noChangeArrowheads="1" noTextEdit="1"/>
          </p:cNvSpPr>
          <p:nvPr>
            <p:ph type="sldImg"/>
          </p:nvPr>
        </p:nvSpPr>
        <p:spPr>
          <a:ln/>
        </p:spPr>
      </p:sp>
      <p:sp>
        <p:nvSpPr>
          <p:cNvPr id="97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158875" y="681038"/>
            <a:ext cx="4543425" cy="3406775"/>
          </a:xfrm>
          <a:ln/>
        </p:spPr>
      </p:sp>
      <p:sp>
        <p:nvSpPr>
          <p:cNvPr id="35843"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1158875" y="681038"/>
            <a:ext cx="4543425" cy="3406775"/>
          </a:xfrm>
          <a:ln/>
        </p:spPr>
      </p:sp>
      <p:sp>
        <p:nvSpPr>
          <p:cNvPr id="36867"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1158875" y="681038"/>
            <a:ext cx="4543425" cy="3406775"/>
          </a:xfrm>
          <a:ln/>
        </p:spPr>
      </p:sp>
      <p:sp>
        <p:nvSpPr>
          <p:cNvPr id="37891"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1158875" y="681038"/>
            <a:ext cx="4543425" cy="3406775"/>
          </a:xfrm>
          <a:ln/>
        </p:spPr>
      </p:sp>
      <p:sp>
        <p:nvSpPr>
          <p:cNvPr id="38915"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1158875" y="681038"/>
            <a:ext cx="4543425" cy="3406775"/>
          </a:xfrm>
          <a:ln/>
        </p:spPr>
      </p:sp>
      <p:sp>
        <p:nvSpPr>
          <p:cNvPr id="39939"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158875" y="681038"/>
            <a:ext cx="4543425" cy="3406775"/>
          </a:xfrm>
          <a:ln/>
        </p:spPr>
      </p:sp>
      <p:sp>
        <p:nvSpPr>
          <p:cNvPr id="40963"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1158875" y="681038"/>
            <a:ext cx="4543425" cy="3406775"/>
          </a:xfrm>
          <a:ln/>
        </p:spPr>
      </p:sp>
      <p:sp>
        <p:nvSpPr>
          <p:cNvPr id="41987"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58875" y="681038"/>
            <a:ext cx="4543425" cy="3406775"/>
          </a:xfrm>
          <a:ln/>
        </p:spPr>
      </p:sp>
      <p:sp>
        <p:nvSpPr>
          <p:cNvPr id="43011"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Rectangle 2"/>
          <p:cNvSpPr>
            <a:spLocks noGrp="1" noRot="1" noChangeAspect="1" noChangeArrowheads="1" noTextEdit="1"/>
          </p:cNvSpPr>
          <p:nvPr>
            <p:ph type="sldImg"/>
          </p:nvPr>
        </p:nvSpPr>
        <p:spPr>
          <a:ln/>
        </p:spPr>
      </p:sp>
      <p:sp>
        <p:nvSpPr>
          <p:cNvPr id="1346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4270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158875" y="681038"/>
            <a:ext cx="4543425" cy="3406775"/>
          </a:xfrm>
          <a:ln/>
        </p:spPr>
      </p:sp>
      <p:sp>
        <p:nvSpPr>
          <p:cNvPr id="26627"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Rectangle 2"/>
          <p:cNvSpPr>
            <a:spLocks noGrp="1" noRot="1" noChangeAspect="1" noChangeArrowheads="1"/>
          </p:cNvSpPr>
          <p:nvPr>
            <p:ph type="sldImg"/>
          </p:nvPr>
        </p:nvSpPr>
        <p:spPr bwMode="auto">
          <a:xfrm>
            <a:off x="1158875" y="681038"/>
            <a:ext cx="4543425" cy="3406775"/>
          </a:xfrm>
          <a:prstGeom prst="rect">
            <a:avLst/>
          </a:prstGeom>
          <a:solidFill>
            <a:srgbClr val="FFFFFF"/>
          </a:solidFill>
          <a:ln>
            <a:solidFill>
              <a:srgbClr val="000000"/>
            </a:solidFill>
            <a:miter lim="800000"/>
            <a:headEnd/>
            <a:tailEnd/>
          </a:ln>
        </p:spPr>
      </p:sp>
      <p:sp>
        <p:nvSpPr>
          <p:cNvPr id="1152003" name="Rectangle 3"/>
          <p:cNvSpPr>
            <a:spLocks noGrp="1" noChangeArrowheads="1"/>
          </p:cNvSpPr>
          <p:nvPr>
            <p:ph type="body" idx="1"/>
          </p:nvPr>
        </p:nvSpPr>
        <p:spPr bwMode="auto">
          <a:xfrm>
            <a:off x="915339" y="4314863"/>
            <a:ext cx="5027322" cy="4087107"/>
          </a:xfrm>
          <a:prstGeom prst="rect">
            <a:avLst/>
          </a:prstGeom>
          <a:solidFill>
            <a:srgbClr val="FFFFFF"/>
          </a:solidFill>
          <a:ln>
            <a:solidFill>
              <a:srgbClr val="000000"/>
            </a:solidFill>
            <a:miter lim="800000"/>
            <a:headEnd/>
            <a:tailEnd/>
          </a:ln>
        </p:spPr>
        <p:txBody>
          <a:bodyPr lIns="91421" tIns="45710" rIns="91421" bIns="45710"/>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Rectangle 2"/>
          <p:cNvSpPr>
            <a:spLocks noGrp="1" noRot="1" noChangeAspect="1" noChangeArrowheads="1"/>
          </p:cNvSpPr>
          <p:nvPr>
            <p:ph type="sldImg"/>
          </p:nvPr>
        </p:nvSpPr>
        <p:spPr bwMode="auto">
          <a:xfrm>
            <a:off x="1158875" y="681038"/>
            <a:ext cx="4543425" cy="3406775"/>
          </a:xfrm>
          <a:prstGeom prst="rect">
            <a:avLst/>
          </a:prstGeom>
          <a:solidFill>
            <a:srgbClr val="FFFFFF"/>
          </a:solidFill>
          <a:ln>
            <a:solidFill>
              <a:srgbClr val="000000"/>
            </a:solidFill>
            <a:miter lim="800000"/>
            <a:headEnd/>
            <a:tailEnd/>
          </a:ln>
        </p:spPr>
      </p:sp>
      <p:sp>
        <p:nvSpPr>
          <p:cNvPr id="1047555" name="Rectangle 3"/>
          <p:cNvSpPr>
            <a:spLocks noGrp="1" noChangeArrowheads="1"/>
          </p:cNvSpPr>
          <p:nvPr>
            <p:ph type="body" idx="1"/>
          </p:nvPr>
        </p:nvSpPr>
        <p:spPr bwMode="auto">
          <a:xfrm>
            <a:off x="915339" y="4314863"/>
            <a:ext cx="5027322" cy="4087107"/>
          </a:xfrm>
          <a:prstGeom prst="rect">
            <a:avLst/>
          </a:prstGeom>
          <a:solidFill>
            <a:srgbClr val="FFFFFF"/>
          </a:solidFill>
          <a:ln>
            <a:solidFill>
              <a:srgbClr val="000000"/>
            </a:solidFill>
            <a:miter lim="800000"/>
            <a:headEnd/>
            <a:tailEnd/>
          </a:ln>
        </p:spPr>
        <p:txBody>
          <a:bodyPr lIns="91421" tIns="45710" rIns="91421" bIns="45710"/>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Rectangle 2"/>
          <p:cNvSpPr>
            <a:spLocks noGrp="1" noRot="1" noChangeAspect="1" noChangeArrowheads="1"/>
          </p:cNvSpPr>
          <p:nvPr>
            <p:ph type="sldImg"/>
          </p:nvPr>
        </p:nvSpPr>
        <p:spPr bwMode="auto">
          <a:xfrm>
            <a:off x="1158875" y="681038"/>
            <a:ext cx="4543425" cy="3406775"/>
          </a:xfrm>
          <a:prstGeom prst="rect">
            <a:avLst/>
          </a:prstGeom>
          <a:solidFill>
            <a:srgbClr val="FFFFFF"/>
          </a:solidFill>
          <a:ln>
            <a:solidFill>
              <a:srgbClr val="000000"/>
            </a:solidFill>
            <a:miter lim="800000"/>
            <a:headEnd/>
            <a:tailEnd/>
          </a:ln>
        </p:spPr>
      </p:sp>
      <p:sp>
        <p:nvSpPr>
          <p:cNvPr id="1080323" name="Rectangle 3"/>
          <p:cNvSpPr>
            <a:spLocks noGrp="1" noChangeArrowheads="1"/>
          </p:cNvSpPr>
          <p:nvPr>
            <p:ph type="body" idx="1"/>
          </p:nvPr>
        </p:nvSpPr>
        <p:spPr bwMode="auto">
          <a:xfrm>
            <a:off x="915339" y="4314863"/>
            <a:ext cx="5027322" cy="4087107"/>
          </a:xfrm>
          <a:prstGeom prst="rect">
            <a:avLst/>
          </a:prstGeom>
          <a:solidFill>
            <a:srgbClr val="FFFFFF"/>
          </a:solidFill>
          <a:ln>
            <a:solidFill>
              <a:srgbClr val="000000"/>
            </a:solidFill>
            <a:miter lim="800000"/>
            <a:headEnd/>
            <a:tailEnd/>
          </a:ln>
        </p:spPr>
        <p:txBody>
          <a:bodyPr lIns="91421" tIns="45710" rIns="91421" bIns="45710"/>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1026"/>
          <p:cNvSpPr>
            <a:spLocks noGrp="1" noRot="1" noChangeAspect="1" noChangeArrowheads="1"/>
          </p:cNvSpPr>
          <p:nvPr>
            <p:ph type="sldImg"/>
          </p:nvPr>
        </p:nvSpPr>
        <p:spPr bwMode="auto">
          <a:xfrm>
            <a:off x="1158875" y="681038"/>
            <a:ext cx="4543425" cy="3406775"/>
          </a:xfrm>
          <a:prstGeom prst="rect">
            <a:avLst/>
          </a:prstGeom>
          <a:solidFill>
            <a:srgbClr val="FFFFFF"/>
          </a:solidFill>
          <a:ln>
            <a:solidFill>
              <a:srgbClr val="000000"/>
            </a:solidFill>
            <a:miter lim="800000"/>
            <a:headEnd/>
            <a:tailEnd/>
          </a:ln>
        </p:spPr>
      </p:sp>
      <p:sp>
        <p:nvSpPr>
          <p:cNvPr id="1121283" name="Rectangle 1027"/>
          <p:cNvSpPr>
            <a:spLocks noGrp="1" noChangeArrowheads="1"/>
          </p:cNvSpPr>
          <p:nvPr>
            <p:ph type="body" idx="1"/>
          </p:nvPr>
        </p:nvSpPr>
        <p:spPr bwMode="auto">
          <a:xfrm>
            <a:off x="915339" y="4314863"/>
            <a:ext cx="5027322" cy="4087107"/>
          </a:xfrm>
          <a:prstGeom prst="rect">
            <a:avLst/>
          </a:prstGeom>
          <a:solidFill>
            <a:srgbClr val="FFFFFF"/>
          </a:solidFill>
          <a:ln>
            <a:solidFill>
              <a:srgbClr val="000000"/>
            </a:solidFill>
            <a:miter lim="800000"/>
            <a:headEnd/>
            <a:tailEnd/>
          </a:ln>
        </p:spPr>
        <p:txBody>
          <a:bodyPr lIns="91421" tIns="45710" rIns="91421" bIns="45710"/>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Rot="1" noChangeAspect="1" noChangeArrowheads="1"/>
          </p:cNvSpPr>
          <p:nvPr>
            <p:ph type="sldImg"/>
          </p:nvPr>
        </p:nvSpPr>
        <p:spPr bwMode="auto">
          <a:xfrm>
            <a:off x="1158875" y="681038"/>
            <a:ext cx="4543425" cy="3406775"/>
          </a:xfrm>
          <a:prstGeom prst="rect">
            <a:avLst/>
          </a:prstGeom>
          <a:solidFill>
            <a:srgbClr val="FFFFFF"/>
          </a:solidFill>
          <a:ln>
            <a:solidFill>
              <a:srgbClr val="000000"/>
            </a:solidFill>
            <a:miter lim="800000"/>
            <a:headEnd/>
            <a:tailEnd/>
          </a:ln>
        </p:spPr>
      </p:sp>
      <p:sp>
        <p:nvSpPr>
          <p:cNvPr id="1123331" name="Rectangle 3"/>
          <p:cNvSpPr>
            <a:spLocks noGrp="1" noChangeArrowheads="1"/>
          </p:cNvSpPr>
          <p:nvPr>
            <p:ph type="body" idx="1"/>
          </p:nvPr>
        </p:nvSpPr>
        <p:spPr bwMode="auto">
          <a:xfrm>
            <a:off x="915339" y="4314863"/>
            <a:ext cx="5027322" cy="4087107"/>
          </a:xfrm>
          <a:prstGeom prst="rect">
            <a:avLst/>
          </a:prstGeom>
          <a:solidFill>
            <a:srgbClr val="FFFFFF"/>
          </a:solidFill>
          <a:ln>
            <a:solidFill>
              <a:srgbClr val="000000"/>
            </a:solidFill>
            <a:miter lim="800000"/>
            <a:headEnd/>
            <a:tailEnd/>
          </a:ln>
        </p:spPr>
        <p:txBody>
          <a:bodyPr lIns="91421" tIns="45710" rIns="91421" bIns="45710"/>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TextEdit="1"/>
          </p:cNvSpPr>
          <p:nvPr>
            <p:ph type="sldImg"/>
          </p:nvPr>
        </p:nvSpPr>
        <p:spPr>
          <a:xfrm>
            <a:off x="1158875" y="681038"/>
            <a:ext cx="4543425" cy="3406775"/>
          </a:xfrm>
          <a:ln/>
        </p:spPr>
      </p:sp>
      <p:sp>
        <p:nvSpPr>
          <p:cNvPr id="45058" name="Rectangle 3"/>
          <p:cNvSpPr>
            <a:spLocks noGrp="1"/>
          </p:cNvSpPr>
          <p:nvPr>
            <p:ph type="body" idx="1"/>
          </p:nvPr>
        </p:nvSpPr>
        <p:spPr>
          <a:xfrm>
            <a:off x="915989" y="4314746"/>
            <a:ext cx="5026025" cy="4087654"/>
          </a:xfrm>
          <a:noFill/>
          <a:ln/>
        </p:spPr>
        <p:txBody>
          <a:bodyPr lIns="91421" tIns="45710" rIns="91421" bIns="45710"/>
          <a:lstStyle/>
          <a:p>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158875" y="681038"/>
            <a:ext cx="4543425" cy="3406775"/>
          </a:xfrm>
          <a:ln/>
        </p:spPr>
      </p:sp>
      <p:sp>
        <p:nvSpPr>
          <p:cNvPr id="29699"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xfrm>
            <a:off x="1158875" y="681038"/>
            <a:ext cx="4543425" cy="3406775"/>
          </a:xfrm>
          <a:noFill/>
          <a:ln>
            <a:solidFill>
              <a:srgbClr val="000000"/>
            </a:solidFill>
            <a:miter lim="800000"/>
            <a:headEnd/>
            <a:tailEnd/>
          </a:ln>
        </p:spPr>
      </p:sp>
      <p:sp>
        <p:nvSpPr>
          <p:cNvPr id="88067" name="Rectangle 3"/>
          <p:cNvSpPr>
            <a:spLocks noGrp="1"/>
          </p:cNvSpPr>
          <p:nvPr>
            <p:ph type="body" idx="1"/>
          </p:nvPr>
        </p:nvSpPr>
        <p:spPr bwMode="auto">
          <a:xfrm>
            <a:off x="915989" y="4314746"/>
            <a:ext cx="5026025" cy="4087654"/>
          </a:xfrm>
          <a:noFill/>
        </p:spPr>
        <p:txBody>
          <a:bodyPr wrap="square" lIns="91421" tIns="45710" rIns="91421" bIns="45710" numCol="1" anchor="t" anchorCtr="0" compatLnSpc="1">
            <a:prstTxWarp prst="textNoShape">
              <a:avLst/>
            </a:prstTxWarp>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bwMode="auto">
          <a:xfrm>
            <a:off x="1158875" y="681038"/>
            <a:ext cx="4543425" cy="3406775"/>
          </a:xfrm>
          <a:noFill/>
          <a:ln>
            <a:solidFill>
              <a:srgbClr val="000000"/>
            </a:solidFill>
            <a:miter lim="800000"/>
            <a:headEnd/>
            <a:tailEnd/>
          </a:ln>
        </p:spPr>
      </p:sp>
      <p:sp>
        <p:nvSpPr>
          <p:cNvPr id="92163" name="Rectangle 3"/>
          <p:cNvSpPr>
            <a:spLocks noGrp="1"/>
          </p:cNvSpPr>
          <p:nvPr>
            <p:ph type="body" idx="1"/>
          </p:nvPr>
        </p:nvSpPr>
        <p:spPr bwMode="auto">
          <a:xfrm>
            <a:off x="915989" y="4314746"/>
            <a:ext cx="5026025" cy="4087654"/>
          </a:xfrm>
          <a:noFill/>
        </p:spPr>
        <p:txBody>
          <a:bodyPr wrap="square" lIns="91421" tIns="45710" rIns="91421" bIns="45710" numCol="1" anchor="t" anchorCtr="0" compatLnSpc="1">
            <a:prstTxWarp prst="textNoShape">
              <a:avLst/>
            </a:prstTxWarp>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TextEdit="1"/>
          </p:cNvSpPr>
          <p:nvPr>
            <p:ph type="sldImg"/>
          </p:nvPr>
        </p:nvSpPr>
        <p:spPr bwMode="auto">
          <a:xfrm>
            <a:off x="1158875" y="681038"/>
            <a:ext cx="4543425" cy="3406775"/>
          </a:xfrm>
          <a:noFill/>
          <a:ln>
            <a:solidFill>
              <a:srgbClr val="000000"/>
            </a:solidFill>
            <a:miter lim="800000"/>
            <a:headEnd/>
            <a:tailEnd/>
          </a:ln>
        </p:spPr>
      </p:sp>
      <p:sp>
        <p:nvSpPr>
          <p:cNvPr id="90115" name="Rectangle 3"/>
          <p:cNvSpPr>
            <a:spLocks noGrp="1"/>
          </p:cNvSpPr>
          <p:nvPr>
            <p:ph type="body" idx="1"/>
          </p:nvPr>
        </p:nvSpPr>
        <p:spPr bwMode="auto">
          <a:xfrm>
            <a:off x="915989" y="4314746"/>
            <a:ext cx="5026025" cy="4087654"/>
          </a:xfrm>
          <a:noFill/>
        </p:spPr>
        <p:txBody>
          <a:bodyPr wrap="square" lIns="91421" tIns="45710" rIns="91421" bIns="45710" numCol="1" anchor="t" anchorCtr="0" compatLnSpc="1">
            <a:prstTxWarp prst="textNoShape">
              <a:avLst/>
            </a:prstTxWarp>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58875" y="681038"/>
            <a:ext cx="4543425" cy="3406775"/>
          </a:xfrm>
          <a:ln/>
        </p:spPr>
      </p:sp>
      <p:sp>
        <p:nvSpPr>
          <p:cNvPr id="44035" name="Rectangle 3"/>
          <p:cNvSpPr>
            <a:spLocks noGrp="1" noChangeArrowheads="1"/>
          </p:cNvSpPr>
          <p:nvPr>
            <p:ph type="body" idx="1"/>
          </p:nvPr>
        </p:nvSpPr>
        <p:spPr>
          <a:noFill/>
        </p:spPr>
        <p:txBody>
          <a:bodyPr lIns="91421" tIns="45710" rIns="91421" bIns="45710"/>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EA5911-49C7-F949-9225-604456FEED71}" type="slidenum">
              <a:rPr lang="en-US" smtClean="0"/>
              <a:t>252</a:t>
            </a:fld>
            <a:endParaRPr lang="en-US"/>
          </a:p>
        </p:txBody>
      </p:sp>
    </p:spTree>
    <p:extLst>
      <p:ext uri="{BB962C8B-B14F-4D97-AF65-F5344CB8AC3E}">
        <p14:creationId xmlns:p14="http://schemas.microsoft.com/office/powerpoint/2010/main" val="3775563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42704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E3612670-13E0-469E-9EB0-66CF617C7DE9}" type="slidenum">
              <a:rPr lang="en-US" sz="1200" smtClean="0"/>
              <a:pPr/>
              <a:t>271</a:t>
            </a:fld>
            <a:endParaRPr lang="en-US" sz="120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FCBA3452-4804-4A9B-A72B-701B4D37A932}" type="slidenum">
              <a:rPr lang="en-US" sz="1200" smtClean="0"/>
              <a:pPr/>
              <a:t>274</a:t>
            </a:fld>
            <a:endParaRPr lang="en-US" sz="120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89D987EC-E146-4FB7-B069-4AB09FBA9BCA}" type="slidenum">
              <a:rPr lang="en-US" sz="1200" smtClean="0"/>
              <a:pPr/>
              <a:t>280</a:t>
            </a:fld>
            <a:endParaRPr lang="en-US" sz="120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8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A9703FD0-7D73-45EC-93A9-CE72AB13B745}" type="slidenum">
              <a:rPr lang="en-US" sz="1200" smtClean="0"/>
              <a:pPr/>
              <a:t>290</a:t>
            </a:fld>
            <a:endParaRPr lang="en-US" sz="120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D3035B25-40D8-40BB-AE2E-8B561FF9FEB8}" type="slidenum">
              <a:rPr lang="en-US" sz="1200" smtClean="0"/>
              <a:pPr/>
              <a:t>291</a:t>
            </a:fld>
            <a:endParaRPr lang="en-US" sz="120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2EECFD68-35E1-42A3-97DA-1DC3917E97C6}" type="slidenum">
              <a:rPr lang="en-US" sz="1200" smtClean="0"/>
              <a:pPr/>
              <a:t>292</a:t>
            </a:fld>
            <a:endParaRPr lang="en-US" sz="1200"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036CF186-423E-4BAC-824B-98368A12984D}" type="slidenum">
              <a:rPr lang="en-US" sz="1200" smtClean="0"/>
              <a:pPr/>
              <a:t>293</a:t>
            </a:fld>
            <a:endParaRPr lang="en-US" sz="1200"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1905000" y="6477000"/>
            <a:ext cx="2133600" cy="365125"/>
          </a:xfrm>
        </p:spPr>
        <p:txBody>
          <a:bodyPr/>
          <a:lstStyle>
            <a:lvl1pPr>
              <a:defRPr/>
            </a:lvl1pPr>
          </a:lstStyle>
          <a:p>
            <a:pPr>
              <a:defRPr/>
            </a:pPr>
            <a:fld id="{8255B8F1-32C4-4FA6-8475-9736D3D6E897}" type="datetime1">
              <a:rPr lang="en-US"/>
              <a:pPr>
                <a:defRPr/>
              </a:pPr>
              <a:t>4/11/2013</a:t>
            </a:fld>
            <a:endParaRPr lang="en-US"/>
          </a:p>
        </p:txBody>
      </p:sp>
      <p:sp>
        <p:nvSpPr>
          <p:cNvPr id="5" name="Footer Placeholder 4"/>
          <p:cNvSpPr>
            <a:spLocks noGrp="1"/>
          </p:cNvSpPr>
          <p:nvPr>
            <p:ph type="ftr" sz="quarter" idx="11"/>
          </p:nvPr>
        </p:nvSpPr>
        <p:spPr>
          <a:xfrm>
            <a:off x="4114800" y="6477000"/>
            <a:ext cx="2895600" cy="365125"/>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934200" y="0"/>
            <a:ext cx="2209800" cy="365125"/>
          </a:xfrm>
        </p:spPr>
        <p:txBody>
          <a:bodyPr/>
          <a:lstStyle>
            <a:lvl1pPr>
              <a:defRPr/>
            </a:lvl1pPr>
          </a:lstStyle>
          <a:p>
            <a:pPr>
              <a:defRPr/>
            </a:pPr>
            <a:fld id="{1187C20E-1F2E-4809-B9E2-100F2AADB426}"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493F55A-A4D5-4B86-8122-8AFC95685EE5}" type="datetime1">
              <a:rPr lang="en-US"/>
              <a:pPr>
                <a:defRPr/>
              </a:pPr>
              <a:t>4/11/2013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E46EEC-13A4-413A-89D0-B2CAFE7902A9}"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E36A766-C7D8-4D98-ACCC-A19565F1367B}" type="datetime1">
              <a:rPr lang="en-US"/>
              <a:pPr>
                <a:defRPr/>
              </a:pPr>
              <a:t>4/11/2013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BBCCEA-27B6-4C84-9D21-A548A690A642}"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668B409-A68F-45CE-BA1A-AB9D1DC02882}" type="datetime1">
              <a:rPr lang="en-US"/>
              <a:pPr>
                <a:defRPr/>
              </a:pPr>
              <a:t>4/11/2013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FFE4B61-D119-4C2A-B0FD-8BB9E4349C88}"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290853B-E912-45C7-84AE-E7FB77CE837C}" type="datetime1">
              <a:rPr lang="en-US"/>
              <a:pPr>
                <a:defRPr/>
              </a:pPr>
              <a:t>4/11/2013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B4E44AA-0150-4A50-A27C-0310240D4121}"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B179EC6-8B01-4B40-8478-17258611CA64}" type="datetime1">
              <a:rPr lang="en-US"/>
              <a:pPr>
                <a:defRPr/>
              </a:pPr>
              <a:t>4/11/2013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3821DF-A11E-4644-91CD-53DC8D5D7B6A}"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CF3998C-1701-446A-9C46-D70577BCF9E9}" type="datetime1">
              <a:rPr lang="en-US"/>
              <a:pPr>
                <a:defRPr/>
              </a:pPr>
              <a:t>4/11/2013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4662E9A-6385-4C30-BDC6-E81C10C4227F}"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C2091E7-AFA4-4D48-BA7B-D775766DCBAE}" type="datetime1">
              <a:rPr lang="en-US"/>
              <a:pPr>
                <a:defRPr/>
              </a:pPr>
              <a:t>4/11/2013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D4E3F67-2221-4A6C-A554-369E8559BBD5}"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069363A-8EF7-4FF5-8770-A37D92B16B0D}" type="datetime1">
              <a:rPr lang="en-US"/>
              <a:pPr>
                <a:defRPr/>
              </a:pPr>
              <a:t>4/11/2013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49F8EDC-486C-486D-91C3-F0BB61E194C4}"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9DAF787-0912-409D-AAE9-FD1773A7772B}" type="datetime1">
              <a:rPr lang="en-US"/>
              <a:pPr>
                <a:defRPr/>
              </a:pPr>
              <a:t>4/11/2013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B9E6279-1404-4E11-81FA-B82ECB6FDC11}"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71ECAC5-C6B8-433A-9C87-46EDF975B513}" type="datetime1">
              <a:rPr lang="en-US"/>
              <a:pPr>
                <a:defRPr/>
              </a:pPr>
              <a:t>4/11/2013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8CBDB8F-D98A-42F3-AE15-FEC73D37FF0E}"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B141F0A5-EDB1-44ED-A710-B04655A3E7C2}" type="datetime1">
              <a:rPr lang="en-US"/>
              <a:pPr>
                <a:defRPr/>
              </a:pPr>
              <a:t>4/11/2013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7010400" y="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283CEE0F-0A67-4BAA-86C5-A7ABFBF9A64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2.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58.emf"/><Relationship Id="rId4" Type="http://schemas.openxmlformats.org/officeDocument/2006/relationships/package" Target="../embeddings/Microsoft_PowerPoint_Presentation1.pptx"/></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68.wmf"/><Relationship Id="rId3" Type="http://schemas.openxmlformats.org/officeDocument/2006/relationships/notesSlide" Target="../notesSlides/notesSlide36.xml"/><Relationship Id="rId7" Type="http://schemas.openxmlformats.org/officeDocument/2006/relationships/image" Target="../media/image65.wmf"/><Relationship Id="rId12"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16.bin"/><Relationship Id="rId11" Type="http://schemas.openxmlformats.org/officeDocument/2006/relationships/image" Target="../media/image67.wmf"/><Relationship Id="rId5" Type="http://schemas.openxmlformats.org/officeDocument/2006/relationships/image" Target="../media/image64.wmf"/><Relationship Id="rId15" Type="http://schemas.openxmlformats.org/officeDocument/2006/relationships/image" Target="../media/image69.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66.wmf"/><Relationship Id="rId14" Type="http://schemas.openxmlformats.org/officeDocument/2006/relationships/oleObject" Target="../embeddings/oleObject20.bin"/></Relationships>
</file>

<file path=ppt/slides/_rels/slide13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6.wmf"/><Relationship Id="rId4" Type="http://schemas.openxmlformats.org/officeDocument/2006/relationships/oleObject" Target="../embeddings/oleObject21.bin"/></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145.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85.emf"/><Relationship Id="rId4" Type="http://schemas.openxmlformats.org/officeDocument/2006/relationships/oleObject" Target="../embeddings/oleObject22.bin"/></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89.emf"/></Relationships>
</file>

<file path=ppt/slides/_rels/slide1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 Id="rId5" Type="http://schemas.openxmlformats.org/officeDocument/2006/relationships/image" Target="../media/image103.emf"/><Relationship Id="rId4" Type="http://schemas.openxmlformats.org/officeDocument/2006/relationships/image" Target="../media/image102.emf"/></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22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hyperlink" Target="http://java.com/"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279.xml.rels><?xml version="1.0" encoding="UTF-8" standalone="yes"?>
<Relationships xmlns="http://schemas.openxmlformats.org/package/2006/relationships"><Relationship Id="rId3" Type="http://schemas.openxmlformats.org/officeDocument/2006/relationships/hyperlink" Target="http://cimtool.org/"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Table_(database)" TargetMode="External"/><Relationship Id="rId2" Type="http://schemas.openxmlformats.org/officeDocument/2006/relationships/hyperlink" Target="http://en.wikipedia.org/wiki/Field_(computer_science)" TargetMode="External"/><Relationship Id="rId1" Type="http://schemas.openxmlformats.org/officeDocument/2006/relationships/slideLayout" Target="../slideLayouts/slideLayout2.xml"/><Relationship Id="rId4" Type="http://schemas.openxmlformats.org/officeDocument/2006/relationships/hyperlink" Target="http://en.wikipedia.org/wiki/Relational_database"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40.jpeg"/><Relationship Id="rId4" Type="http://schemas.openxmlformats.org/officeDocument/2006/relationships/image" Target="../media/image139.jpeg"/></Relationships>
</file>

<file path=ppt/slides/_rels/slide28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hyperlink" Target="http://iec.ch/TC57/CIM-generic" TargetMode="External"/><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oleObject" Target="../embeddings/oleObject1.bin"/></Relationships>
</file>

<file path=ppt/slides/_rels/slide35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hyperlink" Target="http://eclipse.org/"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hyperlink" Target="http://www.iec.ch/" TargetMode="External"/><Relationship Id="rId5" Type="http://schemas.openxmlformats.org/officeDocument/2006/relationships/hyperlink" Target="http://www.ucaiug.org/CIMug" TargetMode="External"/><Relationship Id="rId4" Type="http://schemas.openxmlformats.org/officeDocument/2006/relationships/hyperlink" Target="http://cimtool.org/" TargetMode="Externa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hyperlink" Target="http://eclipse.org/"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83.png"/><Relationship Id="rId4" Type="http://schemas.openxmlformats.org/officeDocument/2006/relationships/hyperlink" Target="http://cimtool.org/" TargetMode="Externa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5.emf"/><Relationship Id="rId4" Type="http://schemas.openxmlformats.org/officeDocument/2006/relationships/oleObject" Target="../embeddings/oleObject2.bin"/></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85.emf"/></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8.emf"/><Relationship Id="rId4" Type="http://schemas.openxmlformats.org/officeDocument/2006/relationships/oleObject" Target="../embeddings/oleObject4.bin"/></Relationships>
</file>

<file path=ppt/slides/_rels/slide3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9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9.emf"/><Relationship Id="rId4" Type="http://schemas.openxmlformats.org/officeDocument/2006/relationships/oleObject" Target="../embeddings/oleObject5.bin"/></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0.emf"/><Relationship Id="rId4" Type="http://schemas.openxmlformats.org/officeDocument/2006/relationships/oleObject" Target="../embeddings/oleObject6.bin"/></Relationships>
</file>

<file path=ppt/slides/_rels/slide41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85.emf"/><Relationship Id="rId4" Type="http://schemas.openxmlformats.org/officeDocument/2006/relationships/oleObject" Target="../embeddings/oleObject26.bin"/></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1.emf"/><Relationship Id="rId4" Type="http://schemas.openxmlformats.org/officeDocument/2006/relationships/oleObject" Target="../embeddings/oleObject7.bin"/></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2.wmf"/><Relationship Id="rId4" Type="http://schemas.openxmlformats.org/officeDocument/2006/relationships/oleObject" Target="../embeddings/oleObject8.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4.wmf"/><Relationship Id="rId4" Type="http://schemas.openxmlformats.org/officeDocument/2006/relationships/oleObject" Target="../embeddings/oleObject9.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5.emf"/><Relationship Id="rId4" Type="http://schemas.openxmlformats.org/officeDocument/2006/relationships/oleObject" Target="../embeddings/oleObject10.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6.emf"/><Relationship Id="rId4" Type="http://schemas.openxmlformats.org/officeDocument/2006/relationships/oleObject" Target="../embeddings/oleObject11.bin"/></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1.emf"/><Relationship Id="rId4" Type="http://schemas.openxmlformats.org/officeDocument/2006/relationships/oleObject" Target="../embeddings/oleObject12.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685800" y="1295400"/>
            <a:ext cx="7467600" cy="1981201"/>
          </a:xfrm>
        </p:spPr>
        <p:txBody>
          <a:bodyPr/>
          <a:lstStyle/>
          <a:p>
            <a:pPr eaLnBrk="1" hangingPunct="1"/>
            <a:r>
              <a:rPr lang="en-US" sz="2400" b="1" dirty="0" smtClean="0"/>
              <a:t>TUTORIAL</a:t>
            </a:r>
            <a:r>
              <a:rPr lang="en-US" sz="2400" dirty="0" smtClean="0"/>
              <a:t/>
            </a:r>
            <a:br>
              <a:rPr lang="en-US" sz="2400" dirty="0" smtClean="0"/>
            </a:br>
            <a:r>
              <a:rPr lang="en-US" sz="2400" dirty="0" smtClean="0"/>
              <a:t>“</a:t>
            </a:r>
            <a:r>
              <a:rPr lang="en-US" sz="2400" b="1" dirty="0" smtClean="0"/>
              <a:t>Application of IEC CIM Standards in Power System Modeling, Smart Grid and Enterprise integration”</a:t>
            </a:r>
            <a:r>
              <a:rPr lang="en-US" sz="2400" dirty="0" smtClean="0"/>
              <a:t/>
            </a:r>
            <a:br>
              <a:rPr lang="en-US" sz="2400" dirty="0" smtClean="0"/>
            </a:br>
            <a:r>
              <a:rPr lang="en-US" sz="2400" dirty="0" smtClean="0"/>
              <a:t/>
            </a:r>
            <a:br>
              <a:rPr lang="en-US" sz="2400" dirty="0" smtClean="0"/>
            </a:br>
            <a:r>
              <a:rPr lang="en-US" sz="2000" dirty="0" smtClean="0"/>
              <a:t>2012 IEEE PES General Meeting, San Diego, California</a:t>
            </a:r>
            <a:r>
              <a:rPr lang="en-US" sz="2400" dirty="0" smtClean="0"/>
              <a:t/>
            </a:r>
            <a:br>
              <a:rPr lang="en-US" sz="2400" dirty="0" smtClean="0"/>
            </a:br>
            <a:r>
              <a:rPr lang="en-US" sz="2400" dirty="0" smtClean="0"/>
              <a:t>July 22-26</a:t>
            </a:r>
          </a:p>
        </p:txBody>
      </p:sp>
      <p:sp>
        <p:nvSpPr>
          <p:cNvPr id="3" name="Subtitle 2"/>
          <p:cNvSpPr>
            <a:spLocks noGrp="1"/>
          </p:cNvSpPr>
          <p:nvPr>
            <p:ph type="subTitle" idx="1"/>
          </p:nvPr>
        </p:nvSpPr>
        <p:spPr>
          <a:xfrm>
            <a:off x="1371600" y="3810000"/>
            <a:ext cx="6477000" cy="1752600"/>
          </a:xfrm>
        </p:spPr>
        <p:txBody>
          <a:bodyPr rtlCol="0">
            <a:normAutofit fontScale="92500" lnSpcReduction="10000"/>
          </a:bodyPr>
          <a:lstStyle/>
          <a:p>
            <a:pPr eaLnBrk="1" fontAlgn="auto" hangingPunct="1">
              <a:spcAft>
                <a:spcPts val="0"/>
              </a:spcAft>
              <a:buFont typeface="Arial" pitchFamily="34" charset="0"/>
              <a:buNone/>
              <a:defRPr/>
            </a:pPr>
            <a:r>
              <a:rPr lang="en-US" sz="2200" b="1" u="sng" dirty="0" smtClean="0"/>
              <a:t>Instructors:</a:t>
            </a:r>
          </a:p>
          <a:p>
            <a:pPr eaLnBrk="1" fontAlgn="auto" hangingPunct="1">
              <a:spcAft>
                <a:spcPts val="0"/>
              </a:spcAft>
              <a:buFont typeface="Arial" pitchFamily="34" charset="0"/>
              <a:buNone/>
              <a:defRPr/>
            </a:pPr>
            <a:r>
              <a:rPr lang="en-US" sz="2200" b="1" dirty="0" smtClean="0"/>
              <a:t>Jay Britton, Fellow IEEE</a:t>
            </a:r>
          </a:p>
          <a:p>
            <a:pPr eaLnBrk="1" fontAlgn="auto" hangingPunct="1">
              <a:spcAft>
                <a:spcPts val="0"/>
              </a:spcAft>
              <a:buFont typeface="Arial" pitchFamily="34" charset="0"/>
              <a:buNone/>
              <a:defRPr/>
            </a:pPr>
            <a:r>
              <a:rPr lang="en-US" sz="2200" b="1" dirty="0" smtClean="0"/>
              <a:t>Dr. Alan McMorran, Member IEEE</a:t>
            </a:r>
          </a:p>
          <a:p>
            <a:pPr eaLnBrk="1" fontAlgn="auto" hangingPunct="1">
              <a:spcAft>
                <a:spcPts val="0"/>
              </a:spcAft>
              <a:buFont typeface="Arial" pitchFamily="34" charset="0"/>
              <a:buNone/>
              <a:defRPr/>
            </a:pPr>
            <a:r>
              <a:rPr lang="en-US" sz="2200" b="1" dirty="0" smtClean="0"/>
              <a:t>Margaret Goodrich, Member IEEE</a:t>
            </a:r>
          </a:p>
          <a:p>
            <a:pPr eaLnBrk="1" fontAlgn="auto" hangingPunct="1">
              <a:spcAft>
                <a:spcPts val="0"/>
              </a:spcAft>
              <a:buFont typeface="Arial" pitchFamily="34" charset="0"/>
              <a:buNone/>
              <a:defRPr/>
            </a:pPr>
            <a:r>
              <a:rPr lang="en-US" sz="2200" b="1" dirty="0" smtClean="0"/>
              <a:t>Dr. Enamul Haq, Senior Member IEEE</a:t>
            </a:r>
          </a:p>
          <a:p>
            <a:pPr eaLnBrk="1" fontAlgn="auto" hangingPunct="1">
              <a:spcAft>
                <a:spcPts val="0"/>
              </a:spcAft>
              <a:buFont typeface="Arial" pitchFamily="34" charset="0"/>
              <a:buNone/>
              <a:defRPr/>
            </a:pPr>
            <a:endParaRPr lang="en-US" dirty="0"/>
          </a:p>
        </p:txBody>
      </p:sp>
      <p:sp>
        <p:nvSpPr>
          <p:cNvPr id="4" name="Slide Number Placeholder 3"/>
          <p:cNvSpPr>
            <a:spLocks noGrp="1"/>
          </p:cNvSpPr>
          <p:nvPr>
            <p:ph type="sldNum" sz="quarter" idx="12"/>
          </p:nvPr>
        </p:nvSpPr>
        <p:spPr/>
        <p:txBody>
          <a:bodyPr/>
          <a:lstStyle/>
          <a:p>
            <a:pPr>
              <a:defRPr/>
            </a:pPr>
            <a:fld id="{45135504-A795-49E7-B3EC-537AD170FF4E}" type="slidenum">
              <a:rPr lang="en-US" smtClean="0"/>
              <a:pPr>
                <a:defRPr/>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Connectivity</a:t>
            </a:r>
            <a:endParaRPr lang="en-US" dirty="0"/>
          </a:p>
        </p:txBody>
      </p:sp>
      <p:sp>
        <p:nvSpPr>
          <p:cNvPr id="3" name="Content Placeholder 2"/>
          <p:cNvSpPr>
            <a:spLocks noGrp="1"/>
          </p:cNvSpPr>
          <p:nvPr>
            <p:ph idx="1"/>
          </p:nvPr>
        </p:nvSpPr>
        <p:spPr>
          <a:xfrm>
            <a:off x="457200" y="1600201"/>
            <a:ext cx="8229600" cy="3270780"/>
          </a:xfrm>
        </p:spPr>
        <p:txBody>
          <a:bodyPr/>
          <a:lstStyle/>
          <a:p>
            <a:r>
              <a:rPr lang="en-US" dirty="0"/>
              <a:t>Everything that inherits from </a:t>
            </a:r>
            <a:r>
              <a:rPr lang="en-US" b="1" dirty="0"/>
              <a:t>Conducting Equipment</a:t>
            </a:r>
            <a:r>
              <a:rPr lang="en-US" dirty="0"/>
              <a:t> can have </a:t>
            </a:r>
            <a:r>
              <a:rPr lang="en-US" b="1" dirty="0"/>
              <a:t>Terminals</a:t>
            </a:r>
          </a:p>
          <a:p>
            <a:r>
              <a:rPr lang="en-US" dirty="0"/>
              <a:t>A </a:t>
            </a:r>
            <a:r>
              <a:rPr lang="en-US" b="1" dirty="0"/>
              <a:t>Terminal</a:t>
            </a:r>
            <a:r>
              <a:rPr lang="en-US" dirty="0"/>
              <a:t> has an association to a </a:t>
            </a:r>
            <a:r>
              <a:rPr lang="en-US" b="1" dirty="0"/>
              <a:t>Connectivity Node</a:t>
            </a:r>
          </a:p>
          <a:p>
            <a:r>
              <a:rPr lang="en-US" dirty="0"/>
              <a:t>A </a:t>
            </a:r>
            <a:r>
              <a:rPr lang="en-US" b="1" dirty="0" smtClean="0"/>
              <a:t>Connectivity Node</a:t>
            </a:r>
            <a:r>
              <a:rPr lang="en-US" dirty="0" smtClean="0"/>
              <a:t> </a:t>
            </a:r>
            <a:r>
              <a:rPr lang="en-US" dirty="0"/>
              <a:t>can have multiple </a:t>
            </a:r>
            <a:r>
              <a:rPr lang="en-US" b="1" dirty="0" smtClean="0"/>
              <a:t>Terminal</a:t>
            </a:r>
            <a:r>
              <a:rPr lang="en-US" dirty="0" smtClean="0"/>
              <a:t> </a:t>
            </a:r>
            <a:r>
              <a:rPr lang="en-US" dirty="0"/>
              <a:t>associations</a:t>
            </a:r>
          </a:p>
        </p:txBody>
      </p:sp>
      <p:pic>
        <p:nvPicPr>
          <p:cNvPr id="5" name="Picture 4"/>
          <p:cNvPicPr>
            <a:picLocks noChangeAspect="1"/>
          </p:cNvPicPr>
          <p:nvPr/>
        </p:nvPicPr>
        <p:blipFill>
          <a:blip r:embed="rId2"/>
          <a:stretch>
            <a:fillRect/>
          </a:stretch>
        </p:blipFill>
        <p:spPr>
          <a:xfrm>
            <a:off x="301146" y="5132862"/>
            <a:ext cx="8385655" cy="727681"/>
          </a:xfrm>
          <a:prstGeom prst="rect">
            <a:avLst/>
          </a:prstGeom>
        </p:spPr>
      </p:pic>
    </p:spTree>
    <p:extLst>
      <p:ext uri="{BB962C8B-B14F-4D97-AF65-F5344CB8AC3E}">
        <p14:creationId xmlns:p14="http://schemas.microsoft.com/office/powerpoint/2010/main" val="3406472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CIM Extension for Dynamic Models</a:t>
            </a:r>
            <a:endParaRPr lang="en-US" sz="3200" dirty="0"/>
          </a:p>
        </p:txBody>
      </p:sp>
      <p:sp>
        <p:nvSpPr>
          <p:cNvPr id="3" name="Content Placeholder 2"/>
          <p:cNvSpPr>
            <a:spLocks noGrp="1"/>
          </p:cNvSpPr>
          <p:nvPr>
            <p:ph idx="1"/>
          </p:nvPr>
        </p:nvSpPr>
        <p:spPr>
          <a:xfrm>
            <a:off x="457200" y="1371600"/>
            <a:ext cx="8229600" cy="4754563"/>
          </a:xfrm>
        </p:spPr>
        <p:txBody>
          <a:bodyPr/>
          <a:lstStyle/>
          <a:p>
            <a:r>
              <a:rPr lang="en-US" sz="1800" dirty="0" smtClean="0"/>
              <a:t>CIM class for Synchronous motor </a:t>
            </a:r>
            <a:r>
              <a:rPr lang="en-US" sz="1800" b="1" dirty="0" smtClean="0"/>
              <a:t>“</a:t>
            </a:r>
            <a:r>
              <a:rPr lang="en-US" sz="1800" b="1" dirty="0" err="1" smtClean="0"/>
              <a:t>motorSync</a:t>
            </a:r>
            <a:r>
              <a:rPr lang="en-US" sz="1800" b="1" dirty="0" smtClean="0"/>
              <a:t>”</a:t>
            </a:r>
          </a:p>
          <a:p>
            <a:pPr lvl="1"/>
            <a:r>
              <a:rPr lang="en-US" sz="1600" b="1" dirty="0" smtClean="0"/>
              <a:t>Synchronous motor type  “round rotor” (PSLF - </a:t>
            </a:r>
            <a:r>
              <a:rPr lang="en-US" sz="1600" b="1" dirty="0" err="1" smtClean="0"/>
              <a:t>genrou</a:t>
            </a:r>
            <a:r>
              <a:rPr lang="en-US" sz="1600" b="1" dirty="0" smtClean="0"/>
              <a:t>)</a:t>
            </a:r>
          </a:p>
          <a:p>
            <a:pPr lvl="1"/>
            <a:r>
              <a:rPr lang="en-US" sz="1600" b="1" dirty="0" smtClean="0"/>
              <a:t>Synchronous motor type “salient pole” (PSLF - </a:t>
            </a:r>
            <a:r>
              <a:rPr lang="en-US" sz="1600" b="1" dirty="0" err="1" smtClean="0"/>
              <a:t>gensal</a:t>
            </a:r>
            <a:r>
              <a:rPr lang="en-US" sz="1600" b="1" dirty="0" smtClean="0"/>
              <a:t>)</a:t>
            </a:r>
          </a:p>
          <a:p>
            <a:r>
              <a:rPr lang="en-US" sz="1800" dirty="0" smtClean="0"/>
              <a:t>CIM Class for Asynchronous motor – </a:t>
            </a:r>
            <a:r>
              <a:rPr lang="en-US" sz="1800" b="1" dirty="0" smtClean="0"/>
              <a:t>“</a:t>
            </a:r>
            <a:r>
              <a:rPr lang="en-US" sz="1800" b="1" dirty="0" err="1" smtClean="0"/>
              <a:t>motorAsync</a:t>
            </a:r>
            <a:r>
              <a:rPr lang="en-US" sz="1800" b="1" dirty="0" smtClean="0"/>
              <a:t>” (PSLF - motor1)</a:t>
            </a:r>
          </a:p>
          <a:p>
            <a:r>
              <a:rPr lang="en-US" sz="1800" dirty="0" smtClean="0"/>
              <a:t>CIM Class for IEEE Voltage Compensator Model - “</a:t>
            </a:r>
            <a:r>
              <a:rPr lang="en-US" sz="1800" b="1" dirty="0" err="1" smtClean="0"/>
              <a:t>VcompIEEE</a:t>
            </a:r>
            <a:r>
              <a:rPr lang="en-US" sz="1800" b="1" dirty="0" smtClean="0"/>
              <a:t>”</a:t>
            </a:r>
            <a:r>
              <a:rPr lang="en-US" sz="1800" dirty="0" smtClean="0"/>
              <a:t>  </a:t>
            </a:r>
            <a:r>
              <a:rPr lang="en-US" sz="1800" b="1" dirty="0" smtClean="0"/>
              <a:t>(PSLF – </a:t>
            </a:r>
            <a:r>
              <a:rPr lang="en-US" sz="1800" b="1" dirty="0" err="1" smtClean="0"/>
              <a:t>Rcomp</a:t>
            </a:r>
            <a:r>
              <a:rPr lang="en-US" sz="1800" b="1" dirty="0" smtClean="0"/>
              <a:t>, </a:t>
            </a:r>
            <a:r>
              <a:rPr lang="en-US" sz="1800" b="1" dirty="0" err="1" smtClean="0"/>
              <a:t>Xcomp</a:t>
            </a:r>
            <a:r>
              <a:rPr lang="en-US" sz="1800" b="1" dirty="0" smtClean="0"/>
              <a:t>)</a:t>
            </a:r>
          </a:p>
          <a:p>
            <a:r>
              <a:rPr lang="en-US" sz="1800" dirty="0" smtClean="0"/>
              <a:t>CIM class for Cross compound voltage compensation model - </a:t>
            </a:r>
            <a:r>
              <a:rPr lang="en-US" sz="1800" b="1" dirty="0" smtClean="0"/>
              <a:t>“</a:t>
            </a:r>
            <a:r>
              <a:rPr lang="en-US" sz="1800" b="1" dirty="0" err="1" smtClean="0"/>
              <a:t>VcompCross</a:t>
            </a:r>
            <a:r>
              <a:rPr lang="en-US" sz="1800" b="1" dirty="0" smtClean="0"/>
              <a:t>”  </a:t>
            </a:r>
            <a:endParaRPr lang="en-US" sz="1800" dirty="0" smtClean="0"/>
          </a:p>
          <a:p>
            <a:r>
              <a:rPr lang="en-US" sz="1800" dirty="0" smtClean="0"/>
              <a:t>CIM classes for IEEE Excitation Systems</a:t>
            </a:r>
          </a:p>
          <a:p>
            <a:pPr lvl="1"/>
            <a:r>
              <a:rPr lang="en-US" sz="1600" b="1" dirty="0" smtClean="0"/>
              <a:t>ExcAC1, ExcAC2, ExcAC3A, ExcAC4A, ExcAC5A, ExcAC6A, ExcAC7B, ExcAc8B, ExcDC1A, ExcDc2A, ExcDc3a, ExcDc4B, ExcSt1A, ExcST2A, ExcST3A, ExcST4b, ExcST5B, ExcST6b, ExcSt7B</a:t>
            </a:r>
          </a:p>
          <a:p>
            <a:r>
              <a:rPr lang="en-US" sz="1800" dirty="0" smtClean="0"/>
              <a:t>CIM class for Simplified Excitation system model with field discharge resistor – </a:t>
            </a:r>
            <a:r>
              <a:rPr lang="en-US" sz="1800" b="1" dirty="0" smtClean="0"/>
              <a:t>“</a:t>
            </a:r>
            <a:r>
              <a:rPr lang="en-US" sz="1800" b="1" dirty="0" err="1" smtClean="0"/>
              <a:t>ExcSCRX</a:t>
            </a:r>
            <a:r>
              <a:rPr lang="en-US" sz="1800" b="1" dirty="0" smtClean="0"/>
              <a:t>”  (PSLF – </a:t>
            </a:r>
            <a:r>
              <a:rPr lang="en-US" sz="1800" b="1" dirty="0" err="1" smtClean="0"/>
              <a:t>scrx</a:t>
            </a:r>
            <a:r>
              <a:rPr lang="en-US" sz="1800" b="1" dirty="0" smtClean="0"/>
              <a:t>)</a:t>
            </a:r>
          </a:p>
          <a:p>
            <a:r>
              <a:rPr lang="en-US" sz="1800" dirty="0" smtClean="0"/>
              <a:t>CIM Class for simplified excitation system model – </a:t>
            </a:r>
            <a:r>
              <a:rPr lang="en-US" sz="1800" b="1" dirty="0" smtClean="0"/>
              <a:t>“</a:t>
            </a:r>
            <a:r>
              <a:rPr lang="en-US" sz="1800" b="1" dirty="0" err="1" smtClean="0"/>
              <a:t>ExcSEXS</a:t>
            </a:r>
            <a:r>
              <a:rPr lang="en-US" sz="1800" b="1" dirty="0" smtClean="0"/>
              <a:t>”  (PSLF – </a:t>
            </a:r>
            <a:r>
              <a:rPr lang="en-US" sz="1800" b="1" dirty="0" err="1" smtClean="0"/>
              <a:t>sexs</a:t>
            </a:r>
            <a:r>
              <a:rPr lang="en-US" sz="1800" b="1" dirty="0" smtClean="0"/>
              <a:t>)</a:t>
            </a:r>
          </a:p>
          <a:p>
            <a:r>
              <a:rPr lang="en-US" sz="1800" dirty="0" smtClean="0"/>
              <a:t>CIM class for IEEEPSS2B power system stabilizer – </a:t>
            </a:r>
            <a:r>
              <a:rPr lang="en-US" sz="1800" b="1" dirty="0" smtClean="0"/>
              <a:t>“PssIEEE2B” (PSLF- pss2b, pss2a)</a:t>
            </a:r>
          </a:p>
          <a:p>
            <a:endParaRPr lang="en-US" sz="2400" dirty="0" smtClean="0"/>
          </a:p>
          <a:p>
            <a:endParaRPr lang="en-US" sz="2400" dirty="0" smtClean="0"/>
          </a:p>
          <a:p>
            <a:pPr lvl="1">
              <a:buNone/>
            </a:pPr>
            <a:endParaRPr lang="en-US" sz="2000" dirty="0" smtClean="0"/>
          </a:p>
          <a:p>
            <a:pPr>
              <a:buNone/>
            </a:pPr>
            <a:endParaRPr lang="en-US" sz="2400"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100</a:t>
            </a:fld>
            <a:endParaRPr lang="en-US" dirty="0"/>
          </a:p>
        </p:txBody>
      </p:sp>
    </p:spTree>
    <p:extLst>
      <p:ext uri="{BB962C8B-B14F-4D97-AF65-F5344CB8AC3E}">
        <p14:creationId xmlns:p14="http://schemas.microsoft.com/office/powerpoint/2010/main" val="33929101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CIM Extension for Dynamic Models</a:t>
            </a:r>
            <a:endParaRPr lang="en-US" sz="3200" dirty="0"/>
          </a:p>
        </p:txBody>
      </p:sp>
      <p:sp>
        <p:nvSpPr>
          <p:cNvPr id="3" name="Content Placeholder 2"/>
          <p:cNvSpPr>
            <a:spLocks noGrp="1"/>
          </p:cNvSpPr>
          <p:nvPr>
            <p:ph idx="1"/>
          </p:nvPr>
        </p:nvSpPr>
        <p:spPr/>
        <p:txBody>
          <a:bodyPr/>
          <a:lstStyle/>
          <a:p>
            <a:r>
              <a:rPr lang="en-US" sz="1800" dirty="0" smtClean="0"/>
              <a:t>Dynamic Models for Governor</a:t>
            </a:r>
          </a:p>
          <a:p>
            <a:pPr lvl="1"/>
            <a:r>
              <a:rPr lang="en-US" sz="1600" dirty="0" smtClean="0"/>
              <a:t>CIM class for Hydro governor model – </a:t>
            </a:r>
            <a:r>
              <a:rPr lang="en-US" sz="1600" b="1" dirty="0" smtClean="0"/>
              <a:t>“GovHydro1” (PSLF - </a:t>
            </a:r>
            <a:r>
              <a:rPr lang="en-US" sz="1600" b="1" dirty="0" err="1" smtClean="0"/>
              <a:t>hygov</a:t>
            </a:r>
            <a:r>
              <a:rPr lang="en-US" sz="1600" b="1" dirty="0" smtClean="0"/>
              <a:t>)</a:t>
            </a:r>
          </a:p>
          <a:p>
            <a:pPr lvl="1"/>
            <a:r>
              <a:rPr lang="en-US" sz="1600" dirty="0" smtClean="0"/>
              <a:t>CIM class for simplified steam turbine governor model – </a:t>
            </a:r>
            <a:r>
              <a:rPr lang="en-US" sz="1600" b="1" dirty="0" smtClean="0"/>
              <a:t>“GovSteam0” (PSLF – tgov1)</a:t>
            </a:r>
          </a:p>
          <a:p>
            <a:pPr lvl="1"/>
            <a:r>
              <a:rPr lang="en-US" sz="1600" dirty="0" smtClean="0"/>
              <a:t>CIM class for IEEE steam turbine governor model – </a:t>
            </a:r>
            <a:r>
              <a:rPr lang="en-US" sz="1600" b="1" dirty="0" smtClean="0"/>
              <a:t>“GovSteam1” (PSLF – ieeeg1)</a:t>
            </a:r>
          </a:p>
          <a:p>
            <a:pPr lvl="1"/>
            <a:r>
              <a:rPr lang="en-US" sz="1600" dirty="0" smtClean="0"/>
              <a:t>CIM class for PID governor and prime mover model – </a:t>
            </a:r>
            <a:r>
              <a:rPr lang="en-US" sz="1600" b="1" dirty="0" smtClean="0"/>
              <a:t>“GovCT1”  (PSLF – ggov1)</a:t>
            </a:r>
          </a:p>
          <a:p>
            <a:pPr lvl="1"/>
            <a:r>
              <a:rPr lang="en-US" sz="1600" dirty="0" smtClean="0"/>
              <a:t>CIM class for IEEE hydro turbine governor model that represents plants with straight forward penstock configuration and hydraulic dashpot governors – </a:t>
            </a:r>
            <a:r>
              <a:rPr lang="en-US" sz="1600" b="1" dirty="0" smtClean="0"/>
              <a:t>“GovHydro2”  (PSLF – ieeeg3) </a:t>
            </a:r>
          </a:p>
          <a:p>
            <a:r>
              <a:rPr lang="en-US" sz="1800" dirty="0" smtClean="0"/>
              <a:t>Dynamic Models for Load </a:t>
            </a:r>
          </a:p>
          <a:p>
            <a:pPr lvl="1"/>
            <a:r>
              <a:rPr lang="en-US" sz="1600" dirty="0" smtClean="0"/>
              <a:t>CIM class for bus static load – </a:t>
            </a:r>
            <a:r>
              <a:rPr lang="en-US" sz="1600" b="1" dirty="0" smtClean="0"/>
              <a:t>“</a:t>
            </a:r>
            <a:r>
              <a:rPr lang="en-US" sz="1600" b="1" dirty="0" err="1" smtClean="0"/>
              <a:t>LoadStaticBus</a:t>
            </a:r>
            <a:r>
              <a:rPr lang="en-US" sz="1600" b="1" dirty="0" smtClean="0"/>
              <a:t>” with type ZIP1, ZIP2  (PSLF – </a:t>
            </a:r>
            <a:r>
              <a:rPr lang="en-US" sz="1600" b="1" dirty="0" err="1" smtClean="0"/>
              <a:t>blwscc</a:t>
            </a:r>
            <a:r>
              <a:rPr lang="en-US" sz="1600" b="1" dirty="0" smtClean="0"/>
              <a:t>)</a:t>
            </a:r>
          </a:p>
          <a:p>
            <a:pPr lvl="1"/>
            <a:r>
              <a:rPr lang="en-US" sz="1600" dirty="0" smtClean="0"/>
              <a:t>CIM class for area static load model – </a:t>
            </a:r>
            <a:r>
              <a:rPr lang="en-US" sz="1600" b="1" dirty="0" smtClean="0"/>
              <a:t>“</a:t>
            </a:r>
            <a:r>
              <a:rPr lang="en-US" sz="1600" b="1" dirty="0" err="1" smtClean="0"/>
              <a:t>LoadStaticArea</a:t>
            </a:r>
            <a:r>
              <a:rPr lang="en-US" sz="1600" b="1" dirty="0" smtClean="0"/>
              <a:t>” with type ZIP1, ZIP2 (PSLF – </a:t>
            </a:r>
            <a:r>
              <a:rPr lang="en-US" sz="1600" b="1" dirty="0" err="1" smtClean="0"/>
              <a:t>alwscc</a:t>
            </a:r>
            <a:r>
              <a:rPr lang="en-US" sz="1600" b="1" dirty="0" smtClean="0"/>
              <a:t>)</a:t>
            </a:r>
          </a:p>
          <a:p>
            <a:pPr lvl="1"/>
            <a:r>
              <a:rPr lang="en-US" sz="1600" dirty="0" smtClean="0"/>
              <a:t>CIM class for system static load model – </a:t>
            </a:r>
            <a:r>
              <a:rPr lang="en-US" sz="1600" b="1" dirty="0" smtClean="0"/>
              <a:t>“</a:t>
            </a:r>
            <a:r>
              <a:rPr lang="en-US" sz="1600" b="1" dirty="0" err="1" smtClean="0"/>
              <a:t>LoadStaticSystem</a:t>
            </a:r>
            <a:r>
              <a:rPr lang="en-US" sz="1600" b="1" dirty="0" smtClean="0"/>
              <a:t>” with type ZIP1, ZIP2  (PSLF – </a:t>
            </a:r>
            <a:r>
              <a:rPr lang="en-US" sz="1600" b="1" dirty="0" err="1" smtClean="0"/>
              <a:t>wlwscc</a:t>
            </a:r>
            <a:r>
              <a:rPr lang="en-US" sz="1600" b="1" dirty="0" smtClean="0"/>
              <a:t>)</a:t>
            </a:r>
          </a:p>
          <a:p>
            <a:pPr lvl="1"/>
            <a:r>
              <a:rPr lang="en-US" sz="1600" dirty="0" smtClean="0"/>
              <a:t>CIM class for aggregate induction motor load _ </a:t>
            </a:r>
            <a:r>
              <a:rPr lang="en-US" sz="1600" b="1" dirty="0" smtClean="0"/>
              <a:t>“</a:t>
            </a:r>
            <a:r>
              <a:rPr lang="en-US" sz="1600" b="1" dirty="0" err="1" smtClean="0"/>
              <a:t>LoadMotor</a:t>
            </a:r>
            <a:r>
              <a:rPr lang="en-US" sz="1600" b="1" dirty="0" smtClean="0"/>
              <a:t>”  (PSLF – </a:t>
            </a:r>
            <a:r>
              <a:rPr lang="en-US" sz="1600" b="1" dirty="0" err="1" smtClean="0"/>
              <a:t>motorw</a:t>
            </a:r>
            <a:r>
              <a:rPr lang="en-US" sz="1600" b="1" dirty="0" smtClean="0"/>
              <a:t>)</a:t>
            </a:r>
          </a:p>
          <a:p>
            <a:pPr lvl="1"/>
            <a:r>
              <a:rPr lang="en-US" sz="1600" dirty="0" smtClean="0"/>
              <a:t>CIM  class for mechanical load model1 – </a:t>
            </a:r>
            <a:r>
              <a:rPr lang="en-US" sz="1600" b="1" dirty="0" smtClean="0"/>
              <a:t>“MechLoad1”   (PSLF – </a:t>
            </a:r>
            <a:r>
              <a:rPr lang="en-US" sz="1600" b="1" dirty="0" err="1" smtClean="0"/>
              <a:t>apfl</a:t>
            </a:r>
            <a:r>
              <a:rPr lang="en-US" sz="1600" b="1" dirty="0" smtClean="0"/>
              <a:t>, </a:t>
            </a:r>
            <a:r>
              <a:rPr lang="en-US" sz="1600" b="1" dirty="0" err="1" smtClean="0"/>
              <a:t>spfl</a:t>
            </a:r>
            <a:r>
              <a:rPr lang="en-US" sz="1600" b="1" dirty="0" smtClean="0"/>
              <a:t>)</a:t>
            </a:r>
            <a:endParaRPr lang="en-US" sz="1600" b="1"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101</a:t>
            </a:fld>
            <a:endParaRPr lang="en-US" dirty="0"/>
          </a:p>
        </p:txBody>
      </p:sp>
    </p:spTree>
    <p:extLst>
      <p:ext uri="{BB962C8B-B14F-4D97-AF65-F5344CB8AC3E}">
        <p14:creationId xmlns:p14="http://schemas.microsoft.com/office/powerpoint/2010/main" val="30923638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Model Interconnection</a:t>
            </a:r>
            <a:endParaRPr lang="en-US"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102</a:t>
            </a:fld>
            <a:endParaRPr lang="en-US" dirty="0"/>
          </a:p>
        </p:txBody>
      </p:sp>
      <p:graphicFrame>
        <p:nvGraphicFramePr>
          <p:cNvPr id="19458" name="Object 2"/>
          <p:cNvGraphicFramePr>
            <a:graphicFrameLocks noGrp="1" noChangeAspect="1"/>
          </p:cNvGraphicFramePr>
          <p:nvPr>
            <p:ph idx="1"/>
          </p:nvPr>
        </p:nvGraphicFramePr>
        <p:xfrm>
          <a:off x="674404" y="1600200"/>
          <a:ext cx="7795191" cy="4525963"/>
        </p:xfrm>
        <a:graphic>
          <a:graphicData uri="http://schemas.openxmlformats.org/presentationml/2006/ole">
            <mc:AlternateContent xmlns:mc="http://schemas.openxmlformats.org/markup-compatibility/2006">
              <mc:Choice xmlns:v="urn:schemas-microsoft-com:vml" Requires="v">
                <p:oleObj spid="_x0000_s13327" name="Visio" r:id="rId3" imgW="8645851" imgH="5019333" progId="">
                  <p:embed/>
                </p:oleObj>
              </mc:Choice>
              <mc:Fallback>
                <p:oleObj name="Visio" r:id="rId3" imgW="8645851" imgH="501933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04" y="1600200"/>
                        <a:ext cx="7795191"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49683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 Blocks in Dynamic Models</a:t>
            </a:r>
            <a:endParaRPr lang="en-US" sz="3200" dirty="0"/>
          </a:p>
        </p:txBody>
      </p:sp>
      <p:sp>
        <p:nvSpPr>
          <p:cNvPr id="3" name="Content Placeholder 2"/>
          <p:cNvSpPr>
            <a:spLocks noGrp="1"/>
          </p:cNvSpPr>
          <p:nvPr>
            <p:ph idx="1"/>
          </p:nvPr>
        </p:nvSpPr>
        <p:spPr>
          <a:xfrm>
            <a:off x="457200" y="1066800"/>
            <a:ext cx="8153400" cy="5059363"/>
          </a:xfrm>
        </p:spPr>
        <p:txBody>
          <a:bodyPr/>
          <a:lstStyle/>
          <a:p>
            <a:r>
              <a:rPr lang="en-US" sz="2000" dirty="0" smtClean="0"/>
              <a:t>Standard Dynamic models are comprised of:</a:t>
            </a:r>
          </a:p>
          <a:p>
            <a:pPr lvl="1"/>
            <a:r>
              <a:rPr lang="en-US" sz="2000" b="1" dirty="0" smtClean="0"/>
              <a:t>dynamic Control Blocks </a:t>
            </a:r>
            <a:r>
              <a:rPr lang="en-US" sz="2000" dirty="0" smtClean="0"/>
              <a:t>performing standard types of functions</a:t>
            </a:r>
          </a:p>
          <a:p>
            <a:pPr lvl="1"/>
            <a:r>
              <a:rPr lang="en-US" sz="2000" kern="0" dirty="0" smtClean="0">
                <a:solidFill>
                  <a:srgbClr val="000000"/>
                </a:solidFill>
              </a:rPr>
              <a:t>combined in </a:t>
            </a:r>
            <a:r>
              <a:rPr lang="en-US" sz="2000" b="1" kern="0" dirty="0" smtClean="0"/>
              <a:t>standard Interconnection Patterns</a:t>
            </a:r>
            <a:endParaRPr lang="en-US" sz="2000" i="1" kern="0" dirty="0" smtClean="0"/>
          </a:p>
          <a:p>
            <a:r>
              <a:rPr lang="en-US" sz="2000" dirty="0" smtClean="0"/>
              <a:t>Control Block Types</a:t>
            </a:r>
          </a:p>
          <a:p>
            <a:pPr lvl="1"/>
            <a:r>
              <a:rPr lang="en-US" sz="1800" dirty="0" smtClean="0"/>
              <a:t>Are “black boxes” - representing piece of self-contained dynamic behavior</a:t>
            </a:r>
          </a:p>
          <a:p>
            <a:pPr lvl="1"/>
            <a:r>
              <a:rPr lang="en-US" sz="1800" dirty="0" smtClean="0"/>
              <a:t>Include:</a:t>
            </a:r>
          </a:p>
          <a:p>
            <a:pPr lvl="2"/>
            <a:r>
              <a:rPr lang="en-US" sz="1600" dirty="0" smtClean="0"/>
              <a:t>Synchronous Generator</a:t>
            </a:r>
          </a:p>
          <a:p>
            <a:pPr lvl="2"/>
            <a:r>
              <a:rPr lang="en-US" sz="1600" dirty="0" smtClean="0"/>
              <a:t>Synchronous Motor</a:t>
            </a:r>
          </a:p>
          <a:p>
            <a:pPr lvl="2"/>
            <a:r>
              <a:rPr lang="en-US" sz="1600" dirty="0" smtClean="0"/>
              <a:t>Asynchronous Generator</a:t>
            </a:r>
          </a:p>
          <a:p>
            <a:pPr lvl="2"/>
            <a:r>
              <a:rPr lang="en-US" sz="1600" dirty="0" smtClean="0"/>
              <a:t>Asynchronous Motor</a:t>
            </a:r>
          </a:p>
          <a:p>
            <a:pPr lvl="2"/>
            <a:r>
              <a:rPr lang="en-US" sz="1600" dirty="0" smtClean="0"/>
              <a:t>Voltage Compensator</a:t>
            </a:r>
          </a:p>
          <a:p>
            <a:pPr lvl="2"/>
            <a:r>
              <a:rPr lang="en-US" sz="1600" dirty="0" smtClean="0"/>
              <a:t>Excitation System</a:t>
            </a:r>
          </a:p>
          <a:p>
            <a:pPr lvl="2"/>
            <a:r>
              <a:rPr lang="en-US" sz="1600" dirty="0" smtClean="0"/>
              <a:t>Turbine-Governor </a:t>
            </a:r>
          </a:p>
          <a:p>
            <a:pPr lvl="2"/>
            <a:r>
              <a:rPr lang="en-US" sz="1600" dirty="0" smtClean="0"/>
              <a:t>Power System Stabilizer</a:t>
            </a:r>
          </a:p>
          <a:p>
            <a:pPr lvl="2"/>
            <a:r>
              <a:rPr lang="en-US" sz="1600" dirty="0" smtClean="0"/>
              <a:t>Load Model </a:t>
            </a:r>
          </a:p>
          <a:p>
            <a:pPr lvl="1"/>
            <a:endParaRPr lang="en-US" sz="2000" dirty="0" smtClean="0"/>
          </a:p>
          <a:p>
            <a:pPr lvl="1">
              <a:buNone/>
            </a:pPr>
            <a:endParaRPr lang="en-US"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103</a:t>
            </a:fld>
            <a:endParaRPr lang="en-US" dirty="0"/>
          </a:p>
        </p:txBody>
      </p:sp>
    </p:spTree>
    <p:extLst>
      <p:ext uri="{BB962C8B-B14F-4D97-AF65-F5344CB8AC3E}">
        <p14:creationId xmlns:p14="http://schemas.microsoft.com/office/powerpoint/2010/main" val="2506596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153400" cy="685800"/>
          </a:xfrm>
        </p:spPr>
        <p:txBody>
          <a:bodyPr/>
          <a:lstStyle/>
          <a:p>
            <a:r>
              <a:rPr lang="en-US" sz="3200" dirty="0" smtClean="0"/>
              <a:t>Control Block in Dynamic Model</a:t>
            </a:r>
            <a:endParaRPr lang="en-US" sz="3200" dirty="0"/>
          </a:p>
        </p:txBody>
      </p:sp>
      <p:sp>
        <p:nvSpPr>
          <p:cNvPr id="3" name="Content Placeholder 2"/>
          <p:cNvSpPr>
            <a:spLocks noGrp="1"/>
          </p:cNvSpPr>
          <p:nvPr>
            <p:ph idx="1"/>
          </p:nvPr>
        </p:nvSpPr>
        <p:spPr>
          <a:xfrm>
            <a:off x="457200" y="1295400"/>
            <a:ext cx="8229600" cy="4830763"/>
          </a:xfrm>
        </p:spPr>
        <p:txBody>
          <a:bodyPr/>
          <a:lstStyle/>
          <a:p>
            <a:r>
              <a:rPr lang="en-US" sz="1800" dirty="0" smtClean="0"/>
              <a:t>Have standard inputs and outputs and standard initialization assumptions</a:t>
            </a:r>
          </a:p>
          <a:p>
            <a:r>
              <a:rPr lang="en-US" sz="1800" dirty="0" smtClean="0"/>
              <a:t>Can be many, many standard models (control Blocks) of a given control block type</a:t>
            </a:r>
          </a:p>
          <a:p>
            <a:r>
              <a:rPr lang="en-US" sz="1800" dirty="0" smtClean="0"/>
              <a:t>Behavior described by a diagram that has specific parameters to allow tailoring the behavior for a specific piece of equipment , like this excitation system model</a:t>
            </a:r>
          </a:p>
          <a:p>
            <a:endParaRPr lang="en-US" sz="1800" dirty="0" smtClean="0"/>
          </a:p>
          <a:p>
            <a:endParaRPr lang="en-US" sz="1800" dirty="0" smtClean="0"/>
          </a:p>
          <a:p>
            <a:pPr lvl="1"/>
            <a:endParaRPr lang="en-US" sz="1400" dirty="0" smtClean="0"/>
          </a:p>
          <a:p>
            <a:pPr lvl="1"/>
            <a:endParaRPr lang="en-US" sz="1400" dirty="0" smtClean="0"/>
          </a:p>
          <a:p>
            <a:endParaRPr lang="en-US" sz="1800"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104</a:t>
            </a:fld>
            <a:endParaRPr lang="en-US" dirty="0"/>
          </a:p>
        </p:txBody>
      </p:sp>
      <p:pic>
        <p:nvPicPr>
          <p:cNvPr id="5" name="Picture 4" descr="ExcELIN1.JPG"/>
          <p:cNvPicPr/>
          <p:nvPr/>
        </p:nvPicPr>
        <p:blipFill>
          <a:blip r:embed="rId2" cstate="print"/>
          <a:stretch>
            <a:fillRect/>
          </a:stretch>
        </p:blipFill>
        <p:spPr>
          <a:xfrm>
            <a:off x="820902" y="2743200"/>
            <a:ext cx="7713498" cy="3740759"/>
          </a:xfrm>
          <a:prstGeom prst="rect">
            <a:avLst/>
          </a:prstGeom>
        </p:spPr>
      </p:pic>
    </p:spTree>
    <p:extLst>
      <p:ext uri="{BB962C8B-B14F-4D97-AF65-F5344CB8AC3E}">
        <p14:creationId xmlns:p14="http://schemas.microsoft.com/office/powerpoint/2010/main" val="1074680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543800" cy="762000"/>
          </a:xfrm>
        </p:spPr>
        <p:txBody>
          <a:bodyPr/>
          <a:lstStyle/>
          <a:p>
            <a:r>
              <a:rPr lang="en-US" sz="3200" dirty="0" smtClean="0"/>
              <a:t>Current Status of Dynamic Model</a:t>
            </a:r>
            <a:endParaRPr lang="en-US" sz="3200" dirty="0"/>
          </a:p>
        </p:txBody>
      </p:sp>
      <p:sp>
        <p:nvSpPr>
          <p:cNvPr id="3" name="Content Placeholder 2"/>
          <p:cNvSpPr>
            <a:spLocks noGrp="1"/>
          </p:cNvSpPr>
          <p:nvPr>
            <p:ph idx="1"/>
          </p:nvPr>
        </p:nvSpPr>
        <p:spPr>
          <a:xfrm>
            <a:off x="457200" y="1371600"/>
            <a:ext cx="8229600" cy="4754563"/>
          </a:xfrm>
        </p:spPr>
        <p:txBody>
          <a:bodyPr/>
          <a:lstStyle/>
          <a:p>
            <a:r>
              <a:rPr lang="en-US" sz="2000" dirty="0" smtClean="0"/>
              <a:t>Status of Dynamic Models </a:t>
            </a:r>
          </a:p>
          <a:p>
            <a:pPr lvl="1"/>
            <a:r>
              <a:rPr lang="en-US" sz="1800" dirty="0" smtClean="0"/>
              <a:t>130+ standard models identified, documented and being entered into UML</a:t>
            </a:r>
          </a:p>
          <a:p>
            <a:pPr lvl="1"/>
            <a:r>
              <a:rPr lang="en-US" sz="1800" dirty="0" smtClean="0"/>
              <a:t>UML driven documentation for dynamic model</a:t>
            </a:r>
          </a:p>
          <a:p>
            <a:pPr lvl="1"/>
            <a:r>
              <a:rPr lang="en-US" sz="1800" dirty="0" smtClean="0"/>
              <a:t>The area of dynamic models is very large and complex and it will be an on going effort</a:t>
            </a:r>
          </a:p>
          <a:p>
            <a:r>
              <a:rPr lang="en-US" sz="2000" dirty="0" smtClean="0"/>
              <a:t>Future Work</a:t>
            </a:r>
          </a:p>
          <a:p>
            <a:pPr lvl="1"/>
            <a:r>
              <a:rPr lang="en-US" sz="1800" dirty="0" smtClean="0"/>
              <a:t>Include more standard models in CIM Dynamic models</a:t>
            </a:r>
          </a:p>
          <a:p>
            <a:pPr lvl="1"/>
            <a:r>
              <a:rPr lang="en-US" sz="1800" dirty="0" smtClean="0"/>
              <a:t>Dynamic model for DC </a:t>
            </a:r>
          </a:p>
          <a:p>
            <a:pPr lvl="1"/>
            <a:r>
              <a:rPr lang="en-US" sz="1800" dirty="0" smtClean="0"/>
              <a:t>Dynamic models for FACTS</a:t>
            </a:r>
          </a:p>
          <a:p>
            <a:pPr lvl="1"/>
            <a:r>
              <a:rPr lang="en-US" sz="1800" dirty="0" smtClean="0"/>
              <a:t>Remedial action schemes</a:t>
            </a:r>
          </a:p>
          <a:p>
            <a:pPr lvl="1"/>
            <a:r>
              <a:rPr lang="en-US" sz="1800" dirty="0" smtClean="0"/>
              <a:t>User defined models (more work needed)</a:t>
            </a:r>
          </a:p>
          <a:p>
            <a:pPr lvl="1"/>
            <a:r>
              <a:rPr lang="en-US" sz="1800" dirty="0" smtClean="0"/>
              <a:t>Dynamic models for distributed resources (solar, Fly wheel, battery etc)</a:t>
            </a:r>
          </a:p>
          <a:p>
            <a:pPr lvl="1"/>
            <a:r>
              <a:rPr lang="en-US" sz="1800" dirty="0" smtClean="0"/>
              <a:t>Wind generation models</a:t>
            </a:r>
          </a:p>
          <a:p>
            <a:pPr lvl="1"/>
            <a:r>
              <a:rPr lang="en-US" sz="1800" dirty="0" smtClean="0"/>
              <a:t>Protection device models</a:t>
            </a:r>
          </a:p>
          <a:p>
            <a:pPr lvl="1"/>
            <a:endParaRPr lang="en-US" sz="1600" dirty="0" smtClean="0"/>
          </a:p>
          <a:p>
            <a:pPr lvl="1"/>
            <a:endParaRPr lang="en-US" dirty="0" smtClean="0"/>
          </a:p>
          <a:p>
            <a:endParaRPr lang="en-US" dirty="0" smtClean="0"/>
          </a:p>
          <a:p>
            <a:pPr lvl="1"/>
            <a:endParaRPr lang="en-US" sz="2000" dirty="0" smtClean="0"/>
          </a:p>
          <a:p>
            <a:pPr>
              <a:buNone/>
            </a:pPr>
            <a:endParaRPr lang="en-US"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105</a:t>
            </a:fld>
            <a:endParaRPr lang="en-US" dirty="0"/>
          </a:p>
        </p:txBody>
      </p:sp>
    </p:spTree>
    <p:extLst>
      <p:ext uri="{BB962C8B-B14F-4D97-AF65-F5344CB8AC3E}">
        <p14:creationId xmlns:p14="http://schemas.microsoft.com/office/powerpoint/2010/main" val="34772905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3067051"/>
          </a:xfrm>
        </p:spPr>
        <p:txBody>
          <a:bodyPr>
            <a:normAutofit fontScale="90000"/>
          </a:bodyPr>
          <a:lstStyle/>
          <a:p>
            <a:r>
              <a:rPr lang="en-US" dirty="0" smtClean="0"/>
              <a:t>Tutorial Section V</a:t>
            </a:r>
            <a:br>
              <a:rPr lang="en-US" dirty="0" smtClean="0"/>
            </a:br>
            <a:r>
              <a:rPr lang="en-US" dirty="0" smtClean="0"/>
              <a:t>*****</a:t>
            </a:r>
            <a:br>
              <a:rPr lang="en-US" dirty="0" smtClean="0"/>
            </a:br>
            <a:r>
              <a:rPr lang="en-US" dirty="0" smtClean="0"/>
              <a:t>CIMocracy: Overview of the CIM Standards</a:t>
            </a:r>
            <a:r>
              <a:rPr lang="en-US" sz="3600" dirty="0" smtClean="0"/>
              <a:t/>
            </a:r>
            <a:br>
              <a:rPr lang="en-US" sz="3600" dirty="0" smtClean="0"/>
            </a:br>
            <a:endParaRPr lang="en-US" dirty="0"/>
          </a:p>
        </p:txBody>
      </p:sp>
      <p:sp>
        <p:nvSpPr>
          <p:cNvPr id="3" name="Subtitle 2"/>
          <p:cNvSpPr>
            <a:spLocks noGrp="1"/>
          </p:cNvSpPr>
          <p:nvPr>
            <p:ph type="subTitle" idx="1"/>
          </p:nvPr>
        </p:nvSpPr>
        <p:spPr>
          <a:xfrm>
            <a:off x="1295400" y="4343400"/>
            <a:ext cx="6400800" cy="1752600"/>
          </a:xfrm>
        </p:spPr>
        <p:txBody>
          <a:bodyPr/>
          <a:lstStyle/>
          <a:p>
            <a:r>
              <a:rPr lang="en-US" dirty="0" smtClean="0"/>
              <a:t>Margaret Goodrich</a:t>
            </a:r>
          </a:p>
          <a:p>
            <a:r>
              <a:rPr lang="en-US" dirty="0" smtClean="0"/>
              <a:t>SISCO</a:t>
            </a:r>
          </a:p>
          <a:p>
            <a:r>
              <a:rPr lang="en-US" dirty="0" smtClean="0"/>
              <a:t>margaret@sisconet.com</a:t>
            </a:r>
            <a:endParaRPr lang="en-US" dirty="0"/>
          </a:p>
        </p:txBody>
      </p:sp>
    </p:spTree>
    <p:extLst>
      <p:ext uri="{BB962C8B-B14F-4D97-AF65-F5344CB8AC3E}">
        <p14:creationId xmlns:p14="http://schemas.microsoft.com/office/powerpoint/2010/main" val="5747271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Introduction</a:t>
            </a:r>
            <a:endParaRPr lang="en-US" dirty="0"/>
          </a:p>
        </p:txBody>
      </p:sp>
      <p:sp>
        <p:nvSpPr>
          <p:cNvPr id="3" name="Content Placeholder 2"/>
          <p:cNvSpPr>
            <a:spLocks noGrp="1"/>
          </p:cNvSpPr>
          <p:nvPr>
            <p:ph idx="1"/>
          </p:nvPr>
        </p:nvSpPr>
        <p:spPr>
          <a:xfrm>
            <a:off x="457200" y="1219200"/>
            <a:ext cx="8229600" cy="4525963"/>
          </a:xfrm>
        </p:spPr>
        <p:txBody>
          <a:bodyPr>
            <a:normAutofit/>
          </a:bodyPr>
          <a:lstStyle/>
          <a:p>
            <a:r>
              <a:rPr lang="en-US" dirty="0" smtClean="0"/>
              <a:t>The Business Case for Standards</a:t>
            </a:r>
          </a:p>
          <a:p>
            <a:r>
              <a:rPr lang="en-US" dirty="0" smtClean="0"/>
              <a:t>What Utilities Need</a:t>
            </a:r>
          </a:p>
          <a:p>
            <a:r>
              <a:rPr lang="en-US" dirty="0" smtClean="0"/>
              <a:t>How Standards Can Help</a:t>
            </a:r>
          </a:p>
          <a:p>
            <a:r>
              <a:rPr lang="en-US" dirty="0" smtClean="0"/>
              <a:t>Standards Bodies – What are they/What they Cover</a:t>
            </a:r>
          </a:p>
          <a:p>
            <a:r>
              <a:rPr lang="en-US" dirty="0" smtClean="0"/>
              <a:t>CIM User’s Group</a:t>
            </a:r>
          </a:p>
          <a:p>
            <a:endParaRPr lang="en-US" dirty="0" smtClean="0"/>
          </a:p>
          <a:p>
            <a:endParaRPr lang="en-US" dirty="0" smtClean="0"/>
          </a:p>
          <a:p>
            <a:endParaRPr lang="en-US" dirty="0"/>
          </a:p>
        </p:txBody>
      </p:sp>
    </p:spTree>
    <p:extLst>
      <p:ext uri="{BB962C8B-B14F-4D97-AF65-F5344CB8AC3E}">
        <p14:creationId xmlns:p14="http://schemas.microsoft.com/office/powerpoint/2010/main" val="16423083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74638"/>
            <a:ext cx="8229600" cy="944562"/>
          </a:xfrm>
        </p:spPr>
        <p:txBody>
          <a:bodyPr/>
          <a:lstStyle/>
          <a:p>
            <a:pPr eaLnBrk="1" hangingPunct="1"/>
            <a:r>
              <a:rPr lang="en-US" dirty="0" smtClean="0"/>
              <a:t>Business Case for Standards</a:t>
            </a:r>
          </a:p>
        </p:txBody>
      </p:sp>
      <p:sp>
        <p:nvSpPr>
          <p:cNvPr id="9219" name="Rectangle 3"/>
          <p:cNvSpPr>
            <a:spLocks noGrp="1" noChangeArrowheads="1"/>
          </p:cNvSpPr>
          <p:nvPr>
            <p:ph idx="1"/>
          </p:nvPr>
        </p:nvSpPr>
        <p:spPr>
          <a:xfrm>
            <a:off x="381000" y="1295400"/>
            <a:ext cx="8229600" cy="4525963"/>
          </a:xfrm>
        </p:spPr>
        <p:txBody>
          <a:bodyPr>
            <a:normAutofit fontScale="92500" lnSpcReduction="10000"/>
          </a:bodyPr>
          <a:lstStyle/>
          <a:p>
            <a:pPr eaLnBrk="1" hangingPunct="1"/>
            <a:r>
              <a:rPr lang="en-US" dirty="0" smtClean="0"/>
              <a:t>Main reasons for Standards:</a:t>
            </a:r>
          </a:p>
          <a:p>
            <a:pPr lvl="1" eaLnBrk="1" hangingPunct="1"/>
            <a:r>
              <a:rPr lang="en-US" dirty="0" smtClean="0"/>
              <a:t>Eliminate Captive Client Syndrome (Price/Schedule Options)</a:t>
            </a:r>
          </a:p>
          <a:p>
            <a:pPr lvl="1" eaLnBrk="1" hangingPunct="1"/>
            <a:r>
              <a:rPr lang="en-US" dirty="0" smtClean="0"/>
              <a:t>Deregulation/Re-regulation</a:t>
            </a:r>
          </a:p>
          <a:p>
            <a:pPr lvl="1" eaLnBrk="1" hangingPunct="1"/>
            <a:r>
              <a:rPr lang="en-US" dirty="0" smtClean="0"/>
              <a:t>Integration Upgrade Path</a:t>
            </a:r>
          </a:p>
          <a:p>
            <a:pPr lvl="1" eaLnBrk="1" hangingPunct="1"/>
            <a:r>
              <a:rPr lang="en-US" dirty="0" smtClean="0"/>
              <a:t>Best of Breed Applications</a:t>
            </a:r>
          </a:p>
          <a:p>
            <a:pPr lvl="1" eaLnBrk="1" hangingPunct="1"/>
            <a:r>
              <a:rPr lang="en-US" dirty="0" smtClean="0"/>
              <a:t>Data Exposure</a:t>
            </a:r>
          </a:p>
          <a:p>
            <a:pPr eaLnBrk="1" hangingPunct="1"/>
            <a:r>
              <a:rPr lang="en-US" dirty="0" smtClean="0"/>
              <a:t>Primary Issues surrounding Data Exchange</a:t>
            </a:r>
          </a:p>
          <a:p>
            <a:pPr lvl="1" eaLnBrk="1" hangingPunct="1"/>
            <a:r>
              <a:rPr lang="en-US" dirty="0" smtClean="0"/>
              <a:t>Proprietary formats</a:t>
            </a:r>
          </a:p>
          <a:p>
            <a:pPr lvl="1" eaLnBrk="1" hangingPunct="1"/>
            <a:r>
              <a:rPr lang="en-US" dirty="0" smtClean="0"/>
              <a:t>Larger Models for Security and Reliability</a:t>
            </a:r>
          </a:p>
          <a:p>
            <a:pPr eaLnBrk="1" hangingPunct="1"/>
            <a:endParaRPr lang="en-US" dirty="0" smtClean="0"/>
          </a:p>
        </p:txBody>
      </p:sp>
    </p:spTree>
    <p:extLst>
      <p:ext uri="{BB962C8B-B14F-4D97-AF65-F5344CB8AC3E}">
        <p14:creationId xmlns:p14="http://schemas.microsoft.com/office/powerpoint/2010/main" val="23062488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74638"/>
            <a:ext cx="8229600" cy="868362"/>
          </a:xfrm>
        </p:spPr>
        <p:txBody>
          <a:bodyPr/>
          <a:lstStyle/>
          <a:p>
            <a:pPr eaLnBrk="1" hangingPunct="1"/>
            <a:r>
              <a:rPr lang="en-US" dirty="0" smtClean="0"/>
              <a:t>What Utilities Need</a:t>
            </a:r>
          </a:p>
        </p:txBody>
      </p:sp>
      <p:sp>
        <p:nvSpPr>
          <p:cNvPr id="793603" name="Rectangle 3"/>
          <p:cNvSpPr>
            <a:spLocks noGrp="1" noChangeArrowheads="1"/>
          </p:cNvSpPr>
          <p:nvPr>
            <p:ph idx="1"/>
          </p:nvPr>
        </p:nvSpPr>
        <p:spPr>
          <a:xfrm>
            <a:off x="228600" y="1219200"/>
            <a:ext cx="8513233" cy="4625975"/>
          </a:xfrm>
        </p:spPr>
        <p:txBody>
          <a:bodyPr>
            <a:normAutofit fontScale="92500" lnSpcReduction="20000"/>
          </a:bodyPr>
          <a:lstStyle/>
          <a:p>
            <a:pPr marL="342900" indent="-342900" eaLnBrk="1" hangingPunct="1">
              <a:lnSpc>
                <a:spcPct val="85000"/>
              </a:lnSpc>
            </a:pPr>
            <a:r>
              <a:rPr lang="en-US" dirty="0" smtClean="0"/>
              <a:t>An integration framework:</a:t>
            </a:r>
          </a:p>
          <a:p>
            <a:pPr marL="742950" lvl="1" indent="-285750" eaLnBrk="1" hangingPunct="1">
              <a:lnSpc>
                <a:spcPct val="85000"/>
              </a:lnSpc>
            </a:pPr>
            <a:r>
              <a:rPr lang="en-US" dirty="0" smtClean="0"/>
              <a:t>Need to integrate applications in EMS</a:t>
            </a:r>
          </a:p>
          <a:p>
            <a:pPr marL="1143000" lvl="2" indent="-228600" eaLnBrk="1" hangingPunct="1">
              <a:lnSpc>
                <a:spcPct val="85000"/>
              </a:lnSpc>
            </a:pPr>
            <a:r>
              <a:rPr lang="en-US" dirty="0" smtClean="0"/>
              <a:t>SCADA, Alarm Processing, Network Applications, Historian, etc.</a:t>
            </a:r>
          </a:p>
          <a:p>
            <a:pPr marL="742950" lvl="1" indent="-285750" eaLnBrk="1" hangingPunct="1">
              <a:lnSpc>
                <a:spcPct val="85000"/>
              </a:lnSpc>
            </a:pPr>
            <a:r>
              <a:rPr lang="en-US" dirty="0" smtClean="0"/>
              <a:t>Need to integrate new and legacy systems in T&amp;D:</a:t>
            </a:r>
          </a:p>
          <a:p>
            <a:pPr marL="1143000" lvl="2" indent="-228600" eaLnBrk="1" hangingPunct="1">
              <a:lnSpc>
                <a:spcPct val="85000"/>
              </a:lnSpc>
            </a:pPr>
            <a:r>
              <a:rPr lang="en-US" dirty="0" smtClean="0"/>
              <a:t>EMS/SCADA systems, Planning, Asset Management, Outage Management, GIS, Planning Systems, etc.</a:t>
            </a:r>
          </a:p>
          <a:p>
            <a:pPr marL="742950" lvl="1" indent="-285750" eaLnBrk="1" hangingPunct="1">
              <a:lnSpc>
                <a:spcPct val="85000"/>
              </a:lnSpc>
            </a:pPr>
            <a:r>
              <a:rPr lang="en-US" dirty="0" smtClean="0"/>
              <a:t>Leads to enterprise-wide integration strategy</a:t>
            </a:r>
          </a:p>
          <a:p>
            <a:pPr marL="457200" lvl="1" indent="0" eaLnBrk="1" hangingPunct="1">
              <a:lnSpc>
                <a:spcPct val="85000"/>
              </a:lnSpc>
              <a:buNone/>
            </a:pPr>
            <a:endParaRPr lang="en-US" dirty="0" smtClean="0"/>
          </a:p>
          <a:p>
            <a:pPr marL="342900" indent="-342900" eaLnBrk="1" hangingPunct="1">
              <a:lnSpc>
                <a:spcPct val="85000"/>
              </a:lnSpc>
            </a:pPr>
            <a:r>
              <a:rPr lang="en-US" dirty="0" smtClean="0"/>
              <a:t>A standard way to exchange information with other utilities/ISOs for security,open access, energy markets:</a:t>
            </a:r>
          </a:p>
          <a:p>
            <a:pPr marL="742950" lvl="1" indent="-285750" eaLnBrk="1" hangingPunct="1">
              <a:lnSpc>
                <a:spcPct val="85000"/>
              </a:lnSpc>
            </a:pPr>
            <a:r>
              <a:rPr lang="en-US" dirty="0" smtClean="0"/>
              <a:t>Need common power system model</a:t>
            </a:r>
          </a:p>
          <a:p>
            <a:pPr marL="742950" lvl="1" indent="-285750" eaLnBrk="1" hangingPunct="1">
              <a:lnSpc>
                <a:spcPct val="85000"/>
              </a:lnSpc>
            </a:pPr>
            <a:r>
              <a:rPr lang="en-US" dirty="0" smtClean="0"/>
              <a:t>Need common information exchange format</a:t>
            </a:r>
          </a:p>
          <a:p>
            <a:pPr marL="742950" lvl="1" indent="-285750" eaLnBrk="1" hangingPunct="1">
              <a:lnSpc>
                <a:spcPct val="85000"/>
              </a:lnSpc>
            </a:pPr>
            <a:r>
              <a:rPr lang="en-US" dirty="0" smtClean="0"/>
              <a:t>Need common data naming and typing</a:t>
            </a:r>
          </a:p>
          <a:p>
            <a:pPr marL="1143000" lvl="2" indent="-228600" eaLnBrk="1" hangingPunct="1">
              <a:lnSpc>
                <a:spcPct val="85000"/>
              </a:lnSpc>
            </a:pPr>
            <a:endParaRPr lang="en-US" dirty="0" smtClean="0"/>
          </a:p>
        </p:txBody>
      </p:sp>
    </p:spTree>
    <p:extLst>
      <p:ext uri="{BB962C8B-B14F-4D97-AF65-F5344CB8AC3E}">
        <p14:creationId xmlns:p14="http://schemas.microsoft.com/office/powerpoint/2010/main" val="23597629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3603">
                                            <p:txEl>
                                              <p:pRg st="0" end="0"/>
                                            </p:txEl>
                                          </p:spTgt>
                                        </p:tgtEl>
                                        <p:attrNameLst>
                                          <p:attrName>style.visibility</p:attrName>
                                        </p:attrNameLst>
                                      </p:cBhvr>
                                      <p:to>
                                        <p:strVal val="visible"/>
                                      </p:to>
                                    </p:set>
                                    <p:animEffect transition="in" filter="wipe(left)">
                                      <p:cBhvr>
                                        <p:cTn id="7" dur="500"/>
                                        <p:tgtEl>
                                          <p:spTgt spid="79360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93603">
                                            <p:txEl>
                                              <p:pRg st="1" end="1"/>
                                            </p:txEl>
                                          </p:spTgt>
                                        </p:tgtEl>
                                        <p:attrNameLst>
                                          <p:attrName>style.visibility</p:attrName>
                                        </p:attrNameLst>
                                      </p:cBhvr>
                                      <p:to>
                                        <p:strVal val="visible"/>
                                      </p:to>
                                    </p:set>
                                    <p:animEffect transition="in" filter="wipe(left)">
                                      <p:cBhvr>
                                        <p:cTn id="10" dur="500"/>
                                        <p:tgtEl>
                                          <p:spTgt spid="79360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93603">
                                            <p:txEl>
                                              <p:pRg st="2" end="2"/>
                                            </p:txEl>
                                          </p:spTgt>
                                        </p:tgtEl>
                                        <p:attrNameLst>
                                          <p:attrName>style.visibility</p:attrName>
                                        </p:attrNameLst>
                                      </p:cBhvr>
                                      <p:to>
                                        <p:strVal val="visible"/>
                                      </p:to>
                                    </p:set>
                                    <p:animEffect transition="in" filter="wipe(left)">
                                      <p:cBhvr>
                                        <p:cTn id="13" dur="500"/>
                                        <p:tgtEl>
                                          <p:spTgt spid="79360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93603">
                                            <p:txEl>
                                              <p:pRg st="3" end="3"/>
                                            </p:txEl>
                                          </p:spTgt>
                                        </p:tgtEl>
                                        <p:attrNameLst>
                                          <p:attrName>style.visibility</p:attrName>
                                        </p:attrNameLst>
                                      </p:cBhvr>
                                      <p:to>
                                        <p:strVal val="visible"/>
                                      </p:to>
                                    </p:set>
                                    <p:animEffect transition="in" filter="wipe(left)">
                                      <p:cBhvr>
                                        <p:cTn id="16" dur="500"/>
                                        <p:tgtEl>
                                          <p:spTgt spid="79360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93603">
                                            <p:txEl>
                                              <p:pRg st="4" end="4"/>
                                            </p:txEl>
                                          </p:spTgt>
                                        </p:tgtEl>
                                        <p:attrNameLst>
                                          <p:attrName>style.visibility</p:attrName>
                                        </p:attrNameLst>
                                      </p:cBhvr>
                                      <p:to>
                                        <p:strVal val="visible"/>
                                      </p:to>
                                    </p:set>
                                    <p:animEffect transition="in" filter="wipe(left)">
                                      <p:cBhvr>
                                        <p:cTn id="19" dur="500"/>
                                        <p:tgtEl>
                                          <p:spTgt spid="79360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93603">
                                            <p:txEl>
                                              <p:pRg st="5" end="5"/>
                                            </p:txEl>
                                          </p:spTgt>
                                        </p:tgtEl>
                                        <p:attrNameLst>
                                          <p:attrName>style.visibility</p:attrName>
                                        </p:attrNameLst>
                                      </p:cBhvr>
                                      <p:to>
                                        <p:strVal val="visible"/>
                                      </p:to>
                                    </p:set>
                                    <p:animEffect transition="in" filter="wipe(left)">
                                      <p:cBhvr>
                                        <p:cTn id="22" dur="500"/>
                                        <p:tgtEl>
                                          <p:spTgt spid="79360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93603">
                                            <p:txEl>
                                              <p:pRg st="7" end="7"/>
                                            </p:txEl>
                                          </p:spTgt>
                                        </p:tgtEl>
                                        <p:attrNameLst>
                                          <p:attrName>style.visibility</p:attrName>
                                        </p:attrNameLst>
                                      </p:cBhvr>
                                      <p:to>
                                        <p:strVal val="visible"/>
                                      </p:to>
                                    </p:set>
                                    <p:animEffect transition="in" filter="wipe(left)">
                                      <p:cBhvr>
                                        <p:cTn id="27" dur="500"/>
                                        <p:tgtEl>
                                          <p:spTgt spid="793603">
                                            <p:txEl>
                                              <p:pRg st="7" end="7"/>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93603">
                                            <p:txEl>
                                              <p:pRg st="8" end="8"/>
                                            </p:txEl>
                                          </p:spTgt>
                                        </p:tgtEl>
                                        <p:attrNameLst>
                                          <p:attrName>style.visibility</p:attrName>
                                        </p:attrNameLst>
                                      </p:cBhvr>
                                      <p:to>
                                        <p:strVal val="visible"/>
                                      </p:to>
                                    </p:set>
                                    <p:animEffect transition="in" filter="wipe(left)">
                                      <p:cBhvr>
                                        <p:cTn id="30" dur="500"/>
                                        <p:tgtEl>
                                          <p:spTgt spid="793603">
                                            <p:txEl>
                                              <p:pRg st="8" end="8"/>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93603">
                                            <p:txEl>
                                              <p:pRg st="9" end="9"/>
                                            </p:txEl>
                                          </p:spTgt>
                                        </p:tgtEl>
                                        <p:attrNameLst>
                                          <p:attrName>style.visibility</p:attrName>
                                        </p:attrNameLst>
                                      </p:cBhvr>
                                      <p:to>
                                        <p:strVal val="visible"/>
                                      </p:to>
                                    </p:set>
                                    <p:animEffect transition="in" filter="wipe(left)">
                                      <p:cBhvr>
                                        <p:cTn id="33" dur="500"/>
                                        <p:tgtEl>
                                          <p:spTgt spid="793603">
                                            <p:txEl>
                                              <p:pRg st="9" end="9"/>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93603">
                                            <p:txEl>
                                              <p:pRg st="10" end="10"/>
                                            </p:txEl>
                                          </p:spTgt>
                                        </p:tgtEl>
                                        <p:attrNameLst>
                                          <p:attrName>style.visibility</p:attrName>
                                        </p:attrNameLst>
                                      </p:cBhvr>
                                      <p:to>
                                        <p:strVal val="visible"/>
                                      </p:to>
                                    </p:set>
                                    <p:animEffect transition="in" filter="wipe(left)">
                                      <p:cBhvr>
                                        <p:cTn id="36" dur="500"/>
                                        <p:tgtEl>
                                          <p:spTgt spid="79360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3"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Interconnections</a:t>
            </a:r>
            <a:endParaRPr lang="en-US" dirty="0"/>
          </a:p>
        </p:txBody>
      </p:sp>
      <p:sp>
        <p:nvSpPr>
          <p:cNvPr id="3" name="Content Placeholder 2"/>
          <p:cNvSpPr>
            <a:spLocks noGrp="1"/>
          </p:cNvSpPr>
          <p:nvPr>
            <p:ph idx="1"/>
          </p:nvPr>
        </p:nvSpPr>
        <p:spPr>
          <a:xfrm>
            <a:off x="457200" y="1600201"/>
            <a:ext cx="3811200" cy="4525963"/>
          </a:xfrm>
        </p:spPr>
        <p:txBody>
          <a:bodyPr>
            <a:normAutofit lnSpcReduction="10000"/>
          </a:bodyPr>
          <a:lstStyle/>
          <a:p>
            <a:r>
              <a:rPr lang="en-US" dirty="0"/>
              <a:t>A simple Single Line Diagram for a network portion</a:t>
            </a:r>
          </a:p>
          <a:p>
            <a:r>
              <a:rPr lang="en-US" dirty="0"/>
              <a:t>Each component has </a:t>
            </a:r>
            <a:r>
              <a:rPr lang="en-US" dirty="0" smtClean="0"/>
              <a:t>one </a:t>
            </a:r>
            <a:r>
              <a:rPr lang="en-US" b="1" dirty="0" smtClean="0"/>
              <a:t>Terminal</a:t>
            </a:r>
            <a:r>
              <a:rPr lang="en-US" dirty="0" smtClean="0"/>
              <a:t> shown and </a:t>
            </a:r>
            <a:r>
              <a:rPr lang="en-US" dirty="0"/>
              <a:t>all associate with a single </a:t>
            </a:r>
            <a:r>
              <a:rPr lang="en-US" b="1" dirty="0"/>
              <a:t>Connectivity Node</a:t>
            </a:r>
          </a:p>
        </p:txBody>
      </p:sp>
      <p:pic>
        <p:nvPicPr>
          <p:cNvPr id="4" name="Picture 3"/>
          <p:cNvPicPr>
            <a:picLocks noChangeAspect="1"/>
          </p:cNvPicPr>
          <p:nvPr/>
        </p:nvPicPr>
        <p:blipFill>
          <a:blip r:embed="rId2"/>
          <a:stretch>
            <a:fillRect/>
          </a:stretch>
        </p:blipFill>
        <p:spPr>
          <a:xfrm>
            <a:off x="4089400" y="2431217"/>
            <a:ext cx="4597400" cy="2362200"/>
          </a:xfrm>
          <a:prstGeom prst="rect">
            <a:avLst/>
          </a:prstGeom>
        </p:spPr>
      </p:pic>
    </p:spTree>
    <p:extLst>
      <p:ext uri="{BB962C8B-B14F-4D97-AF65-F5344CB8AC3E}">
        <p14:creationId xmlns:p14="http://schemas.microsoft.com/office/powerpoint/2010/main" val="155820196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43000" y="381000"/>
            <a:ext cx="6400800" cy="763587"/>
          </a:xfrm>
        </p:spPr>
        <p:txBody>
          <a:bodyPr/>
          <a:lstStyle/>
          <a:p>
            <a:pPr eaLnBrk="1" hangingPunct="1"/>
            <a:r>
              <a:rPr lang="en-US" dirty="0" smtClean="0"/>
              <a:t>How Standards Can Help</a:t>
            </a:r>
          </a:p>
        </p:txBody>
      </p:sp>
      <p:sp>
        <p:nvSpPr>
          <p:cNvPr id="800771" name="Rectangle 3"/>
          <p:cNvSpPr>
            <a:spLocks noGrp="1" noChangeArrowheads="1"/>
          </p:cNvSpPr>
          <p:nvPr>
            <p:ph idx="1"/>
          </p:nvPr>
        </p:nvSpPr>
        <p:spPr>
          <a:xfrm>
            <a:off x="376768" y="1371600"/>
            <a:ext cx="8513233" cy="4997451"/>
          </a:xfrm>
        </p:spPr>
        <p:txBody>
          <a:bodyPr>
            <a:normAutofit fontScale="85000" lnSpcReduction="10000"/>
          </a:bodyPr>
          <a:lstStyle/>
          <a:p>
            <a:pPr marL="342900" indent="-342900" eaLnBrk="1" hangingPunct="1"/>
            <a:r>
              <a:rPr lang="en-US" dirty="0" smtClean="0">
                <a:cs typeface="Times New Roman" pitchFamily="18" charset="0"/>
              </a:rPr>
              <a:t>Support information exchange between systems supporting business functions for planning, constructing, maintaining and operating the electric transmission and distribution (T&amp;D) network</a:t>
            </a:r>
            <a:r>
              <a:rPr lang="en-US" dirty="0" smtClean="0"/>
              <a:t> </a:t>
            </a:r>
          </a:p>
          <a:p>
            <a:pPr marL="342900" indent="-342900" eaLnBrk="1" hangingPunct="1"/>
            <a:r>
              <a:rPr lang="en-US" dirty="0" smtClean="0"/>
              <a:t>Common Models (CIM) for understanding information:</a:t>
            </a:r>
          </a:p>
          <a:p>
            <a:pPr marL="742950" lvl="1" indent="-285750" eaLnBrk="1" hangingPunct="1"/>
            <a:r>
              <a:rPr lang="en-US" dirty="0" smtClean="0"/>
              <a:t>Consistent meaning and organization of data into objects and attributes</a:t>
            </a:r>
          </a:p>
          <a:p>
            <a:pPr marL="342900" indent="-342900" eaLnBrk="1" hangingPunct="1"/>
            <a:r>
              <a:rPr lang="en-US" dirty="0" smtClean="0"/>
              <a:t>Common operations or methods (GID) to share information:</a:t>
            </a:r>
          </a:p>
          <a:p>
            <a:pPr marL="742950" lvl="1" indent="-285750" eaLnBrk="1" hangingPunct="1"/>
            <a:r>
              <a:rPr lang="en-US" dirty="0" smtClean="0"/>
              <a:t>Request data from distributed databases</a:t>
            </a:r>
          </a:p>
          <a:p>
            <a:pPr marL="742950" lvl="1" indent="-285750" eaLnBrk="1" hangingPunct="1"/>
            <a:r>
              <a:rPr lang="en-US" dirty="0" smtClean="0"/>
              <a:t>Send messages with updates to distributed databases</a:t>
            </a:r>
          </a:p>
        </p:txBody>
      </p:sp>
    </p:spTree>
    <p:extLst>
      <p:ext uri="{BB962C8B-B14F-4D97-AF65-F5344CB8AC3E}">
        <p14:creationId xmlns:p14="http://schemas.microsoft.com/office/powerpoint/2010/main" val="7599758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0771">
                                            <p:txEl>
                                              <p:pRg st="0" end="0"/>
                                            </p:txEl>
                                          </p:spTgt>
                                        </p:tgtEl>
                                        <p:attrNameLst>
                                          <p:attrName>style.visibility</p:attrName>
                                        </p:attrNameLst>
                                      </p:cBhvr>
                                      <p:to>
                                        <p:strVal val="visible"/>
                                      </p:to>
                                    </p:set>
                                    <p:animEffect transition="in" filter="wipe(left)">
                                      <p:cBhvr>
                                        <p:cTn id="7" dur="500"/>
                                        <p:tgtEl>
                                          <p:spTgt spid="8007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0771">
                                            <p:txEl>
                                              <p:pRg st="1" end="1"/>
                                            </p:txEl>
                                          </p:spTgt>
                                        </p:tgtEl>
                                        <p:attrNameLst>
                                          <p:attrName>style.visibility</p:attrName>
                                        </p:attrNameLst>
                                      </p:cBhvr>
                                      <p:to>
                                        <p:strVal val="visible"/>
                                      </p:to>
                                    </p:set>
                                    <p:animEffect transition="in" filter="wipe(left)">
                                      <p:cBhvr>
                                        <p:cTn id="12" dur="500"/>
                                        <p:tgtEl>
                                          <p:spTgt spid="80077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00771">
                                            <p:txEl>
                                              <p:pRg st="2" end="2"/>
                                            </p:txEl>
                                          </p:spTgt>
                                        </p:tgtEl>
                                        <p:attrNameLst>
                                          <p:attrName>style.visibility</p:attrName>
                                        </p:attrNameLst>
                                      </p:cBhvr>
                                      <p:to>
                                        <p:strVal val="visible"/>
                                      </p:to>
                                    </p:set>
                                    <p:animEffect transition="in" filter="wipe(left)">
                                      <p:cBhvr>
                                        <p:cTn id="15" dur="500"/>
                                        <p:tgtEl>
                                          <p:spTgt spid="80077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00771">
                                            <p:txEl>
                                              <p:pRg st="3" end="3"/>
                                            </p:txEl>
                                          </p:spTgt>
                                        </p:tgtEl>
                                        <p:attrNameLst>
                                          <p:attrName>style.visibility</p:attrName>
                                        </p:attrNameLst>
                                      </p:cBhvr>
                                      <p:to>
                                        <p:strVal val="visible"/>
                                      </p:to>
                                    </p:set>
                                    <p:animEffect transition="in" filter="wipe(left)">
                                      <p:cBhvr>
                                        <p:cTn id="20" dur="500"/>
                                        <p:tgtEl>
                                          <p:spTgt spid="800771">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00771">
                                            <p:txEl>
                                              <p:pRg st="4" end="4"/>
                                            </p:txEl>
                                          </p:spTgt>
                                        </p:tgtEl>
                                        <p:attrNameLst>
                                          <p:attrName>style.visibility</p:attrName>
                                        </p:attrNameLst>
                                      </p:cBhvr>
                                      <p:to>
                                        <p:strVal val="visible"/>
                                      </p:to>
                                    </p:set>
                                    <p:animEffect transition="in" filter="wipe(left)">
                                      <p:cBhvr>
                                        <p:cTn id="23" dur="500"/>
                                        <p:tgtEl>
                                          <p:spTgt spid="800771">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00771">
                                            <p:txEl>
                                              <p:pRg st="5" end="5"/>
                                            </p:txEl>
                                          </p:spTgt>
                                        </p:tgtEl>
                                        <p:attrNameLst>
                                          <p:attrName>style.visibility</p:attrName>
                                        </p:attrNameLst>
                                      </p:cBhvr>
                                      <p:to>
                                        <p:strVal val="visible"/>
                                      </p:to>
                                    </p:set>
                                    <p:animEffect transition="in" filter="wipe(left)">
                                      <p:cBhvr>
                                        <p:cTn id="26" dur="500"/>
                                        <p:tgtEl>
                                          <p:spTgt spid="8007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1"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itle 6"/>
          <p:cNvSpPr>
            <a:spLocks noGrp="1"/>
          </p:cNvSpPr>
          <p:nvPr>
            <p:ph type="title" idx="4294967295"/>
          </p:nvPr>
        </p:nvSpPr>
        <p:spPr>
          <a:xfrm>
            <a:off x="609600" y="533400"/>
            <a:ext cx="7239000" cy="533400"/>
          </a:xfrm>
        </p:spPr>
        <p:txBody>
          <a:bodyPr>
            <a:normAutofit fontScale="90000"/>
          </a:bodyPr>
          <a:lstStyle/>
          <a:p>
            <a:r>
              <a:rPr lang="en-US" dirty="0"/>
              <a:t>What is the IEC</a:t>
            </a:r>
          </a:p>
        </p:txBody>
      </p:sp>
      <p:sp>
        <p:nvSpPr>
          <p:cNvPr id="304131" name="Content Placeholder 7"/>
          <p:cNvSpPr>
            <a:spLocks noGrp="1"/>
          </p:cNvSpPr>
          <p:nvPr>
            <p:ph idx="4294967295"/>
          </p:nvPr>
        </p:nvSpPr>
        <p:spPr>
          <a:xfrm>
            <a:off x="457200" y="1143000"/>
            <a:ext cx="7839075" cy="5029200"/>
          </a:xfrm>
        </p:spPr>
        <p:txBody>
          <a:bodyPr/>
          <a:lstStyle/>
          <a:p>
            <a:r>
              <a:rPr lang="en-US" sz="2000" dirty="0"/>
              <a:t>IEC is International Electrotechnical Commission</a:t>
            </a:r>
          </a:p>
          <a:p>
            <a:r>
              <a:rPr lang="en-US" sz="2000" dirty="0"/>
              <a:t>It is the Governing Standards Body used by our industry.</a:t>
            </a:r>
          </a:p>
          <a:p>
            <a:r>
              <a:rPr lang="en-US" sz="2000" dirty="0"/>
              <a:t>Within IEC there are Technical Committees (TC) and the Utility Group is number 57 (TC57)</a:t>
            </a:r>
          </a:p>
          <a:p>
            <a:r>
              <a:rPr lang="en-US" sz="2000" dirty="0"/>
              <a:t>There is a Reference Architecture document for TC57 that describes the full enterprise that is encompassed within TC57</a:t>
            </a:r>
          </a:p>
          <a:p>
            <a:r>
              <a:rPr lang="en-US" sz="2000" dirty="0"/>
              <a:t>TC57 then has Working Groups for each area of the Architecture:</a:t>
            </a:r>
          </a:p>
          <a:p>
            <a:pPr lvl="1"/>
            <a:r>
              <a:rPr lang="en-US" sz="2000" dirty="0"/>
              <a:t>WG13 - Transmission</a:t>
            </a:r>
          </a:p>
          <a:p>
            <a:pPr lvl="1"/>
            <a:r>
              <a:rPr lang="en-US" sz="2000" dirty="0"/>
              <a:t>WG16 - Markets</a:t>
            </a:r>
          </a:p>
          <a:p>
            <a:pPr lvl="1"/>
            <a:r>
              <a:rPr lang="en-US" sz="2000" dirty="0"/>
              <a:t>WG14 </a:t>
            </a:r>
            <a:r>
              <a:rPr lang="en-US" sz="2000" dirty="0" smtClean="0"/>
              <a:t>– Distribution</a:t>
            </a:r>
          </a:p>
          <a:p>
            <a:pPr lvl="1"/>
            <a:r>
              <a:rPr lang="en-US" sz="2000" dirty="0" smtClean="0"/>
              <a:t>WG21 – Retail Markets, Home Smart Grid</a:t>
            </a:r>
            <a:endParaRPr lang="en-US" sz="2000" dirty="0"/>
          </a:p>
          <a:p>
            <a:pPr lvl="1"/>
            <a:r>
              <a:rPr lang="en-US" sz="2000" dirty="0"/>
              <a:t>WG19 </a:t>
            </a:r>
            <a:r>
              <a:rPr lang="en-US" sz="2000" dirty="0" smtClean="0"/>
              <a:t>– Harmonization</a:t>
            </a:r>
          </a:p>
          <a:p>
            <a:r>
              <a:rPr lang="en-US" sz="2000" dirty="0" smtClean="0"/>
              <a:t>Each WG has a set of numbers that are used to “name” the </a:t>
            </a:r>
            <a:r>
              <a:rPr lang="en-US" sz="2000" dirty="0" err="1" smtClean="0"/>
              <a:t>standars</a:t>
            </a:r>
            <a:r>
              <a:rPr lang="en-US" sz="2000" dirty="0" smtClean="0"/>
              <a:t> they generate, e.g., 61970-301)</a:t>
            </a:r>
            <a:endParaRPr lang="en-US" sz="2000" dirty="0"/>
          </a:p>
        </p:txBody>
      </p:sp>
    </p:spTree>
    <p:extLst>
      <p:ext uri="{BB962C8B-B14F-4D97-AF65-F5344CB8AC3E}">
        <p14:creationId xmlns:p14="http://schemas.microsoft.com/office/powerpoint/2010/main" val="155616659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TC57 Organization &amp; Formal Liaisons</a:t>
            </a:r>
            <a:endParaRPr lang="en-US" dirty="0"/>
          </a:p>
        </p:txBody>
      </p:sp>
      <p:sp>
        <p:nvSpPr>
          <p:cNvPr id="3" name="Oval 2"/>
          <p:cNvSpPr>
            <a:spLocks noChangeArrowheads="1"/>
          </p:cNvSpPr>
          <p:nvPr/>
        </p:nvSpPr>
        <p:spPr bwMode="auto">
          <a:xfrm>
            <a:off x="6615906" y="1528762"/>
            <a:ext cx="1752600" cy="609600"/>
          </a:xfrm>
          <a:prstGeom prst="ellipse">
            <a:avLst/>
          </a:prstGeom>
          <a:solidFill>
            <a:srgbClr val="CC99FF"/>
          </a:solidFill>
          <a:ln w="9525">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buFontTx/>
              <a:buNone/>
            </a:pPr>
            <a:endParaRPr lang="en-US" sz="1200" b="1" dirty="0">
              <a:latin typeface="+mn-lt"/>
            </a:endParaRPr>
          </a:p>
          <a:p>
            <a:pPr algn="ctr">
              <a:buFontTx/>
              <a:buNone/>
            </a:pPr>
            <a:r>
              <a:rPr lang="en-US" sz="1200" b="1" dirty="0" smtClean="0">
                <a:latin typeface="+mn-lt"/>
              </a:rPr>
              <a:t>UCA International</a:t>
            </a:r>
            <a:r>
              <a:rPr lang="en-US" sz="1200" b="1" dirty="0">
                <a:latin typeface="+mn-lt"/>
              </a:rPr>
              <a:t/>
            </a:r>
            <a:br>
              <a:rPr lang="en-US" sz="1200" b="1" dirty="0">
                <a:latin typeface="+mn-lt"/>
              </a:rPr>
            </a:br>
            <a:r>
              <a:rPr lang="en-US" sz="1200" b="1" dirty="0">
                <a:latin typeface="+mn-lt"/>
              </a:rPr>
              <a:t>User groups</a:t>
            </a:r>
            <a:endParaRPr lang="en-GB" sz="1200" b="1" dirty="0">
              <a:latin typeface="+mn-lt"/>
            </a:endParaRPr>
          </a:p>
          <a:p>
            <a:pPr algn="ctr">
              <a:buFontTx/>
              <a:buNone/>
            </a:pPr>
            <a:endParaRPr lang="en-US" sz="1200" dirty="0">
              <a:latin typeface="+mn-lt"/>
            </a:endParaRPr>
          </a:p>
        </p:txBody>
      </p:sp>
      <p:sp>
        <p:nvSpPr>
          <p:cNvPr id="4" name="Oval 3"/>
          <p:cNvSpPr>
            <a:spLocks noChangeArrowheads="1"/>
          </p:cNvSpPr>
          <p:nvPr/>
        </p:nvSpPr>
        <p:spPr bwMode="auto">
          <a:xfrm>
            <a:off x="7301706" y="3967162"/>
            <a:ext cx="1371600" cy="1066800"/>
          </a:xfrm>
          <a:prstGeom prst="ellipse">
            <a:avLst/>
          </a:prstGeom>
          <a:solidFill>
            <a:srgbClr val="99CCFF"/>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endParaRPr lang="en-US" sz="1200" b="1" dirty="0">
              <a:latin typeface="+mn-lt"/>
            </a:endParaRPr>
          </a:p>
          <a:p>
            <a:pPr algn="ctr" eaLnBrk="0" hangingPunct="0">
              <a:lnSpc>
                <a:spcPct val="100000"/>
              </a:lnSpc>
              <a:spcBef>
                <a:spcPct val="0"/>
              </a:spcBef>
              <a:buFontTx/>
              <a:buNone/>
            </a:pPr>
            <a:r>
              <a:rPr lang="en-US" sz="1200" b="1" dirty="0" smtClean="0">
                <a:latin typeface="+mn-lt"/>
              </a:rPr>
              <a:t>IEEE</a:t>
            </a:r>
            <a:br>
              <a:rPr lang="en-US" sz="1200" b="1" dirty="0" smtClean="0">
                <a:latin typeface="+mn-lt"/>
              </a:rPr>
            </a:br>
            <a:r>
              <a:rPr lang="en-US" sz="1200" b="1" dirty="0" smtClean="0">
                <a:latin typeface="+mn-lt"/>
              </a:rPr>
              <a:t>PES PSCC</a:t>
            </a:r>
            <a:br>
              <a:rPr lang="en-US" sz="1200" b="1" dirty="0" smtClean="0">
                <a:latin typeface="+mn-lt"/>
              </a:rPr>
            </a:br>
            <a:r>
              <a:rPr lang="en-US" sz="1200" b="1" dirty="0" smtClean="0">
                <a:latin typeface="+mn-lt"/>
              </a:rPr>
              <a:t>Security</a:t>
            </a:r>
            <a:br>
              <a:rPr lang="en-US" sz="1200" b="1" dirty="0" smtClean="0">
                <a:latin typeface="+mn-lt"/>
              </a:rPr>
            </a:br>
            <a:r>
              <a:rPr lang="en-US" sz="1200" b="1" dirty="0" err="1" smtClean="0">
                <a:latin typeface="+mn-lt"/>
              </a:rPr>
              <a:t>SubComm</a:t>
            </a:r>
            <a:endParaRPr lang="en-US" sz="1200" b="1" dirty="0">
              <a:latin typeface="+mn-lt"/>
            </a:endParaRPr>
          </a:p>
          <a:p>
            <a:pPr algn="ctr">
              <a:buFontTx/>
              <a:buNone/>
            </a:pPr>
            <a:endParaRPr lang="en-US" sz="1200" dirty="0">
              <a:latin typeface="+mn-lt"/>
            </a:endParaRPr>
          </a:p>
        </p:txBody>
      </p:sp>
      <p:sp>
        <p:nvSpPr>
          <p:cNvPr id="5" name="Oval 4"/>
          <p:cNvSpPr>
            <a:spLocks noChangeArrowheads="1"/>
          </p:cNvSpPr>
          <p:nvPr/>
        </p:nvSpPr>
        <p:spPr bwMode="auto">
          <a:xfrm>
            <a:off x="2196306" y="1452562"/>
            <a:ext cx="4572000" cy="4579938"/>
          </a:xfrm>
          <a:prstGeom prst="ellipse">
            <a:avLst/>
          </a:prstGeom>
          <a:solidFill>
            <a:schemeClr val="accent1">
              <a:alpha val="50195"/>
            </a:schemeClr>
          </a:solidFill>
          <a:ln w="12700">
            <a:solidFill>
              <a:schemeClr val="tx1"/>
            </a:solidFill>
            <a:round/>
            <a:headEnd type="none" w="sm" len="sm"/>
            <a:tailEnd type="none" w="sm" len="sm"/>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endParaRPr lang="en-US" sz="1200">
              <a:latin typeface="+mj-lt"/>
            </a:endParaRPr>
          </a:p>
        </p:txBody>
      </p:sp>
      <p:sp>
        <p:nvSpPr>
          <p:cNvPr id="6" name="Oval 5"/>
          <p:cNvSpPr>
            <a:spLocks noChangeArrowheads="1"/>
          </p:cNvSpPr>
          <p:nvPr/>
        </p:nvSpPr>
        <p:spPr bwMode="invGray">
          <a:xfrm>
            <a:off x="2348706" y="3052762"/>
            <a:ext cx="914400" cy="838200"/>
          </a:xfrm>
          <a:prstGeom prst="ellipse">
            <a:avLst/>
          </a:prstGeom>
          <a:solidFill>
            <a:srgbClr val="FF0000"/>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r>
              <a:rPr lang="en-US" sz="1200" dirty="0" smtClean="0">
                <a:latin typeface="+mj-lt"/>
              </a:rPr>
              <a:t>WG14</a:t>
            </a:r>
            <a:endParaRPr lang="en-US" sz="1200" dirty="0">
              <a:latin typeface="+mj-lt"/>
            </a:endParaRPr>
          </a:p>
          <a:p>
            <a:pPr algn="ctr" eaLnBrk="0" hangingPunct="0">
              <a:lnSpc>
                <a:spcPct val="100000"/>
              </a:lnSpc>
              <a:spcBef>
                <a:spcPct val="0"/>
              </a:spcBef>
              <a:buFontTx/>
              <a:buNone/>
            </a:pPr>
            <a:r>
              <a:rPr lang="en-US" sz="1200" dirty="0" smtClean="0">
                <a:latin typeface="+mj-lt"/>
              </a:rPr>
              <a:t>SIDM</a:t>
            </a:r>
            <a:endParaRPr lang="en-US" sz="1200" dirty="0">
              <a:latin typeface="+mj-lt"/>
            </a:endParaRPr>
          </a:p>
        </p:txBody>
      </p:sp>
      <p:sp>
        <p:nvSpPr>
          <p:cNvPr id="7" name="Oval 6"/>
          <p:cNvSpPr>
            <a:spLocks noChangeArrowheads="1"/>
          </p:cNvSpPr>
          <p:nvPr/>
        </p:nvSpPr>
        <p:spPr bwMode="invGray">
          <a:xfrm>
            <a:off x="3720306" y="1604962"/>
            <a:ext cx="1524000" cy="693738"/>
          </a:xfrm>
          <a:prstGeom prst="ellipse">
            <a:avLst/>
          </a:prstGeom>
          <a:solidFill>
            <a:srgbClr val="FFCC66"/>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buFontTx/>
              <a:buNone/>
            </a:pPr>
            <a:endParaRPr lang="en-US" sz="1200" dirty="0">
              <a:latin typeface="+mj-lt"/>
              <a:cs typeface="Times New Roman" pitchFamily="18" charset="0"/>
            </a:endParaRPr>
          </a:p>
          <a:p>
            <a:pPr algn="ctr">
              <a:buFontTx/>
              <a:buNone/>
            </a:pPr>
            <a:r>
              <a:rPr lang="en-US" sz="1200" dirty="0">
                <a:latin typeface="+mj-lt"/>
                <a:cs typeface="Times New Roman" pitchFamily="18" charset="0"/>
              </a:rPr>
              <a:t>WG19</a:t>
            </a:r>
            <a:br>
              <a:rPr lang="en-US" sz="1200" dirty="0">
                <a:latin typeface="+mj-lt"/>
                <a:cs typeface="Times New Roman" pitchFamily="18" charset="0"/>
              </a:rPr>
            </a:br>
            <a:r>
              <a:rPr lang="en-US" sz="1200" dirty="0">
                <a:latin typeface="+mj-lt"/>
                <a:cs typeface="Times New Roman" pitchFamily="18" charset="0"/>
              </a:rPr>
              <a:t>Architecture</a:t>
            </a:r>
          </a:p>
          <a:p>
            <a:pPr algn="ctr">
              <a:buFontTx/>
              <a:buNone/>
            </a:pPr>
            <a:endParaRPr lang="en-US" sz="1200" dirty="0">
              <a:latin typeface="+mj-lt"/>
              <a:cs typeface="Times New Roman" pitchFamily="18" charset="0"/>
            </a:endParaRPr>
          </a:p>
        </p:txBody>
      </p:sp>
      <p:sp>
        <p:nvSpPr>
          <p:cNvPr id="8" name="Oval 7"/>
          <p:cNvSpPr>
            <a:spLocks noChangeArrowheads="1"/>
          </p:cNvSpPr>
          <p:nvPr/>
        </p:nvSpPr>
        <p:spPr bwMode="invGray">
          <a:xfrm>
            <a:off x="2729706" y="2138362"/>
            <a:ext cx="914400" cy="838200"/>
          </a:xfrm>
          <a:prstGeom prst="ellipse">
            <a:avLst/>
          </a:prstGeom>
          <a:solidFill>
            <a:srgbClr val="FF0000"/>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r>
              <a:rPr lang="en-US" sz="1200" dirty="0" smtClean="0">
                <a:latin typeface="+mj-lt"/>
                <a:cs typeface="Times New Roman" pitchFamily="18" charset="0"/>
              </a:rPr>
              <a:t>WG13</a:t>
            </a:r>
            <a:br>
              <a:rPr lang="en-US" sz="1200" dirty="0" smtClean="0">
                <a:latin typeface="+mj-lt"/>
                <a:cs typeface="Times New Roman" pitchFamily="18" charset="0"/>
              </a:rPr>
            </a:br>
            <a:r>
              <a:rPr lang="en-US" sz="1200" dirty="0" smtClean="0">
                <a:latin typeface="+mj-lt"/>
                <a:cs typeface="Times New Roman" pitchFamily="18" charset="0"/>
              </a:rPr>
              <a:t>EMS-API</a:t>
            </a:r>
            <a:endParaRPr lang="en-US" sz="1200" dirty="0">
              <a:latin typeface="+mj-lt"/>
              <a:cs typeface="Times New Roman" pitchFamily="18" charset="0"/>
            </a:endParaRPr>
          </a:p>
        </p:txBody>
      </p:sp>
      <p:sp>
        <p:nvSpPr>
          <p:cNvPr id="9" name="Oval 8"/>
          <p:cNvSpPr>
            <a:spLocks noChangeArrowheads="1"/>
          </p:cNvSpPr>
          <p:nvPr/>
        </p:nvSpPr>
        <p:spPr bwMode="invGray">
          <a:xfrm>
            <a:off x="5244306" y="2214562"/>
            <a:ext cx="1023938" cy="762000"/>
          </a:xfrm>
          <a:prstGeom prst="ellipse">
            <a:avLst/>
          </a:prstGeom>
          <a:solidFill>
            <a:srgbClr val="00FF00"/>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endParaRPr lang="en-US" sz="1200" dirty="0">
              <a:latin typeface="+mj-lt"/>
              <a:cs typeface="Times New Roman" pitchFamily="18" charset="0"/>
            </a:endParaRPr>
          </a:p>
          <a:p>
            <a:pPr algn="ctr" eaLnBrk="0" hangingPunct="0">
              <a:lnSpc>
                <a:spcPct val="100000"/>
              </a:lnSpc>
              <a:spcBef>
                <a:spcPct val="0"/>
              </a:spcBef>
              <a:buFontTx/>
              <a:buNone/>
            </a:pPr>
            <a:r>
              <a:rPr lang="en-US" sz="1200" dirty="0">
                <a:latin typeface="+mj-lt"/>
                <a:cs typeface="Times New Roman" pitchFamily="18" charset="0"/>
              </a:rPr>
              <a:t>WG 10</a:t>
            </a:r>
            <a:br>
              <a:rPr lang="en-US" sz="1200" dirty="0">
                <a:latin typeface="+mj-lt"/>
                <a:cs typeface="Times New Roman" pitchFamily="18" charset="0"/>
              </a:rPr>
            </a:br>
            <a:r>
              <a:rPr lang="en-US" sz="1200" dirty="0">
                <a:latin typeface="+mj-lt"/>
                <a:cs typeface="Times New Roman" pitchFamily="18" charset="0"/>
              </a:rPr>
              <a:t>Substation</a:t>
            </a:r>
            <a:br>
              <a:rPr lang="en-US" sz="1200" dirty="0">
                <a:latin typeface="+mj-lt"/>
                <a:cs typeface="Times New Roman" pitchFamily="18" charset="0"/>
              </a:rPr>
            </a:br>
            <a:r>
              <a:rPr lang="en-US" sz="1200" dirty="0">
                <a:latin typeface="+mj-lt"/>
                <a:cs typeface="Times New Roman" pitchFamily="18" charset="0"/>
              </a:rPr>
              <a:t>Automation</a:t>
            </a:r>
          </a:p>
          <a:p>
            <a:pPr algn="ctr">
              <a:buFontTx/>
              <a:buNone/>
            </a:pPr>
            <a:endParaRPr lang="en-US" sz="1200" dirty="0">
              <a:latin typeface="+mj-lt"/>
              <a:cs typeface="Times New Roman" pitchFamily="18" charset="0"/>
            </a:endParaRPr>
          </a:p>
        </p:txBody>
      </p:sp>
      <p:sp>
        <p:nvSpPr>
          <p:cNvPr id="10" name="Oval 9"/>
          <p:cNvSpPr>
            <a:spLocks noChangeArrowheads="1"/>
          </p:cNvSpPr>
          <p:nvPr/>
        </p:nvSpPr>
        <p:spPr bwMode="auto">
          <a:xfrm>
            <a:off x="7301706" y="2443162"/>
            <a:ext cx="1219200" cy="990600"/>
          </a:xfrm>
          <a:prstGeom prst="ellipse">
            <a:avLst/>
          </a:prstGeom>
          <a:solidFill>
            <a:srgbClr val="FF3399"/>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endParaRPr lang="en-US" sz="1200" b="1" dirty="0">
              <a:latin typeface="+mn-lt"/>
            </a:endParaRPr>
          </a:p>
          <a:p>
            <a:pPr algn="ctr" eaLnBrk="0" hangingPunct="0">
              <a:lnSpc>
                <a:spcPct val="100000"/>
              </a:lnSpc>
              <a:spcBef>
                <a:spcPct val="0"/>
              </a:spcBef>
              <a:buFontTx/>
              <a:buNone/>
            </a:pPr>
            <a:r>
              <a:rPr lang="en-US" sz="1200" b="1" dirty="0" smtClean="0">
                <a:latin typeface="+mn-lt"/>
              </a:rPr>
              <a:t>CIGRE</a:t>
            </a:r>
            <a:br>
              <a:rPr lang="en-US" sz="1200" b="1" dirty="0" smtClean="0">
                <a:latin typeface="+mn-lt"/>
              </a:rPr>
            </a:br>
            <a:r>
              <a:rPr lang="en-US" sz="1200" b="1" dirty="0" smtClean="0">
                <a:latin typeface="+mn-lt"/>
              </a:rPr>
              <a:t>SC D2-24</a:t>
            </a:r>
            <a:br>
              <a:rPr lang="en-US" sz="1200" b="1" dirty="0" smtClean="0">
                <a:latin typeface="+mn-lt"/>
              </a:rPr>
            </a:br>
            <a:r>
              <a:rPr lang="en-US" sz="1200" b="1" dirty="0" smtClean="0">
                <a:latin typeface="+mn-lt"/>
              </a:rPr>
              <a:t>SC B5-38</a:t>
            </a:r>
            <a:endParaRPr lang="en-US" sz="1200" b="1" dirty="0">
              <a:latin typeface="+mn-lt"/>
            </a:endParaRPr>
          </a:p>
          <a:p>
            <a:pPr algn="ctr" eaLnBrk="0" hangingPunct="0">
              <a:lnSpc>
                <a:spcPct val="100000"/>
              </a:lnSpc>
              <a:spcBef>
                <a:spcPct val="0"/>
              </a:spcBef>
              <a:buFontTx/>
              <a:buNone/>
            </a:pPr>
            <a:endParaRPr lang="en-US" sz="1200" dirty="0">
              <a:latin typeface="+mn-lt"/>
            </a:endParaRPr>
          </a:p>
        </p:txBody>
      </p:sp>
      <p:sp>
        <p:nvSpPr>
          <p:cNvPr id="11" name="Line 22"/>
          <p:cNvSpPr>
            <a:spLocks noChangeShapeType="1"/>
          </p:cNvSpPr>
          <p:nvPr/>
        </p:nvSpPr>
        <p:spPr bwMode="auto">
          <a:xfrm>
            <a:off x="1739106" y="3052762"/>
            <a:ext cx="533400" cy="152400"/>
          </a:xfrm>
          <a:prstGeom prst="line">
            <a:avLst/>
          </a:prstGeom>
          <a:noFill/>
          <a:ln w="12700">
            <a:solidFill>
              <a:schemeClr val="tx1"/>
            </a:solidFill>
            <a:round/>
            <a:headEnd type="triangle" w="med" len="med"/>
            <a:tailEnd type="triangle" w="med" len="me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endParaRPr lang="en-US" sz="1200">
              <a:latin typeface="+mj-lt"/>
            </a:endParaRPr>
          </a:p>
        </p:txBody>
      </p:sp>
      <p:sp>
        <p:nvSpPr>
          <p:cNvPr id="12" name="Rectangle 11"/>
          <p:cNvSpPr>
            <a:spLocks noChangeArrowheads="1"/>
          </p:cNvSpPr>
          <p:nvPr/>
        </p:nvSpPr>
        <p:spPr bwMode="auto">
          <a:xfrm>
            <a:off x="4406106" y="3357562"/>
            <a:ext cx="914400" cy="533400"/>
          </a:xfrm>
          <a:prstGeom prst="rect">
            <a:avLst/>
          </a:prstGeom>
          <a:solidFill>
            <a:srgbClr val="0000FF"/>
          </a:solidFill>
          <a:ln w="25400">
            <a:solidFill>
              <a:srgbClr val="FFFFFF"/>
            </a:solidFill>
            <a:miter lim="800000"/>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r>
              <a:rPr lang="en-US" sz="2000" b="1" dirty="0">
                <a:solidFill>
                  <a:srgbClr val="FFFFFF"/>
                </a:solidFill>
                <a:latin typeface="+mj-lt"/>
              </a:rPr>
              <a:t>TC57</a:t>
            </a:r>
            <a:endParaRPr lang="en-US" sz="2000" b="1" dirty="0">
              <a:latin typeface="+mj-lt"/>
            </a:endParaRPr>
          </a:p>
        </p:txBody>
      </p:sp>
      <p:sp>
        <p:nvSpPr>
          <p:cNvPr id="13" name="Oval 12"/>
          <p:cNvSpPr>
            <a:spLocks noChangeArrowheads="1"/>
          </p:cNvSpPr>
          <p:nvPr/>
        </p:nvSpPr>
        <p:spPr bwMode="auto">
          <a:xfrm>
            <a:off x="3872706" y="2443162"/>
            <a:ext cx="1295400" cy="754063"/>
          </a:xfrm>
          <a:prstGeom prst="ellipse">
            <a:avLst/>
          </a:prstGeom>
          <a:solidFill>
            <a:schemeClr val="accent1"/>
          </a:solidFill>
          <a:ln w="12700">
            <a:solidFill>
              <a:schemeClr val="tx1"/>
            </a:solidFill>
            <a:round/>
            <a:headEnd type="none" w="sm" len="sm"/>
            <a:tailEnd type="none" w="sm" len="sm"/>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r>
              <a:rPr lang="en-US" sz="1200" dirty="0">
                <a:latin typeface="+mj-lt"/>
                <a:cs typeface="Times New Roman" pitchFamily="18" charset="0"/>
              </a:rPr>
              <a:t>CIM/61850</a:t>
            </a:r>
            <a:br>
              <a:rPr lang="en-US" sz="1200" dirty="0">
                <a:latin typeface="+mj-lt"/>
                <a:cs typeface="Times New Roman" pitchFamily="18" charset="0"/>
              </a:rPr>
            </a:br>
            <a:r>
              <a:rPr lang="en-US" sz="1200" dirty="0">
                <a:latin typeface="+mj-lt"/>
                <a:cs typeface="Times New Roman" pitchFamily="18" charset="0"/>
              </a:rPr>
              <a:t>Harmonization</a:t>
            </a:r>
          </a:p>
        </p:txBody>
      </p:sp>
      <p:sp>
        <p:nvSpPr>
          <p:cNvPr id="14" name="Oval 13"/>
          <p:cNvSpPr>
            <a:spLocks noChangeArrowheads="1"/>
          </p:cNvSpPr>
          <p:nvPr/>
        </p:nvSpPr>
        <p:spPr bwMode="invGray">
          <a:xfrm>
            <a:off x="5625306" y="3052762"/>
            <a:ext cx="901700" cy="795338"/>
          </a:xfrm>
          <a:prstGeom prst="ellipse">
            <a:avLst/>
          </a:prstGeom>
          <a:solidFill>
            <a:srgbClr val="00FF00"/>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r>
              <a:rPr lang="en-US" sz="1200">
                <a:latin typeface="+mj-lt"/>
                <a:cs typeface="Times New Roman" pitchFamily="18" charset="0"/>
              </a:rPr>
              <a:t>WG17</a:t>
            </a:r>
            <a:br>
              <a:rPr lang="en-US" sz="1200">
                <a:latin typeface="+mj-lt"/>
                <a:cs typeface="Times New Roman" pitchFamily="18" charset="0"/>
              </a:rPr>
            </a:br>
            <a:r>
              <a:rPr lang="en-US" sz="1200">
                <a:latin typeface="+mj-lt"/>
                <a:cs typeface="Times New Roman" pitchFamily="18" charset="0"/>
              </a:rPr>
              <a:t>DER</a:t>
            </a:r>
            <a:endParaRPr lang="fr-FR" sz="1200">
              <a:latin typeface="+mj-lt"/>
              <a:cs typeface="Times New Roman" pitchFamily="18" charset="0"/>
            </a:endParaRPr>
          </a:p>
        </p:txBody>
      </p:sp>
      <p:sp>
        <p:nvSpPr>
          <p:cNvPr id="15" name="Oval 14"/>
          <p:cNvSpPr>
            <a:spLocks noChangeArrowheads="1"/>
          </p:cNvSpPr>
          <p:nvPr/>
        </p:nvSpPr>
        <p:spPr bwMode="invGray">
          <a:xfrm>
            <a:off x="2501106" y="4043362"/>
            <a:ext cx="914400" cy="838200"/>
          </a:xfrm>
          <a:prstGeom prst="ellipse">
            <a:avLst/>
          </a:prstGeom>
          <a:solidFill>
            <a:srgbClr val="FF0000"/>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r>
              <a:rPr lang="en-US" sz="1200" dirty="0">
                <a:latin typeface="+mj-lt"/>
                <a:cs typeface="Times New Roman" pitchFamily="18" charset="0"/>
              </a:rPr>
              <a:t>WG16</a:t>
            </a:r>
            <a:br>
              <a:rPr lang="en-US" sz="1200" dirty="0">
                <a:latin typeface="+mj-lt"/>
                <a:cs typeface="Times New Roman" pitchFamily="18" charset="0"/>
              </a:rPr>
            </a:br>
            <a:r>
              <a:rPr lang="en-US" sz="1200" dirty="0">
                <a:latin typeface="+mj-lt"/>
                <a:cs typeface="Times New Roman" pitchFamily="18" charset="0"/>
              </a:rPr>
              <a:t>Energy</a:t>
            </a:r>
            <a:br>
              <a:rPr lang="en-US" sz="1200" dirty="0">
                <a:latin typeface="+mj-lt"/>
                <a:cs typeface="Times New Roman" pitchFamily="18" charset="0"/>
              </a:rPr>
            </a:br>
            <a:r>
              <a:rPr lang="en-US" sz="1200" dirty="0" smtClean="0">
                <a:latin typeface="+mj-lt"/>
                <a:cs typeface="Times New Roman" pitchFamily="18" charset="0"/>
              </a:rPr>
              <a:t>Markets</a:t>
            </a:r>
            <a:endParaRPr lang="fr-FR" sz="1200" dirty="0">
              <a:latin typeface="+mj-lt"/>
              <a:cs typeface="Times New Roman" pitchFamily="18" charset="0"/>
            </a:endParaRPr>
          </a:p>
        </p:txBody>
      </p:sp>
      <p:sp>
        <p:nvSpPr>
          <p:cNvPr id="16" name="Oval 15"/>
          <p:cNvSpPr>
            <a:spLocks noChangeArrowheads="1"/>
          </p:cNvSpPr>
          <p:nvPr/>
        </p:nvSpPr>
        <p:spPr bwMode="invGray">
          <a:xfrm>
            <a:off x="5625306" y="3967162"/>
            <a:ext cx="838200" cy="820738"/>
          </a:xfrm>
          <a:prstGeom prst="ellipse">
            <a:avLst/>
          </a:prstGeom>
          <a:solidFill>
            <a:srgbClr val="00FF00"/>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r>
              <a:rPr lang="en-US" sz="1200">
                <a:latin typeface="+mj-lt"/>
                <a:cs typeface="Times New Roman" pitchFamily="18" charset="0"/>
              </a:rPr>
              <a:t>WG18</a:t>
            </a:r>
            <a:br>
              <a:rPr lang="en-US" sz="1200">
                <a:latin typeface="+mj-lt"/>
                <a:cs typeface="Times New Roman" pitchFamily="18" charset="0"/>
              </a:rPr>
            </a:br>
            <a:r>
              <a:rPr lang="en-US" sz="1200">
                <a:latin typeface="+mj-lt"/>
                <a:cs typeface="Times New Roman" pitchFamily="18" charset="0"/>
              </a:rPr>
              <a:t>Hydro</a:t>
            </a:r>
            <a:endParaRPr lang="fr-FR" sz="1200">
              <a:latin typeface="+mj-lt"/>
              <a:cs typeface="Times New Roman" pitchFamily="18" charset="0"/>
            </a:endParaRPr>
          </a:p>
        </p:txBody>
      </p:sp>
      <p:pic>
        <p:nvPicPr>
          <p:cNvPr id="17" name="Picture 16" descr="IEC Home Page"/>
          <p:cNvPicPr>
            <a:picLocks noChangeAspect="1" noChangeArrowheads="1"/>
          </p:cNvPicPr>
          <p:nvPr/>
        </p:nvPicPr>
        <p:blipFill>
          <a:blip r:embed="rId2" cstate="print"/>
          <a:srcRect/>
          <a:stretch>
            <a:fillRect/>
          </a:stretch>
        </p:blipFill>
        <p:spPr bwMode="auto">
          <a:xfrm>
            <a:off x="3796506" y="3357562"/>
            <a:ext cx="609600" cy="549275"/>
          </a:xfrm>
          <a:prstGeom prst="rect">
            <a:avLst/>
          </a:prstGeom>
          <a:noFill/>
          <a:ln w="9525">
            <a:noFill/>
            <a:miter lim="800000"/>
            <a:headEnd/>
            <a:tailEnd/>
          </a:ln>
        </p:spPr>
      </p:pic>
      <p:pic>
        <p:nvPicPr>
          <p:cNvPr id="18" name="Picture 17"/>
          <p:cNvPicPr>
            <a:picLocks noChangeAspect="1" noChangeArrowheads="1"/>
          </p:cNvPicPr>
          <p:nvPr/>
        </p:nvPicPr>
        <p:blipFill>
          <a:blip r:embed="rId3" cstate="print"/>
          <a:srcRect/>
          <a:stretch>
            <a:fillRect/>
          </a:stretch>
        </p:blipFill>
        <p:spPr bwMode="auto">
          <a:xfrm>
            <a:off x="672306" y="2595562"/>
            <a:ext cx="1066800" cy="952500"/>
          </a:xfrm>
          <a:prstGeom prst="rect">
            <a:avLst/>
          </a:prstGeom>
          <a:noFill/>
          <a:ln w="9525">
            <a:noFill/>
            <a:miter lim="800000"/>
            <a:headEnd/>
            <a:tailEnd/>
          </a:ln>
        </p:spPr>
      </p:pic>
      <p:pic>
        <p:nvPicPr>
          <p:cNvPr id="19" name="Picture 18"/>
          <p:cNvPicPr>
            <a:picLocks noChangeAspect="1" noChangeArrowheads="1"/>
          </p:cNvPicPr>
          <p:nvPr/>
        </p:nvPicPr>
        <p:blipFill>
          <a:blip r:embed="rId4" cstate="print"/>
          <a:srcRect/>
          <a:stretch>
            <a:fillRect/>
          </a:stretch>
        </p:blipFill>
        <p:spPr bwMode="auto">
          <a:xfrm>
            <a:off x="748506" y="4043362"/>
            <a:ext cx="809625" cy="577850"/>
          </a:xfrm>
          <a:prstGeom prst="rect">
            <a:avLst/>
          </a:prstGeom>
          <a:noFill/>
          <a:ln w="9525">
            <a:noFill/>
            <a:miter lim="800000"/>
            <a:headEnd/>
            <a:tailEnd/>
          </a:ln>
        </p:spPr>
      </p:pic>
      <p:sp>
        <p:nvSpPr>
          <p:cNvPr id="20" name="Oval 19"/>
          <p:cNvSpPr>
            <a:spLocks noChangeArrowheads="1"/>
          </p:cNvSpPr>
          <p:nvPr/>
        </p:nvSpPr>
        <p:spPr bwMode="invGray">
          <a:xfrm>
            <a:off x="4177506" y="5033962"/>
            <a:ext cx="838200" cy="838200"/>
          </a:xfrm>
          <a:prstGeom prst="ellipse">
            <a:avLst/>
          </a:prstGeom>
          <a:solidFill>
            <a:srgbClr val="FFCC66"/>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endParaRPr lang="en-US" sz="1200" dirty="0">
              <a:latin typeface="+mj-lt"/>
            </a:endParaRPr>
          </a:p>
          <a:p>
            <a:pPr algn="ctr" eaLnBrk="0" hangingPunct="0">
              <a:lnSpc>
                <a:spcPct val="100000"/>
              </a:lnSpc>
              <a:spcBef>
                <a:spcPct val="0"/>
              </a:spcBef>
              <a:buFontTx/>
              <a:buNone/>
            </a:pPr>
            <a:r>
              <a:rPr lang="en-US" sz="1200" dirty="0">
                <a:latin typeface="+mj-lt"/>
              </a:rPr>
              <a:t>WG15</a:t>
            </a:r>
          </a:p>
          <a:p>
            <a:pPr algn="ctr" eaLnBrk="0" hangingPunct="0">
              <a:lnSpc>
                <a:spcPct val="100000"/>
              </a:lnSpc>
              <a:spcBef>
                <a:spcPct val="0"/>
              </a:spcBef>
              <a:buFontTx/>
              <a:buNone/>
            </a:pPr>
            <a:r>
              <a:rPr lang="en-US" sz="1200" dirty="0">
                <a:latin typeface="+mj-lt"/>
              </a:rPr>
              <a:t>Security</a:t>
            </a:r>
          </a:p>
          <a:p>
            <a:pPr algn="ctr">
              <a:buFontTx/>
              <a:buNone/>
            </a:pPr>
            <a:endParaRPr lang="en-US" sz="1200" dirty="0">
              <a:latin typeface="+mj-lt"/>
              <a:cs typeface="Times New Roman" pitchFamily="18" charset="0"/>
            </a:endParaRPr>
          </a:p>
        </p:txBody>
      </p:sp>
      <p:pic>
        <p:nvPicPr>
          <p:cNvPr id="21" name="Picture 20" descr="090407_entose_logo_4c"/>
          <p:cNvPicPr>
            <a:picLocks noChangeAspect="1" noChangeArrowheads="1"/>
          </p:cNvPicPr>
          <p:nvPr/>
        </p:nvPicPr>
        <p:blipFill>
          <a:blip r:embed="rId5" cstate="print"/>
          <a:srcRect b="16512"/>
          <a:stretch>
            <a:fillRect/>
          </a:stretch>
        </p:blipFill>
        <p:spPr bwMode="auto">
          <a:xfrm>
            <a:off x="748506" y="1681162"/>
            <a:ext cx="1143000" cy="381000"/>
          </a:xfrm>
          <a:prstGeom prst="rect">
            <a:avLst/>
          </a:prstGeom>
          <a:noFill/>
          <a:ln w="9525">
            <a:noFill/>
            <a:miter lim="800000"/>
            <a:headEnd/>
            <a:tailEnd/>
          </a:ln>
        </p:spPr>
      </p:pic>
      <p:sp>
        <p:nvSpPr>
          <p:cNvPr id="22" name="Line 22"/>
          <p:cNvSpPr>
            <a:spLocks noChangeShapeType="1"/>
          </p:cNvSpPr>
          <p:nvPr/>
        </p:nvSpPr>
        <p:spPr bwMode="auto">
          <a:xfrm>
            <a:off x="1891506" y="1985962"/>
            <a:ext cx="685800" cy="457200"/>
          </a:xfrm>
          <a:prstGeom prst="line">
            <a:avLst/>
          </a:prstGeom>
          <a:noFill/>
          <a:ln w="12700">
            <a:solidFill>
              <a:schemeClr val="tx1"/>
            </a:solidFill>
            <a:round/>
            <a:headEnd type="triangle" w="med" len="med"/>
            <a:tailEnd type="triangle" w="med" len="me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endParaRPr lang="en-US" sz="1200">
              <a:latin typeface="+mj-lt"/>
            </a:endParaRPr>
          </a:p>
        </p:txBody>
      </p:sp>
      <p:sp>
        <p:nvSpPr>
          <p:cNvPr id="23" name="Line 22"/>
          <p:cNvSpPr>
            <a:spLocks noChangeShapeType="1"/>
          </p:cNvSpPr>
          <p:nvPr/>
        </p:nvSpPr>
        <p:spPr bwMode="auto">
          <a:xfrm>
            <a:off x="1558131" y="4332287"/>
            <a:ext cx="714375" cy="15875"/>
          </a:xfrm>
          <a:prstGeom prst="line">
            <a:avLst/>
          </a:prstGeom>
          <a:noFill/>
          <a:ln w="12700">
            <a:solidFill>
              <a:schemeClr val="tx1"/>
            </a:solidFill>
            <a:round/>
            <a:headEnd type="triangle" w="med" len="med"/>
            <a:tailEnd type="triangle" w="med" len="me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endParaRPr lang="en-US" sz="1200">
              <a:latin typeface="+mj-lt"/>
            </a:endParaRPr>
          </a:p>
        </p:txBody>
      </p:sp>
      <p:sp>
        <p:nvSpPr>
          <p:cNvPr id="24" name="Line 22"/>
          <p:cNvSpPr>
            <a:spLocks noChangeShapeType="1"/>
          </p:cNvSpPr>
          <p:nvPr/>
        </p:nvSpPr>
        <p:spPr bwMode="auto">
          <a:xfrm flipV="1">
            <a:off x="6158706" y="1909762"/>
            <a:ext cx="457200" cy="304800"/>
          </a:xfrm>
          <a:prstGeom prst="line">
            <a:avLst/>
          </a:prstGeom>
          <a:noFill/>
          <a:ln w="12700">
            <a:solidFill>
              <a:schemeClr val="tx1"/>
            </a:solidFill>
            <a:round/>
            <a:headEnd type="triangle" w="med" len="med"/>
            <a:tailEnd type="triangle" w="med" len="me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endParaRPr lang="en-US" sz="1200">
              <a:latin typeface="+mj-lt"/>
            </a:endParaRPr>
          </a:p>
        </p:txBody>
      </p:sp>
      <p:sp>
        <p:nvSpPr>
          <p:cNvPr id="25" name="Line 22"/>
          <p:cNvSpPr>
            <a:spLocks noChangeShapeType="1"/>
          </p:cNvSpPr>
          <p:nvPr/>
        </p:nvSpPr>
        <p:spPr bwMode="auto">
          <a:xfrm flipV="1">
            <a:off x="6692106" y="3052762"/>
            <a:ext cx="609600" cy="228600"/>
          </a:xfrm>
          <a:prstGeom prst="line">
            <a:avLst/>
          </a:prstGeom>
          <a:noFill/>
          <a:ln w="12700">
            <a:solidFill>
              <a:schemeClr val="tx1"/>
            </a:solidFill>
            <a:round/>
            <a:headEnd type="triangle" w="med" len="med"/>
            <a:tailEnd type="triangle" w="med" len="me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endParaRPr lang="en-US" sz="1200">
              <a:latin typeface="+mn-lt"/>
            </a:endParaRPr>
          </a:p>
        </p:txBody>
      </p:sp>
      <p:sp>
        <p:nvSpPr>
          <p:cNvPr id="26" name="Oval 25"/>
          <p:cNvSpPr>
            <a:spLocks noChangeArrowheads="1"/>
          </p:cNvSpPr>
          <p:nvPr/>
        </p:nvSpPr>
        <p:spPr bwMode="invGray">
          <a:xfrm>
            <a:off x="643277" y="5062537"/>
            <a:ext cx="381000" cy="381000"/>
          </a:xfrm>
          <a:prstGeom prst="ellipse">
            <a:avLst/>
          </a:prstGeom>
          <a:solidFill>
            <a:srgbClr val="FF0000"/>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endParaRPr lang="en-US" sz="1600" b="1">
              <a:latin typeface="Times New Roman" pitchFamily="18" charset="0"/>
              <a:cs typeface="Times New Roman" pitchFamily="18" charset="0"/>
            </a:endParaRPr>
          </a:p>
          <a:p>
            <a:pPr algn="ctr">
              <a:buFontTx/>
              <a:buNone/>
            </a:pPr>
            <a:endParaRPr lang="en-US" sz="1600">
              <a:latin typeface="Times New Roman" pitchFamily="18" charset="0"/>
              <a:cs typeface="Times New Roman" pitchFamily="18" charset="0"/>
            </a:endParaRPr>
          </a:p>
        </p:txBody>
      </p:sp>
      <p:sp>
        <p:nvSpPr>
          <p:cNvPr id="27" name="Oval 26"/>
          <p:cNvSpPr>
            <a:spLocks noChangeArrowheads="1"/>
          </p:cNvSpPr>
          <p:nvPr/>
        </p:nvSpPr>
        <p:spPr bwMode="invGray">
          <a:xfrm>
            <a:off x="643277" y="5595937"/>
            <a:ext cx="381000" cy="381000"/>
          </a:xfrm>
          <a:prstGeom prst="ellipse">
            <a:avLst/>
          </a:prstGeom>
          <a:solidFill>
            <a:srgbClr val="00FF00"/>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FontTx/>
              <a:buNone/>
            </a:pPr>
            <a:endParaRPr lang="fr-FR" sz="1400" b="1">
              <a:latin typeface="Times New Roman" pitchFamily="18" charset="0"/>
              <a:cs typeface="Times New Roman" pitchFamily="18" charset="0"/>
            </a:endParaRPr>
          </a:p>
        </p:txBody>
      </p:sp>
      <p:sp>
        <p:nvSpPr>
          <p:cNvPr id="28" name="TextBox 82"/>
          <p:cNvSpPr txBox="1">
            <a:spLocks noChangeArrowheads="1"/>
          </p:cNvSpPr>
          <p:nvPr/>
        </p:nvSpPr>
        <p:spPr bwMode="auto">
          <a:xfrm>
            <a:off x="554377" y="4672012"/>
            <a:ext cx="866775" cy="314325"/>
          </a:xfrm>
          <a:prstGeom prst="rect">
            <a:avLst/>
          </a:prstGeom>
          <a:noFill/>
          <a:ln w="9525">
            <a:noFill/>
            <a:miter lim="800000"/>
            <a:headEnd/>
            <a:tailEnd/>
          </a:ln>
        </p:spPr>
        <p:txBody>
          <a:bodyPr wrap="none">
            <a:spAutoFit/>
          </a:bodyP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buFontTx/>
              <a:buNone/>
            </a:pPr>
            <a:r>
              <a:rPr lang="en-US" sz="1600" dirty="0"/>
              <a:t>Legend</a:t>
            </a:r>
          </a:p>
        </p:txBody>
      </p:sp>
      <p:sp>
        <p:nvSpPr>
          <p:cNvPr id="29" name="TextBox 83"/>
          <p:cNvSpPr txBox="1">
            <a:spLocks noChangeArrowheads="1"/>
          </p:cNvSpPr>
          <p:nvPr/>
        </p:nvSpPr>
        <p:spPr bwMode="auto">
          <a:xfrm>
            <a:off x="1100477" y="5138737"/>
            <a:ext cx="1187450" cy="314325"/>
          </a:xfrm>
          <a:prstGeom prst="rect">
            <a:avLst/>
          </a:prstGeom>
          <a:noFill/>
          <a:ln w="9525">
            <a:noFill/>
            <a:miter lim="800000"/>
            <a:headEnd/>
            <a:tailEnd/>
          </a:ln>
        </p:spPr>
        <p:txBody>
          <a:bodyPr wrap="none">
            <a:spAutoFit/>
          </a:bodyP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buFontTx/>
              <a:buNone/>
            </a:pPr>
            <a:r>
              <a:rPr lang="en-US" sz="1600"/>
              <a:t>CIM-based</a:t>
            </a:r>
          </a:p>
        </p:txBody>
      </p:sp>
      <p:sp>
        <p:nvSpPr>
          <p:cNvPr id="30" name="TextBox 84"/>
          <p:cNvSpPr txBox="1">
            <a:spLocks noChangeArrowheads="1"/>
          </p:cNvSpPr>
          <p:nvPr/>
        </p:nvSpPr>
        <p:spPr bwMode="auto">
          <a:xfrm>
            <a:off x="1100477" y="5672137"/>
            <a:ext cx="1381125" cy="314325"/>
          </a:xfrm>
          <a:prstGeom prst="rect">
            <a:avLst/>
          </a:prstGeom>
          <a:noFill/>
          <a:ln w="9525">
            <a:noFill/>
            <a:miter lim="800000"/>
            <a:headEnd/>
            <a:tailEnd/>
          </a:ln>
        </p:spPr>
        <p:txBody>
          <a:bodyPr wrap="none">
            <a:spAutoFit/>
          </a:bodyP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buFontTx/>
              <a:buNone/>
            </a:pPr>
            <a:r>
              <a:rPr lang="en-US" sz="1600"/>
              <a:t>61850-based</a:t>
            </a:r>
          </a:p>
        </p:txBody>
      </p:sp>
      <p:sp>
        <p:nvSpPr>
          <p:cNvPr id="31" name="Line 22"/>
          <p:cNvSpPr>
            <a:spLocks noChangeShapeType="1"/>
          </p:cNvSpPr>
          <p:nvPr/>
        </p:nvSpPr>
        <p:spPr bwMode="auto">
          <a:xfrm>
            <a:off x="6692106" y="4348162"/>
            <a:ext cx="609600" cy="152400"/>
          </a:xfrm>
          <a:prstGeom prst="line">
            <a:avLst/>
          </a:prstGeom>
          <a:noFill/>
          <a:ln w="12700">
            <a:solidFill>
              <a:schemeClr val="tx1"/>
            </a:solidFill>
            <a:round/>
            <a:headEnd type="triangle" w="med" len="med"/>
            <a:tailEnd type="triangle" w="med" len="me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endParaRPr lang="en-US" sz="1200">
              <a:latin typeface="+mn-lt"/>
            </a:endParaRPr>
          </a:p>
        </p:txBody>
      </p:sp>
      <p:sp>
        <p:nvSpPr>
          <p:cNvPr id="32" name="Oval 31"/>
          <p:cNvSpPr>
            <a:spLocks noChangeArrowheads="1"/>
          </p:cNvSpPr>
          <p:nvPr/>
        </p:nvSpPr>
        <p:spPr bwMode="invGray">
          <a:xfrm>
            <a:off x="3110706" y="4805362"/>
            <a:ext cx="914400" cy="838200"/>
          </a:xfrm>
          <a:prstGeom prst="ellipse">
            <a:avLst/>
          </a:prstGeom>
          <a:solidFill>
            <a:srgbClr val="FFCC66"/>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None/>
            </a:pPr>
            <a:endParaRPr lang="en-US" sz="1200" dirty="0">
              <a:latin typeface="+mj-lt"/>
            </a:endParaRPr>
          </a:p>
          <a:p>
            <a:pPr algn="ctr" eaLnBrk="0" hangingPunct="0">
              <a:lnSpc>
                <a:spcPct val="100000"/>
              </a:lnSpc>
              <a:spcBef>
                <a:spcPct val="0"/>
              </a:spcBef>
              <a:buNone/>
            </a:pPr>
            <a:r>
              <a:rPr lang="en-US" sz="1200" dirty="0">
                <a:latin typeface="+mj-lt"/>
              </a:rPr>
              <a:t>WG3</a:t>
            </a:r>
            <a:br>
              <a:rPr lang="en-US" sz="1200" dirty="0">
                <a:latin typeface="+mj-lt"/>
              </a:rPr>
            </a:br>
            <a:r>
              <a:rPr lang="en-US" sz="1200" dirty="0" err="1">
                <a:latin typeface="+mj-lt"/>
              </a:rPr>
              <a:t>Telecontrol</a:t>
            </a:r>
            <a:r>
              <a:rPr lang="en-US" sz="1200" dirty="0">
                <a:latin typeface="+mj-lt"/>
              </a:rPr>
              <a:t/>
            </a:r>
            <a:br>
              <a:rPr lang="en-US" sz="1200" dirty="0">
                <a:latin typeface="+mj-lt"/>
              </a:rPr>
            </a:br>
            <a:r>
              <a:rPr lang="en-US" sz="1200" dirty="0">
                <a:latin typeface="+mj-lt"/>
              </a:rPr>
              <a:t>Protocols</a:t>
            </a:r>
          </a:p>
          <a:p>
            <a:pPr algn="ctr">
              <a:buNone/>
            </a:pPr>
            <a:endParaRPr lang="en-US" sz="1200" dirty="0">
              <a:latin typeface="+mj-lt"/>
            </a:endParaRPr>
          </a:p>
        </p:txBody>
      </p:sp>
      <p:sp>
        <p:nvSpPr>
          <p:cNvPr id="33" name="Oval 32"/>
          <p:cNvSpPr>
            <a:spLocks noChangeArrowheads="1"/>
          </p:cNvSpPr>
          <p:nvPr/>
        </p:nvSpPr>
        <p:spPr bwMode="invGray">
          <a:xfrm>
            <a:off x="5091906" y="4729162"/>
            <a:ext cx="914400" cy="838200"/>
          </a:xfrm>
          <a:prstGeom prst="ellipse">
            <a:avLst/>
          </a:prstGeom>
          <a:solidFill>
            <a:srgbClr val="FFCC66"/>
          </a:solidFill>
          <a:ln w="12700">
            <a:solidFill>
              <a:schemeClr val="tx1"/>
            </a:solidFill>
            <a:round/>
            <a:headEnd/>
            <a:tailEnd/>
          </a:ln>
        </p:spPr>
        <p:txBody>
          <a:bodyPr wrap="none" anchor="ctr"/>
          <a:lstStyle>
            <a:defPPr>
              <a:defRPr lang="en-US"/>
            </a:defPPr>
            <a:lvl1pPr algn="l" rtl="0" fontAlgn="base">
              <a:lnSpc>
                <a:spcPct val="90000"/>
              </a:lnSpc>
              <a:spcBef>
                <a:spcPct val="20000"/>
              </a:spcBef>
              <a:spcAft>
                <a:spcPct val="0"/>
              </a:spcAft>
              <a:buChar char="•"/>
              <a:defRPr sz="2400"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sz="2400"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sz="2400"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sz="2400"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0" hangingPunct="0">
              <a:lnSpc>
                <a:spcPct val="100000"/>
              </a:lnSpc>
              <a:spcBef>
                <a:spcPct val="0"/>
              </a:spcBef>
              <a:buNone/>
            </a:pPr>
            <a:endParaRPr lang="en-US" sz="1200" dirty="0">
              <a:latin typeface="+mj-lt"/>
            </a:endParaRPr>
          </a:p>
          <a:p>
            <a:pPr algn="ctr" eaLnBrk="0" hangingPunct="0">
              <a:lnSpc>
                <a:spcPct val="100000"/>
              </a:lnSpc>
              <a:spcBef>
                <a:spcPct val="0"/>
              </a:spcBef>
              <a:buNone/>
            </a:pPr>
            <a:r>
              <a:rPr lang="en-US" sz="1200" dirty="0">
                <a:latin typeface="+mj-lt"/>
              </a:rPr>
              <a:t>WG20</a:t>
            </a:r>
            <a:br>
              <a:rPr lang="en-US" sz="1200" dirty="0">
                <a:latin typeface="+mj-lt"/>
              </a:rPr>
            </a:br>
            <a:r>
              <a:rPr lang="en-US" sz="1200" dirty="0">
                <a:latin typeface="+mj-lt"/>
              </a:rPr>
              <a:t>Power Line</a:t>
            </a:r>
            <a:br>
              <a:rPr lang="en-US" sz="1200" dirty="0">
                <a:latin typeface="+mj-lt"/>
              </a:rPr>
            </a:br>
            <a:r>
              <a:rPr lang="en-US" sz="1200" dirty="0">
                <a:latin typeface="+mj-lt"/>
              </a:rPr>
              <a:t>Carrier</a:t>
            </a:r>
          </a:p>
          <a:p>
            <a:pPr algn="ctr">
              <a:buNone/>
            </a:pPr>
            <a:endParaRPr lang="en-US" sz="1200" dirty="0">
              <a:latin typeface="+mj-lt"/>
            </a:endParaRPr>
          </a:p>
        </p:txBody>
      </p:sp>
    </p:spTree>
    <p:extLst>
      <p:ext uri="{BB962C8B-B14F-4D97-AF65-F5344CB8AC3E}">
        <p14:creationId xmlns:p14="http://schemas.microsoft.com/office/powerpoint/2010/main" val="217517200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15962"/>
          </a:xfrm>
        </p:spPr>
        <p:txBody>
          <a:bodyPr>
            <a:normAutofit fontScale="90000"/>
          </a:bodyPr>
          <a:lstStyle/>
          <a:p>
            <a:r>
              <a:rPr lang="en-US" dirty="0" smtClean="0"/>
              <a:t>TC57 Reference Architecture</a:t>
            </a:r>
            <a:endParaRPr 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746215993"/>
              </p:ext>
            </p:extLst>
          </p:nvPr>
        </p:nvGraphicFramePr>
        <p:xfrm>
          <a:off x="381000" y="1143000"/>
          <a:ext cx="8382000" cy="4876800"/>
        </p:xfrm>
        <a:graphic>
          <a:graphicData uri="http://schemas.openxmlformats.org/presentationml/2006/ole">
            <mc:AlternateContent xmlns:mc="http://schemas.openxmlformats.org/markup-compatibility/2006">
              <mc:Choice xmlns:v="urn:schemas-microsoft-com:vml" Requires="v">
                <p:oleObj spid="_x0000_s15376" name="Presentation" r:id="rId4" imgW="4524613" imgH="3392588" progId="PowerPoint.Show.12">
                  <p:embed/>
                </p:oleObj>
              </mc:Choice>
              <mc:Fallback>
                <p:oleObj name="Presentation" r:id="rId4" imgW="4524613" imgH="3392588" progId="PowerPoint.Show.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43000"/>
                        <a:ext cx="8382000" cy="4876800"/>
                      </a:xfrm>
                      <a:prstGeom prst="rect">
                        <a:avLst/>
                      </a:prstGeom>
                      <a:noFill/>
                    </p:spPr>
                  </p:pic>
                </p:oleObj>
              </mc:Fallback>
            </mc:AlternateContent>
          </a:graphicData>
        </a:graphic>
      </p:graphicFrame>
    </p:spTree>
    <p:extLst>
      <p:ext uri="{BB962C8B-B14F-4D97-AF65-F5344CB8AC3E}">
        <p14:creationId xmlns:p14="http://schemas.microsoft.com/office/powerpoint/2010/main" val="397079407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74638"/>
            <a:ext cx="8229600" cy="1020762"/>
          </a:xfrm>
        </p:spPr>
        <p:txBody>
          <a:bodyPr>
            <a:normAutofit/>
          </a:bodyPr>
          <a:lstStyle/>
          <a:p>
            <a:pPr eaLnBrk="1" hangingPunct="1"/>
            <a:r>
              <a:rPr lang="en-US" dirty="0" smtClean="0"/>
              <a:t>61970 – Transmission</a:t>
            </a:r>
          </a:p>
        </p:txBody>
      </p:sp>
      <p:sp>
        <p:nvSpPr>
          <p:cNvPr id="20483" name="Rectangle 3"/>
          <p:cNvSpPr>
            <a:spLocks noChangeArrowheads="1"/>
          </p:cNvSpPr>
          <p:nvPr/>
        </p:nvSpPr>
        <p:spPr bwMode="auto">
          <a:xfrm>
            <a:off x="7102123" y="4573588"/>
            <a:ext cx="709788" cy="1027112"/>
          </a:xfrm>
          <a:prstGeom prst="rect">
            <a:avLst/>
          </a:prstGeom>
          <a:solidFill>
            <a:schemeClr val="accent1"/>
          </a:solidFill>
          <a:ln w="9525">
            <a:solidFill>
              <a:srgbClr val="FFFFFF"/>
            </a:solidFill>
            <a:miter lim="800000"/>
            <a:headEnd/>
            <a:tailEnd/>
          </a:ln>
        </p:spPr>
        <p:txBody>
          <a:bodyPr/>
          <a:lstStyle/>
          <a:p>
            <a:endParaRPr lang="en-US"/>
          </a:p>
        </p:txBody>
      </p:sp>
      <p:sp>
        <p:nvSpPr>
          <p:cNvPr id="20484" name="Rectangle 4"/>
          <p:cNvSpPr>
            <a:spLocks noChangeArrowheads="1"/>
          </p:cNvSpPr>
          <p:nvPr/>
        </p:nvSpPr>
        <p:spPr bwMode="auto">
          <a:xfrm>
            <a:off x="7007578" y="4432300"/>
            <a:ext cx="709789" cy="1030288"/>
          </a:xfrm>
          <a:prstGeom prst="rect">
            <a:avLst/>
          </a:prstGeom>
          <a:solidFill>
            <a:schemeClr val="accent1"/>
          </a:solidFill>
          <a:ln w="9525">
            <a:solidFill>
              <a:srgbClr val="FFFFFF"/>
            </a:solidFill>
            <a:miter lim="800000"/>
            <a:headEnd/>
            <a:tailEnd/>
          </a:ln>
        </p:spPr>
        <p:txBody>
          <a:bodyPr/>
          <a:lstStyle/>
          <a:p>
            <a:endParaRPr lang="en-US"/>
          </a:p>
        </p:txBody>
      </p:sp>
      <p:sp>
        <p:nvSpPr>
          <p:cNvPr id="20485" name="Rectangle 5"/>
          <p:cNvSpPr>
            <a:spLocks noChangeArrowheads="1"/>
          </p:cNvSpPr>
          <p:nvPr/>
        </p:nvSpPr>
        <p:spPr bwMode="auto">
          <a:xfrm>
            <a:off x="3666067" y="4686300"/>
            <a:ext cx="812800" cy="457200"/>
          </a:xfrm>
          <a:prstGeom prst="rect">
            <a:avLst/>
          </a:prstGeom>
          <a:solidFill>
            <a:srgbClr val="808080"/>
          </a:solidFill>
          <a:ln w="9525">
            <a:solidFill>
              <a:srgbClr val="FFFFFF"/>
            </a:solidFill>
            <a:miter lim="800000"/>
            <a:headEnd/>
            <a:tailEnd/>
          </a:ln>
        </p:spPr>
        <p:txBody>
          <a:bodyPr/>
          <a:lstStyle/>
          <a:p>
            <a:endParaRPr lang="en-US"/>
          </a:p>
        </p:txBody>
      </p:sp>
      <p:sp>
        <p:nvSpPr>
          <p:cNvPr id="20486" name="Rectangle 6"/>
          <p:cNvSpPr>
            <a:spLocks noChangeArrowheads="1"/>
          </p:cNvSpPr>
          <p:nvPr/>
        </p:nvSpPr>
        <p:spPr bwMode="auto">
          <a:xfrm>
            <a:off x="3503789" y="4503738"/>
            <a:ext cx="812800" cy="457200"/>
          </a:xfrm>
          <a:prstGeom prst="rect">
            <a:avLst/>
          </a:prstGeom>
          <a:solidFill>
            <a:srgbClr val="808080"/>
          </a:solidFill>
          <a:ln w="9525">
            <a:solidFill>
              <a:srgbClr val="FFFFFF"/>
            </a:solidFill>
            <a:miter lim="800000"/>
            <a:headEnd/>
            <a:tailEnd/>
          </a:ln>
        </p:spPr>
        <p:txBody>
          <a:bodyPr/>
          <a:lstStyle/>
          <a:p>
            <a:endParaRPr lang="en-US"/>
          </a:p>
        </p:txBody>
      </p:sp>
      <p:sp>
        <p:nvSpPr>
          <p:cNvPr id="20487" name="Freeform 7"/>
          <p:cNvSpPr>
            <a:spLocks/>
          </p:cNvSpPr>
          <p:nvPr/>
        </p:nvSpPr>
        <p:spPr bwMode="auto">
          <a:xfrm>
            <a:off x="1919111" y="3646488"/>
            <a:ext cx="5892800" cy="457200"/>
          </a:xfrm>
          <a:custGeom>
            <a:avLst/>
            <a:gdLst>
              <a:gd name="T0" fmla="*/ 2147483647 w 4176"/>
              <a:gd name="T1" fmla="*/ 2147483647 h 288"/>
              <a:gd name="T2" fmla="*/ 2147483647 w 4176"/>
              <a:gd name="T3" fmla="*/ 2147483647 h 288"/>
              <a:gd name="T4" fmla="*/ 2147483647 w 4176"/>
              <a:gd name="T5" fmla="*/ 2147483647 h 288"/>
              <a:gd name="T6" fmla="*/ 2147483647 w 4176"/>
              <a:gd name="T7" fmla="*/ 2147483647 h 288"/>
              <a:gd name="T8" fmla="*/ 2147483647 w 4176"/>
              <a:gd name="T9" fmla="*/ 2147483647 h 288"/>
              <a:gd name="T10" fmla="*/ 2147483647 w 4176"/>
              <a:gd name="T11" fmla="*/ 2147483647 h 288"/>
              <a:gd name="T12" fmla="*/ 2147483647 w 4176"/>
              <a:gd name="T13" fmla="*/ 2147483647 h 288"/>
              <a:gd name="T14" fmla="*/ 2147483647 w 4176"/>
              <a:gd name="T15" fmla="*/ 2147483647 h 288"/>
              <a:gd name="T16" fmla="*/ 2147483647 w 4176"/>
              <a:gd name="T17" fmla="*/ 2147483647 h 288"/>
              <a:gd name="T18" fmla="*/ 2147483647 w 4176"/>
              <a:gd name="T19" fmla="*/ 2147483647 h 288"/>
              <a:gd name="T20" fmla="*/ 2147483647 w 4176"/>
              <a:gd name="T21" fmla="*/ 2147483647 h 288"/>
              <a:gd name="T22" fmla="*/ 2147483647 w 4176"/>
              <a:gd name="T23" fmla="*/ 2147483647 h 288"/>
              <a:gd name="T24" fmla="*/ 2147483647 w 4176"/>
              <a:gd name="T25" fmla="*/ 0 h 288"/>
              <a:gd name="T26" fmla="*/ 2147483647 w 4176"/>
              <a:gd name="T27" fmla="*/ 0 h 288"/>
              <a:gd name="T28" fmla="*/ 2147483647 w 4176"/>
              <a:gd name="T29" fmla="*/ 2147483647 h 288"/>
              <a:gd name="T30" fmla="*/ 2147483647 w 4176"/>
              <a:gd name="T31" fmla="*/ 2147483647 h 288"/>
              <a:gd name="T32" fmla="*/ 2147483647 w 4176"/>
              <a:gd name="T33" fmla="*/ 2147483647 h 288"/>
              <a:gd name="T34" fmla="*/ 2147483647 w 4176"/>
              <a:gd name="T35" fmla="*/ 2147483647 h 288"/>
              <a:gd name="T36" fmla="*/ 0 w 4176"/>
              <a:gd name="T37" fmla="*/ 2147483647 h 288"/>
              <a:gd name="T38" fmla="*/ 0 w 4176"/>
              <a:gd name="T39" fmla="*/ 2147483647 h 288"/>
              <a:gd name="T40" fmla="*/ 2147483647 w 4176"/>
              <a:gd name="T41" fmla="*/ 2147483647 h 288"/>
              <a:gd name="T42" fmla="*/ 2147483647 w 4176"/>
              <a:gd name="T43" fmla="*/ 2147483647 h 288"/>
              <a:gd name="T44" fmla="*/ 2147483647 w 4176"/>
              <a:gd name="T45" fmla="*/ 2147483647 h 288"/>
              <a:gd name="T46" fmla="*/ 2147483647 w 4176"/>
              <a:gd name="T47" fmla="*/ 2147483647 h 288"/>
              <a:gd name="T48" fmla="*/ 2147483647 w 4176"/>
              <a:gd name="T49" fmla="*/ 2147483647 h 2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76" h="288">
                <a:moveTo>
                  <a:pt x="73" y="288"/>
                </a:moveTo>
                <a:lnTo>
                  <a:pt x="4105" y="288"/>
                </a:lnTo>
                <a:lnTo>
                  <a:pt x="4126" y="284"/>
                </a:lnTo>
                <a:lnTo>
                  <a:pt x="4147" y="275"/>
                </a:lnTo>
                <a:lnTo>
                  <a:pt x="4162" y="259"/>
                </a:lnTo>
                <a:lnTo>
                  <a:pt x="4172" y="238"/>
                </a:lnTo>
                <a:lnTo>
                  <a:pt x="4176" y="215"/>
                </a:lnTo>
                <a:lnTo>
                  <a:pt x="4176" y="71"/>
                </a:lnTo>
                <a:lnTo>
                  <a:pt x="4172" y="50"/>
                </a:lnTo>
                <a:lnTo>
                  <a:pt x="4162" y="29"/>
                </a:lnTo>
                <a:lnTo>
                  <a:pt x="4147" y="14"/>
                </a:lnTo>
                <a:lnTo>
                  <a:pt x="4126" y="4"/>
                </a:lnTo>
                <a:lnTo>
                  <a:pt x="4105" y="0"/>
                </a:lnTo>
                <a:lnTo>
                  <a:pt x="73" y="0"/>
                </a:lnTo>
                <a:lnTo>
                  <a:pt x="50" y="4"/>
                </a:lnTo>
                <a:lnTo>
                  <a:pt x="31" y="14"/>
                </a:lnTo>
                <a:lnTo>
                  <a:pt x="14" y="29"/>
                </a:lnTo>
                <a:lnTo>
                  <a:pt x="4" y="50"/>
                </a:lnTo>
                <a:lnTo>
                  <a:pt x="0" y="71"/>
                </a:lnTo>
                <a:lnTo>
                  <a:pt x="0" y="215"/>
                </a:lnTo>
                <a:lnTo>
                  <a:pt x="4" y="238"/>
                </a:lnTo>
                <a:lnTo>
                  <a:pt x="14" y="259"/>
                </a:lnTo>
                <a:lnTo>
                  <a:pt x="31" y="275"/>
                </a:lnTo>
                <a:lnTo>
                  <a:pt x="50" y="284"/>
                </a:lnTo>
                <a:lnTo>
                  <a:pt x="73" y="288"/>
                </a:lnTo>
                <a:close/>
              </a:path>
            </a:pathLst>
          </a:custGeom>
          <a:solidFill>
            <a:srgbClr val="408080"/>
          </a:solidFill>
          <a:ln w="9525">
            <a:solidFill>
              <a:srgbClr val="C0C0C0"/>
            </a:solidFill>
            <a:prstDash val="solid"/>
            <a:round/>
            <a:headEnd/>
            <a:tailEnd/>
          </a:ln>
        </p:spPr>
        <p:txBody>
          <a:bodyPr/>
          <a:lstStyle/>
          <a:p>
            <a:endParaRPr lang="en-US"/>
          </a:p>
        </p:txBody>
      </p:sp>
      <p:sp>
        <p:nvSpPr>
          <p:cNvPr id="817160" name="Rectangle 8"/>
          <p:cNvSpPr>
            <a:spLocks noChangeArrowheads="1"/>
          </p:cNvSpPr>
          <p:nvPr/>
        </p:nvSpPr>
        <p:spPr bwMode="auto">
          <a:xfrm>
            <a:off x="3321756" y="3763964"/>
            <a:ext cx="3176412"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90000"/>
              </a:lnSpc>
              <a:spcBef>
                <a:spcPct val="0"/>
              </a:spcBef>
              <a:defRPr/>
            </a:pPr>
            <a:r>
              <a:rPr lang="en-US" sz="1400" b="1">
                <a:solidFill>
                  <a:srgbClr val="FFFFFF"/>
                </a:solidFill>
              </a:rPr>
              <a:t>Integration Bus or Network w/Protocols</a:t>
            </a:r>
            <a:endParaRPr lang="en-US" sz="1400" i="1">
              <a:solidFill>
                <a:schemeClr val="tx2"/>
              </a:solidFill>
              <a:effectLst>
                <a:outerShdw blurRad="38100" dist="38100" dir="2700000" algn="tl">
                  <a:srgbClr val="C0C0C0"/>
                </a:outerShdw>
              </a:effectLst>
            </a:endParaRPr>
          </a:p>
        </p:txBody>
      </p:sp>
      <p:sp>
        <p:nvSpPr>
          <p:cNvPr id="20489" name="Rectangle 9"/>
          <p:cNvSpPr>
            <a:spLocks noChangeArrowheads="1"/>
          </p:cNvSpPr>
          <p:nvPr/>
        </p:nvSpPr>
        <p:spPr bwMode="auto">
          <a:xfrm>
            <a:off x="2022123" y="1847850"/>
            <a:ext cx="709788" cy="1570038"/>
          </a:xfrm>
          <a:prstGeom prst="rect">
            <a:avLst/>
          </a:prstGeom>
          <a:solidFill>
            <a:schemeClr val="accent1"/>
          </a:solidFill>
          <a:ln w="9525">
            <a:solidFill>
              <a:srgbClr val="FFFFFF"/>
            </a:solidFill>
            <a:miter lim="800000"/>
            <a:headEnd/>
            <a:tailEnd/>
          </a:ln>
        </p:spPr>
        <p:txBody>
          <a:bodyPr/>
          <a:lstStyle/>
          <a:p>
            <a:endParaRPr lang="en-US"/>
          </a:p>
        </p:txBody>
      </p:sp>
      <p:sp>
        <p:nvSpPr>
          <p:cNvPr id="20490" name="Rectangle 10"/>
          <p:cNvSpPr>
            <a:spLocks noChangeArrowheads="1"/>
          </p:cNvSpPr>
          <p:nvPr/>
        </p:nvSpPr>
        <p:spPr bwMode="auto">
          <a:xfrm>
            <a:off x="2856090" y="2268538"/>
            <a:ext cx="709789" cy="1143000"/>
          </a:xfrm>
          <a:prstGeom prst="rect">
            <a:avLst/>
          </a:prstGeom>
          <a:solidFill>
            <a:schemeClr val="accent1"/>
          </a:solidFill>
          <a:ln w="9525">
            <a:solidFill>
              <a:srgbClr val="FFFFFF"/>
            </a:solidFill>
            <a:miter lim="800000"/>
            <a:headEnd/>
            <a:tailEnd/>
          </a:ln>
        </p:spPr>
        <p:txBody>
          <a:bodyPr/>
          <a:lstStyle/>
          <a:p>
            <a:endParaRPr lang="en-US"/>
          </a:p>
        </p:txBody>
      </p:sp>
      <p:sp>
        <p:nvSpPr>
          <p:cNvPr id="20491" name="Rectangle 11"/>
          <p:cNvSpPr>
            <a:spLocks noChangeArrowheads="1"/>
          </p:cNvSpPr>
          <p:nvPr/>
        </p:nvSpPr>
        <p:spPr bwMode="auto">
          <a:xfrm>
            <a:off x="2078567" y="2887663"/>
            <a:ext cx="609600" cy="285750"/>
          </a:xfrm>
          <a:prstGeom prst="rect">
            <a:avLst/>
          </a:prstGeom>
          <a:solidFill>
            <a:srgbClr val="0099CC"/>
          </a:solidFill>
          <a:ln w="9525">
            <a:solidFill>
              <a:srgbClr val="C0C0C0"/>
            </a:solidFill>
            <a:miter lim="800000"/>
            <a:headEnd/>
            <a:tailEnd/>
          </a:ln>
        </p:spPr>
        <p:txBody>
          <a:bodyPr/>
          <a:lstStyle/>
          <a:p>
            <a:endParaRPr lang="en-US"/>
          </a:p>
        </p:txBody>
      </p:sp>
      <p:sp>
        <p:nvSpPr>
          <p:cNvPr id="817164" name="Rectangle 12"/>
          <p:cNvSpPr>
            <a:spLocks noChangeArrowheads="1"/>
          </p:cNvSpPr>
          <p:nvPr/>
        </p:nvSpPr>
        <p:spPr bwMode="auto">
          <a:xfrm>
            <a:off x="2219678" y="2894014"/>
            <a:ext cx="320601"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Legacy</a:t>
            </a:r>
            <a:endParaRPr lang="en-US" sz="4000" b="1">
              <a:solidFill>
                <a:schemeClr val="tx1"/>
              </a:solidFill>
              <a:effectLst>
                <a:outerShdw blurRad="38100" dist="38100" dir="2700000" algn="tl">
                  <a:srgbClr val="C0C0C0"/>
                </a:outerShdw>
              </a:effectLst>
            </a:endParaRPr>
          </a:p>
        </p:txBody>
      </p:sp>
      <p:sp>
        <p:nvSpPr>
          <p:cNvPr id="817165" name="Rectangle 13"/>
          <p:cNvSpPr>
            <a:spLocks noChangeArrowheads="1"/>
          </p:cNvSpPr>
          <p:nvPr/>
        </p:nvSpPr>
        <p:spPr bwMode="auto">
          <a:xfrm>
            <a:off x="2184400" y="3032125"/>
            <a:ext cx="428002"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Wrapper</a:t>
            </a:r>
            <a:endParaRPr lang="en-US" sz="4000" b="1">
              <a:solidFill>
                <a:schemeClr val="tx1"/>
              </a:solidFill>
              <a:effectLst>
                <a:outerShdw blurRad="38100" dist="38100" dir="2700000" algn="tl">
                  <a:srgbClr val="C0C0C0"/>
                </a:outerShdw>
              </a:effectLst>
            </a:endParaRPr>
          </a:p>
        </p:txBody>
      </p:sp>
      <p:sp>
        <p:nvSpPr>
          <p:cNvPr id="20494" name="Rectangle 14"/>
          <p:cNvSpPr>
            <a:spLocks noChangeArrowheads="1"/>
          </p:cNvSpPr>
          <p:nvPr/>
        </p:nvSpPr>
        <p:spPr bwMode="auto">
          <a:xfrm>
            <a:off x="5278967" y="2262188"/>
            <a:ext cx="712611" cy="1143000"/>
          </a:xfrm>
          <a:prstGeom prst="rect">
            <a:avLst/>
          </a:prstGeom>
          <a:solidFill>
            <a:schemeClr val="accent1"/>
          </a:solidFill>
          <a:ln w="9525">
            <a:solidFill>
              <a:srgbClr val="FFFFFF"/>
            </a:solidFill>
            <a:miter lim="800000"/>
            <a:headEnd/>
            <a:tailEnd/>
          </a:ln>
        </p:spPr>
        <p:txBody>
          <a:bodyPr/>
          <a:lstStyle/>
          <a:p>
            <a:endParaRPr lang="en-US"/>
          </a:p>
        </p:txBody>
      </p:sp>
      <p:sp>
        <p:nvSpPr>
          <p:cNvPr id="20495" name="Rectangle 15"/>
          <p:cNvSpPr>
            <a:spLocks noChangeArrowheads="1"/>
          </p:cNvSpPr>
          <p:nvPr/>
        </p:nvSpPr>
        <p:spPr bwMode="auto">
          <a:xfrm>
            <a:off x="5322712" y="2424114"/>
            <a:ext cx="608189" cy="287337"/>
          </a:xfrm>
          <a:prstGeom prst="rect">
            <a:avLst/>
          </a:prstGeom>
          <a:solidFill>
            <a:srgbClr val="0099CC"/>
          </a:solidFill>
          <a:ln w="9525">
            <a:solidFill>
              <a:srgbClr val="C0C0C0"/>
            </a:solidFill>
            <a:miter lim="800000"/>
            <a:headEnd/>
            <a:tailEnd/>
          </a:ln>
        </p:spPr>
        <p:txBody>
          <a:bodyPr/>
          <a:lstStyle/>
          <a:p>
            <a:endParaRPr lang="en-US"/>
          </a:p>
        </p:txBody>
      </p:sp>
      <p:sp>
        <p:nvSpPr>
          <p:cNvPr id="817168" name="Rectangle 16"/>
          <p:cNvSpPr>
            <a:spLocks noChangeArrowheads="1"/>
          </p:cNvSpPr>
          <p:nvPr/>
        </p:nvSpPr>
        <p:spPr bwMode="auto">
          <a:xfrm>
            <a:off x="5404556" y="2500314"/>
            <a:ext cx="460062"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Programs</a:t>
            </a:r>
            <a:endParaRPr lang="en-US" sz="4000" b="1">
              <a:solidFill>
                <a:schemeClr val="tx1"/>
              </a:solidFill>
              <a:effectLst>
                <a:outerShdw blurRad="38100" dist="38100" dir="2700000" algn="tl">
                  <a:srgbClr val="C0C0C0"/>
                </a:outerShdw>
              </a:effectLst>
            </a:endParaRPr>
          </a:p>
        </p:txBody>
      </p:sp>
      <p:sp>
        <p:nvSpPr>
          <p:cNvPr id="20497" name="Rectangle 17"/>
          <p:cNvSpPr>
            <a:spLocks noChangeArrowheads="1"/>
          </p:cNvSpPr>
          <p:nvPr/>
        </p:nvSpPr>
        <p:spPr bwMode="auto">
          <a:xfrm>
            <a:off x="6100234" y="2262188"/>
            <a:ext cx="711200" cy="1143000"/>
          </a:xfrm>
          <a:prstGeom prst="rect">
            <a:avLst/>
          </a:prstGeom>
          <a:solidFill>
            <a:schemeClr val="accent1"/>
          </a:solidFill>
          <a:ln w="9525">
            <a:solidFill>
              <a:srgbClr val="FFFFFF"/>
            </a:solidFill>
            <a:miter lim="800000"/>
            <a:headEnd/>
            <a:tailEnd/>
          </a:ln>
        </p:spPr>
        <p:txBody>
          <a:bodyPr/>
          <a:lstStyle/>
          <a:p>
            <a:endParaRPr lang="en-US"/>
          </a:p>
        </p:txBody>
      </p:sp>
      <p:sp>
        <p:nvSpPr>
          <p:cNvPr id="20498" name="Rectangle 18"/>
          <p:cNvSpPr>
            <a:spLocks noChangeArrowheads="1"/>
          </p:cNvSpPr>
          <p:nvPr/>
        </p:nvSpPr>
        <p:spPr bwMode="auto">
          <a:xfrm>
            <a:off x="6134100" y="2387600"/>
            <a:ext cx="609600" cy="287338"/>
          </a:xfrm>
          <a:prstGeom prst="rect">
            <a:avLst/>
          </a:prstGeom>
          <a:solidFill>
            <a:srgbClr val="0099CC"/>
          </a:solidFill>
          <a:ln w="9525">
            <a:solidFill>
              <a:srgbClr val="C0C0C0"/>
            </a:solidFill>
            <a:miter lim="800000"/>
            <a:headEnd/>
            <a:tailEnd/>
          </a:ln>
        </p:spPr>
        <p:txBody>
          <a:bodyPr/>
          <a:lstStyle/>
          <a:p>
            <a:endParaRPr lang="en-US"/>
          </a:p>
        </p:txBody>
      </p:sp>
      <p:sp>
        <p:nvSpPr>
          <p:cNvPr id="817171" name="Rectangle 19"/>
          <p:cNvSpPr>
            <a:spLocks noChangeArrowheads="1"/>
          </p:cNvSpPr>
          <p:nvPr/>
        </p:nvSpPr>
        <p:spPr bwMode="auto">
          <a:xfrm>
            <a:off x="6217356" y="2463800"/>
            <a:ext cx="460062"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Programs</a:t>
            </a:r>
            <a:endParaRPr lang="en-US" sz="4000" b="1">
              <a:solidFill>
                <a:schemeClr val="tx1"/>
              </a:solidFill>
              <a:effectLst>
                <a:outerShdw blurRad="38100" dist="38100" dir="2700000" algn="tl">
                  <a:srgbClr val="C0C0C0"/>
                </a:outerShdw>
              </a:effectLst>
            </a:endParaRPr>
          </a:p>
        </p:txBody>
      </p:sp>
      <p:sp>
        <p:nvSpPr>
          <p:cNvPr id="20500" name="Rectangle 20"/>
          <p:cNvSpPr>
            <a:spLocks noChangeArrowheads="1"/>
          </p:cNvSpPr>
          <p:nvPr/>
        </p:nvSpPr>
        <p:spPr bwMode="auto">
          <a:xfrm>
            <a:off x="6898923" y="2262188"/>
            <a:ext cx="709788" cy="1143000"/>
          </a:xfrm>
          <a:prstGeom prst="rect">
            <a:avLst/>
          </a:prstGeom>
          <a:solidFill>
            <a:schemeClr val="accent1"/>
          </a:solidFill>
          <a:ln w="9525">
            <a:solidFill>
              <a:srgbClr val="FFFFFF"/>
            </a:solidFill>
            <a:miter lim="800000"/>
            <a:headEnd/>
            <a:tailEnd/>
          </a:ln>
        </p:spPr>
        <p:txBody>
          <a:bodyPr/>
          <a:lstStyle/>
          <a:p>
            <a:endParaRPr lang="en-US"/>
          </a:p>
        </p:txBody>
      </p:sp>
      <p:sp>
        <p:nvSpPr>
          <p:cNvPr id="20501" name="Rectangle 21"/>
          <p:cNvSpPr>
            <a:spLocks noChangeArrowheads="1"/>
          </p:cNvSpPr>
          <p:nvPr/>
        </p:nvSpPr>
        <p:spPr bwMode="auto">
          <a:xfrm>
            <a:off x="6946900" y="2387600"/>
            <a:ext cx="609600" cy="287338"/>
          </a:xfrm>
          <a:prstGeom prst="rect">
            <a:avLst/>
          </a:prstGeom>
          <a:solidFill>
            <a:srgbClr val="0099CC"/>
          </a:solidFill>
          <a:ln w="9525">
            <a:solidFill>
              <a:srgbClr val="C0C0C0"/>
            </a:solidFill>
            <a:miter lim="800000"/>
            <a:headEnd/>
            <a:tailEnd/>
          </a:ln>
        </p:spPr>
        <p:txBody>
          <a:bodyPr/>
          <a:lstStyle/>
          <a:p>
            <a:endParaRPr lang="en-US"/>
          </a:p>
        </p:txBody>
      </p:sp>
      <p:sp>
        <p:nvSpPr>
          <p:cNvPr id="817174" name="Rectangle 22"/>
          <p:cNvSpPr>
            <a:spLocks noChangeArrowheads="1"/>
          </p:cNvSpPr>
          <p:nvPr/>
        </p:nvSpPr>
        <p:spPr bwMode="auto">
          <a:xfrm>
            <a:off x="7030156" y="2463800"/>
            <a:ext cx="460062"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Programs</a:t>
            </a:r>
            <a:endParaRPr lang="en-US" sz="4000" b="1">
              <a:solidFill>
                <a:schemeClr val="tx1"/>
              </a:solidFill>
              <a:effectLst>
                <a:outerShdw blurRad="38100" dist="38100" dir="2700000" algn="tl">
                  <a:srgbClr val="C0C0C0"/>
                </a:outerShdw>
              </a:effectLst>
            </a:endParaRPr>
          </a:p>
        </p:txBody>
      </p:sp>
      <p:sp>
        <p:nvSpPr>
          <p:cNvPr id="817175" name="Rectangle 23"/>
          <p:cNvSpPr>
            <a:spLocks noChangeArrowheads="1"/>
          </p:cNvSpPr>
          <p:nvPr/>
        </p:nvSpPr>
        <p:spPr bwMode="auto">
          <a:xfrm>
            <a:off x="3032479" y="1831976"/>
            <a:ext cx="32060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Alarm</a:t>
            </a:r>
            <a:endParaRPr lang="en-US" sz="4000" i="1">
              <a:solidFill>
                <a:schemeClr val="tx1"/>
              </a:solidFill>
              <a:effectLst>
                <a:outerShdw blurRad="38100" dist="38100" dir="2700000" algn="tl">
                  <a:srgbClr val="C0C0C0"/>
                </a:outerShdw>
              </a:effectLst>
            </a:endParaRPr>
          </a:p>
        </p:txBody>
      </p:sp>
      <p:sp>
        <p:nvSpPr>
          <p:cNvPr id="817176" name="Rectangle 24"/>
          <p:cNvSpPr>
            <a:spLocks noChangeArrowheads="1"/>
          </p:cNvSpPr>
          <p:nvPr/>
        </p:nvSpPr>
        <p:spPr bwMode="auto">
          <a:xfrm>
            <a:off x="2915356" y="1985964"/>
            <a:ext cx="51616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Processor</a:t>
            </a:r>
            <a:endParaRPr lang="en-US" sz="4000" i="1">
              <a:solidFill>
                <a:schemeClr val="tx1"/>
              </a:solidFill>
              <a:effectLst>
                <a:outerShdw blurRad="38100" dist="38100" dir="2700000" algn="tl">
                  <a:srgbClr val="C0C0C0"/>
                </a:outerShdw>
              </a:effectLst>
            </a:endParaRPr>
          </a:p>
        </p:txBody>
      </p:sp>
      <p:sp>
        <p:nvSpPr>
          <p:cNvPr id="817177" name="Rectangle 25"/>
          <p:cNvSpPr>
            <a:spLocks noChangeArrowheads="1"/>
          </p:cNvSpPr>
          <p:nvPr/>
        </p:nvSpPr>
        <p:spPr bwMode="auto">
          <a:xfrm>
            <a:off x="5401733" y="1865314"/>
            <a:ext cx="62677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PI-Historian</a:t>
            </a:r>
            <a:endParaRPr lang="en-US" sz="4000" i="1">
              <a:solidFill>
                <a:schemeClr val="tx1"/>
              </a:solidFill>
              <a:effectLst>
                <a:outerShdw blurRad="38100" dist="38100" dir="2700000" algn="tl">
                  <a:srgbClr val="C0C0C0"/>
                </a:outerShdw>
              </a:effectLst>
            </a:endParaRPr>
          </a:p>
        </p:txBody>
      </p:sp>
      <p:sp>
        <p:nvSpPr>
          <p:cNvPr id="817178" name="Rectangle 26"/>
          <p:cNvSpPr>
            <a:spLocks noChangeArrowheads="1"/>
          </p:cNvSpPr>
          <p:nvPr/>
        </p:nvSpPr>
        <p:spPr bwMode="auto">
          <a:xfrm>
            <a:off x="6953955" y="1820864"/>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Generation</a:t>
            </a:r>
            <a:endParaRPr lang="en-US" sz="4000" i="1">
              <a:solidFill>
                <a:schemeClr val="tx1"/>
              </a:solidFill>
              <a:effectLst>
                <a:outerShdw blurRad="38100" dist="38100" dir="2700000" algn="tl">
                  <a:srgbClr val="C0C0C0"/>
                </a:outerShdw>
              </a:effectLst>
            </a:endParaRPr>
          </a:p>
        </p:txBody>
      </p:sp>
      <p:sp>
        <p:nvSpPr>
          <p:cNvPr id="817179" name="Rectangle 27"/>
          <p:cNvSpPr>
            <a:spLocks noChangeArrowheads="1"/>
          </p:cNvSpPr>
          <p:nvPr/>
        </p:nvSpPr>
        <p:spPr bwMode="auto">
          <a:xfrm>
            <a:off x="7049911" y="1973264"/>
            <a:ext cx="39594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Control</a:t>
            </a:r>
            <a:endParaRPr lang="en-US" sz="4000" i="1">
              <a:solidFill>
                <a:schemeClr val="tx1"/>
              </a:solidFill>
              <a:effectLst>
                <a:outerShdw blurRad="38100" dist="38100" dir="2700000" algn="tl">
                  <a:srgbClr val="C0C0C0"/>
                </a:outerShdw>
              </a:effectLst>
            </a:endParaRPr>
          </a:p>
        </p:txBody>
      </p:sp>
      <p:sp>
        <p:nvSpPr>
          <p:cNvPr id="817180" name="Rectangle 28"/>
          <p:cNvSpPr>
            <a:spLocks noChangeArrowheads="1"/>
          </p:cNvSpPr>
          <p:nvPr/>
        </p:nvSpPr>
        <p:spPr bwMode="auto">
          <a:xfrm>
            <a:off x="6167968" y="1831976"/>
            <a:ext cx="65081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Accounting/</a:t>
            </a:r>
            <a:endParaRPr lang="en-US" sz="4000" i="1">
              <a:solidFill>
                <a:schemeClr val="tx1"/>
              </a:solidFill>
              <a:effectLst>
                <a:outerShdw blurRad="38100" dist="38100" dir="2700000" algn="tl">
                  <a:srgbClr val="C0C0C0"/>
                </a:outerShdw>
              </a:effectLst>
            </a:endParaRPr>
          </a:p>
        </p:txBody>
      </p:sp>
      <p:sp>
        <p:nvSpPr>
          <p:cNvPr id="817181" name="Rectangle 29"/>
          <p:cNvSpPr>
            <a:spLocks noChangeArrowheads="1"/>
          </p:cNvSpPr>
          <p:nvPr/>
        </p:nvSpPr>
        <p:spPr bwMode="auto">
          <a:xfrm>
            <a:off x="6204656" y="1985964"/>
            <a:ext cx="59311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Settlement</a:t>
            </a:r>
            <a:endParaRPr lang="en-US" sz="4000" i="1">
              <a:solidFill>
                <a:schemeClr val="tx1"/>
              </a:solidFill>
              <a:effectLst>
                <a:outerShdw blurRad="38100" dist="38100" dir="2700000" algn="tl">
                  <a:srgbClr val="C0C0C0"/>
                </a:outerShdw>
              </a:effectLst>
            </a:endParaRPr>
          </a:p>
        </p:txBody>
      </p:sp>
      <p:sp>
        <p:nvSpPr>
          <p:cNvPr id="20510" name="Line 30"/>
          <p:cNvSpPr>
            <a:spLocks noChangeShapeType="1"/>
          </p:cNvSpPr>
          <p:nvPr/>
        </p:nvSpPr>
        <p:spPr bwMode="auto">
          <a:xfrm>
            <a:off x="2377723" y="3417888"/>
            <a:ext cx="1411"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1" name="Line 31"/>
          <p:cNvSpPr>
            <a:spLocks noChangeShapeType="1"/>
          </p:cNvSpPr>
          <p:nvPr/>
        </p:nvSpPr>
        <p:spPr bwMode="auto">
          <a:xfrm>
            <a:off x="3190523" y="3417888"/>
            <a:ext cx="1411"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2" name="Line 32"/>
          <p:cNvSpPr>
            <a:spLocks noChangeShapeType="1"/>
          </p:cNvSpPr>
          <p:nvPr/>
        </p:nvSpPr>
        <p:spPr bwMode="auto">
          <a:xfrm>
            <a:off x="5627511" y="3417888"/>
            <a:ext cx="1412"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3" name="Line 33"/>
          <p:cNvSpPr>
            <a:spLocks noChangeShapeType="1"/>
          </p:cNvSpPr>
          <p:nvPr/>
        </p:nvSpPr>
        <p:spPr bwMode="auto">
          <a:xfrm>
            <a:off x="6440311" y="3417888"/>
            <a:ext cx="1412"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4" name="Line 34"/>
          <p:cNvSpPr>
            <a:spLocks noChangeShapeType="1"/>
          </p:cNvSpPr>
          <p:nvPr/>
        </p:nvSpPr>
        <p:spPr bwMode="auto">
          <a:xfrm>
            <a:off x="7253111" y="3417888"/>
            <a:ext cx="1412"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5" name="Rectangle 35"/>
          <p:cNvSpPr>
            <a:spLocks noChangeArrowheads="1"/>
          </p:cNvSpPr>
          <p:nvPr/>
        </p:nvSpPr>
        <p:spPr bwMode="auto">
          <a:xfrm>
            <a:off x="2325511" y="4319588"/>
            <a:ext cx="712612" cy="1028700"/>
          </a:xfrm>
          <a:prstGeom prst="rect">
            <a:avLst/>
          </a:prstGeom>
          <a:solidFill>
            <a:schemeClr val="accent1"/>
          </a:solidFill>
          <a:ln w="9525">
            <a:solidFill>
              <a:srgbClr val="FFFFFF"/>
            </a:solidFill>
            <a:miter lim="800000"/>
            <a:headEnd/>
            <a:tailEnd/>
          </a:ln>
        </p:spPr>
        <p:txBody>
          <a:bodyPr/>
          <a:lstStyle/>
          <a:p>
            <a:endParaRPr lang="en-US"/>
          </a:p>
        </p:txBody>
      </p:sp>
      <p:sp>
        <p:nvSpPr>
          <p:cNvPr id="20516" name="Rectangle 36"/>
          <p:cNvSpPr>
            <a:spLocks noChangeArrowheads="1"/>
          </p:cNvSpPr>
          <p:nvPr/>
        </p:nvSpPr>
        <p:spPr bwMode="auto">
          <a:xfrm>
            <a:off x="2372078" y="5024438"/>
            <a:ext cx="609600" cy="285750"/>
          </a:xfrm>
          <a:prstGeom prst="rect">
            <a:avLst/>
          </a:prstGeom>
          <a:solidFill>
            <a:srgbClr val="0099CC"/>
          </a:solidFill>
          <a:ln w="9525">
            <a:solidFill>
              <a:srgbClr val="C0C0C0"/>
            </a:solidFill>
            <a:miter lim="800000"/>
            <a:headEnd/>
            <a:tailEnd/>
          </a:ln>
        </p:spPr>
        <p:txBody>
          <a:bodyPr/>
          <a:lstStyle/>
          <a:p>
            <a:endParaRPr lang="en-US"/>
          </a:p>
        </p:txBody>
      </p:sp>
      <p:sp>
        <p:nvSpPr>
          <p:cNvPr id="817189" name="Rectangle 37"/>
          <p:cNvSpPr>
            <a:spLocks noChangeArrowheads="1"/>
          </p:cNvSpPr>
          <p:nvPr/>
        </p:nvSpPr>
        <p:spPr bwMode="auto">
          <a:xfrm>
            <a:off x="2452511" y="5097464"/>
            <a:ext cx="460062"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Programs</a:t>
            </a:r>
            <a:endParaRPr lang="en-US" sz="4000" b="1">
              <a:solidFill>
                <a:schemeClr val="tx1"/>
              </a:solidFill>
              <a:effectLst>
                <a:outerShdw blurRad="38100" dist="38100" dir="2700000" algn="tl">
                  <a:srgbClr val="C0C0C0"/>
                </a:outerShdw>
              </a:effectLst>
            </a:endParaRPr>
          </a:p>
        </p:txBody>
      </p:sp>
      <p:sp>
        <p:nvSpPr>
          <p:cNvPr id="20518" name="Freeform 38"/>
          <p:cNvSpPr>
            <a:spLocks/>
          </p:cNvSpPr>
          <p:nvPr/>
        </p:nvSpPr>
        <p:spPr bwMode="auto">
          <a:xfrm>
            <a:off x="2439812" y="4624388"/>
            <a:ext cx="506588" cy="341312"/>
          </a:xfrm>
          <a:custGeom>
            <a:avLst/>
            <a:gdLst>
              <a:gd name="T0" fmla="*/ 2147483647 w 359"/>
              <a:gd name="T1" fmla="*/ 2147483647 h 215"/>
              <a:gd name="T2" fmla="*/ 2147483647 w 359"/>
              <a:gd name="T3" fmla="*/ 2147483647 h 215"/>
              <a:gd name="T4" fmla="*/ 2147483647 w 359"/>
              <a:gd name="T5" fmla="*/ 2147483647 h 215"/>
              <a:gd name="T6" fmla="*/ 2147483647 w 359"/>
              <a:gd name="T7" fmla="*/ 2147483647 h 215"/>
              <a:gd name="T8" fmla="*/ 2147483647 w 359"/>
              <a:gd name="T9" fmla="*/ 2147483647 h 215"/>
              <a:gd name="T10" fmla="*/ 2147483647 w 359"/>
              <a:gd name="T11" fmla="*/ 2147483647 h 215"/>
              <a:gd name="T12" fmla="*/ 2147483647 w 359"/>
              <a:gd name="T13" fmla="*/ 2147483647 h 215"/>
              <a:gd name="T14" fmla="*/ 2147483647 w 359"/>
              <a:gd name="T15" fmla="*/ 2147483647 h 215"/>
              <a:gd name="T16" fmla="*/ 2147483647 w 359"/>
              <a:gd name="T17" fmla="*/ 2147483647 h 215"/>
              <a:gd name="T18" fmla="*/ 2147483647 w 359"/>
              <a:gd name="T19" fmla="*/ 2147483647 h 215"/>
              <a:gd name="T20" fmla="*/ 2147483647 w 359"/>
              <a:gd name="T21" fmla="*/ 2147483647 h 215"/>
              <a:gd name="T22" fmla="*/ 2147483647 w 359"/>
              <a:gd name="T23" fmla="*/ 2147483647 h 215"/>
              <a:gd name="T24" fmla="*/ 2147483647 w 359"/>
              <a:gd name="T25" fmla="*/ 2147483647 h 215"/>
              <a:gd name="T26" fmla="*/ 2147483647 w 359"/>
              <a:gd name="T27" fmla="*/ 0 h 215"/>
              <a:gd name="T28" fmla="*/ 2147483647 w 359"/>
              <a:gd name="T29" fmla="*/ 0 h 215"/>
              <a:gd name="T30" fmla="*/ 2147483647 w 359"/>
              <a:gd name="T31" fmla="*/ 2147483647 h 215"/>
              <a:gd name="T32" fmla="*/ 2147483647 w 359"/>
              <a:gd name="T33" fmla="*/ 2147483647 h 215"/>
              <a:gd name="T34" fmla="*/ 2147483647 w 359"/>
              <a:gd name="T35" fmla="*/ 2147483647 h 215"/>
              <a:gd name="T36" fmla="*/ 2147483647 w 359"/>
              <a:gd name="T37" fmla="*/ 2147483647 h 215"/>
              <a:gd name="T38" fmla="*/ 2147483647 w 359"/>
              <a:gd name="T39" fmla="*/ 2147483647 h 215"/>
              <a:gd name="T40" fmla="*/ 0 w 359"/>
              <a:gd name="T41" fmla="*/ 2147483647 h 215"/>
              <a:gd name="T42" fmla="*/ 0 w 359"/>
              <a:gd name="T43" fmla="*/ 2147483647 h 215"/>
              <a:gd name="T44" fmla="*/ 2147483647 w 359"/>
              <a:gd name="T45" fmla="*/ 2147483647 h 215"/>
              <a:gd name="T46" fmla="*/ 2147483647 w 359"/>
              <a:gd name="T47" fmla="*/ 2147483647 h 215"/>
              <a:gd name="T48" fmla="*/ 2147483647 w 359"/>
              <a:gd name="T49" fmla="*/ 2147483647 h 215"/>
              <a:gd name="T50" fmla="*/ 2147483647 w 359"/>
              <a:gd name="T51" fmla="*/ 2147483647 h 215"/>
              <a:gd name="T52" fmla="*/ 2147483647 w 359"/>
              <a:gd name="T53" fmla="*/ 2147483647 h 215"/>
              <a:gd name="T54" fmla="*/ 2147483647 w 359"/>
              <a:gd name="T55" fmla="*/ 2147483647 h 21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59" h="215">
                <a:moveTo>
                  <a:pt x="107" y="215"/>
                </a:moveTo>
                <a:lnTo>
                  <a:pt x="251" y="215"/>
                </a:lnTo>
                <a:lnTo>
                  <a:pt x="280" y="212"/>
                </a:lnTo>
                <a:lnTo>
                  <a:pt x="305" y="202"/>
                </a:lnTo>
                <a:lnTo>
                  <a:pt x="328" y="185"/>
                </a:lnTo>
                <a:lnTo>
                  <a:pt x="345" y="162"/>
                </a:lnTo>
                <a:lnTo>
                  <a:pt x="355" y="137"/>
                </a:lnTo>
                <a:lnTo>
                  <a:pt x="359" y="108"/>
                </a:lnTo>
                <a:lnTo>
                  <a:pt x="355" y="79"/>
                </a:lnTo>
                <a:lnTo>
                  <a:pt x="345" y="54"/>
                </a:lnTo>
                <a:lnTo>
                  <a:pt x="328" y="31"/>
                </a:lnTo>
                <a:lnTo>
                  <a:pt x="305" y="14"/>
                </a:lnTo>
                <a:lnTo>
                  <a:pt x="280" y="4"/>
                </a:lnTo>
                <a:lnTo>
                  <a:pt x="251" y="0"/>
                </a:lnTo>
                <a:lnTo>
                  <a:pt x="107" y="0"/>
                </a:lnTo>
                <a:lnTo>
                  <a:pt x="80" y="4"/>
                </a:lnTo>
                <a:lnTo>
                  <a:pt x="54" y="14"/>
                </a:lnTo>
                <a:lnTo>
                  <a:pt x="30" y="31"/>
                </a:lnTo>
                <a:lnTo>
                  <a:pt x="13" y="54"/>
                </a:lnTo>
                <a:lnTo>
                  <a:pt x="4" y="79"/>
                </a:lnTo>
                <a:lnTo>
                  <a:pt x="0" y="108"/>
                </a:lnTo>
                <a:lnTo>
                  <a:pt x="4" y="137"/>
                </a:lnTo>
                <a:lnTo>
                  <a:pt x="13" y="162"/>
                </a:lnTo>
                <a:lnTo>
                  <a:pt x="30" y="185"/>
                </a:lnTo>
                <a:lnTo>
                  <a:pt x="54" y="202"/>
                </a:lnTo>
                <a:lnTo>
                  <a:pt x="80" y="212"/>
                </a:lnTo>
                <a:lnTo>
                  <a:pt x="107" y="215"/>
                </a:lnTo>
                <a:close/>
              </a:path>
            </a:pathLst>
          </a:custGeom>
          <a:solidFill>
            <a:srgbClr val="0099CC"/>
          </a:solidFill>
          <a:ln w="9525">
            <a:solidFill>
              <a:srgbClr val="C0C0C0"/>
            </a:solidFill>
            <a:prstDash val="solid"/>
            <a:round/>
            <a:headEnd/>
            <a:tailEnd/>
          </a:ln>
        </p:spPr>
        <p:txBody>
          <a:bodyPr/>
          <a:lstStyle/>
          <a:p>
            <a:endParaRPr lang="en-US"/>
          </a:p>
        </p:txBody>
      </p:sp>
      <p:sp>
        <p:nvSpPr>
          <p:cNvPr id="817191" name="Rectangle 39"/>
          <p:cNvSpPr>
            <a:spLocks noChangeArrowheads="1"/>
          </p:cNvSpPr>
          <p:nvPr/>
        </p:nvSpPr>
        <p:spPr bwMode="auto">
          <a:xfrm>
            <a:off x="2552700" y="4659314"/>
            <a:ext cx="291747"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Public</a:t>
            </a:r>
            <a:endParaRPr lang="en-US" sz="4000" b="1">
              <a:solidFill>
                <a:schemeClr val="tx1"/>
              </a:solidFill>
              <a:effectLst>
                <a:outerShdw blurRad="38100" dist="38100" dir="2700000" algn="tl">
                  <a:srgbClr val="C0C0C0"/>
                </a:outerShdw>
              </a:effectLst>
            </a:endParaRPr>
          </a:p>
        </p:txBody>
      </p:sp>
      <p:sp>
        <p:nvSpPr>
          <p:cNvPr id="817192" name="Rectangle 40"/>
          <p:cNvSpPr>
            <a:spLocks noChangeArrowheads="1"/>
          </p:cNvSpPr>
          <p:nvPr/>
        </p:nvSpPr>
        <p:spPr bwMode="auto">
          <a:xfrm>
            <a:off x="2585156" y="4795839"/>
            <a:ext cx="227626"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Data</a:t>
            </a:r>
            <a:endParaRPr lang="en-US" sz="4000" b="1">
              <a:solidFill>
                <a:schemeClr val="tx1"/>
              </a:solidFill>
              <a:effectLst>
                <a:outerShdw blurRad="38100" dist="38100" dir="2700000" algn="tl">
                  <a:srgbClr val="C0C0C0"/>
                </a:outerShdw>
              </a:effectLst>
            </a:endParaRPr>
          </a:p>
        </p:txBody>
      </p:sp>
      <p:sp>
        <p:nvSpPr>
          <p:cNvPr id="20521" name="Line 41"/>
          <p:cNvSpPr>
            <a:spLocks noChangeShapeType="1"/>
          </p:cNvSpPr>
          <p:nvPr/>
        </p:nvSpPr>
        <p:spPr bwMode="auto">
          <a:xfrm>
            <a:off x="2681111" y="4090988"/>
            <a:ext cx="1412"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22" name="Freeform 42"/>
          <p:cNvSpPr>
            <a:spLocks/>
          </p:cNvSpPr>
          <p:nvPr/>
        </p:nvSpPr>
        <p:spPr bwMode="auto">
          <a:xfrm>
            <a:off x="1429456" y="4314826"/>
            <a:ext cx="787400" cy="1050925"/>
          </a:xfrm>
          <a:custGeom>
            <a:avLst/>
            <a:gdLst>
              <a:gd name="T0" fmla="*/ 2147483647 w 558"/>
              <a:gd name="T1" fmla="*/ 2147483647 h 662"/>
              <a:gd name="T2" fmla="*/ 2147483647 w 558"/>
              <a:gd name="T3" fmla="*/ 2147483647 h 662"/>
              <a:gd name="T4" fmla="*/ 2147483647 w 558"/>
              <a:gd name="T5" fmla="*/ 2147483647 h 662"/>
              <a:gd name="T6" fmla="*/ 2147483647 w 558"/>
              <a:gd name="T7" fmla="*/ 2147483647 h 662"/>
              <a:gd name="T8" fmla="*/ 2147483647 w 558"/>
              <a:gd name="T9" fmla="*/ 2147483647 h 662"/>
              <a:gd name="T10" fmla="*/ 2147483647 w 558"/>
              <a:gd name="T11" fmla="*/ 2147483647 h 662"/>
              <a:gd name="T12" fmla="*/ 2147483647 w 558"/>
              <a:gd name="T13" fmla="*/ 2147483647 h 662"/>
              <a:gd name="T14" fmla="*/ 2147483647 w 558"/>
              <a:gd name="T15" fmla="*/ 2147483647 h 662"/>
              <a:gd name="T16" fmla="*/ 2147483647 w 558"/>
              <a:gd name="T17" fmla="*/ 2147483647 h 662"/>
              <a:gd name="T18" fmla="*/ 2147483647 w 558"/>
              <a:gd name="T19" fmla="*/ 2147483647 h 662"/>
              <a:gd name="T20" fmla="*/ 2147483647 w 558"/>
              <a:gd name="T21" fmla="*/ 2147483647 h 662"/>
              <a:gd name="T22" fmla="*/ 2147483647 w 558"/>
              <a:gd name="T23" fmla="*/ 2147483647 h 662"/>
              <a:gd name="T24" fmla="*/ 2147483647 w 558"/>
              <a:gd name="T25" fmla="*/ 2147483647 h 662"/>
              <a:gd name="T26" fmla="*/ 2147483647 w 558"/>
              <a:gd name="T27" fmla="*/ 2147483647 h 662"/>
              <a:gd name="T28" fmla="*/ 2147483647 w 558"/>
              <a:gd name="T29" fmla="*/ 2147483647 h 662"/>
              <a:gd name="T30" fmla="*/ 2147483647 w 558"/>
              <a:gd name="T31" fmla="*/ 2147483647 h 662"/>
              <a:gd name="T32" fmla="*/ 2147483647 w 558"/>
              <a:gd name="T33" fmla="*/ 2147483647 h 662"/>
              <a:gd name="T34" fmla="*/ 2147483647 w 558"/>
              <a:gd name="T35" fmla="*/ 2147483647 h 662"/>
              <a:gd name="T36" fmla="*/ 0 w 558"/>
              <a:gd name="T37" fmla="*/ 2147483647 h 662"/>
              <a:gd name="T38" fmla="*/ 2147483647 w 558"/>
              <a:gd name="T39" fmla="*/ 2147483647 h 662"/>
              <a:gd name="T40" fmla="*/ 2147483647 w 558"/>
              <a:gd name="T41" fmla="*/ 2147483647 h 662"/>
              <a:gd name="T42" fmla="*/ 2147483647 w 558"/>
              <a:gd name="T43" fmla="*/ 2147483647 h 662"/>
              <a:gd name="T44" fmla="*/ 2147483647 w 558"/>
              <a:gd name="T45" fmla="*/ 2147483647 h 662"/>
              <a:gd name="T46" fmla="*/ 2147483647 w 558"/>
              <a:gd name="T47" fmla="*/ 2147483647 h 662"/>
              <a:gd name="T48" fmla="*/ 2147483647 w 558"/>
              <a:gd name="T49" fmla="*/ 2147483647 h 662"/>
              <a:gd name="T50" fmla="*/ 2147483647 w 558"/>
              <a:gd name="T51" fmla="*/ 2147483647 h 662"/>
              <a:gd name="T52" fmla="*/ 2147483647 w 558"/>
              <a:gd name="T53" fmla="*/ 2147483647 h 662"/>
              <a:gd name="T54" fmla="*/ 2147483647 w 558"/>
              <a:gd name="T55" fmla="*/ 2147483647 h 662"/>
              <a:gd name="T56" fmla="*/ 2147483647 w 558"/>
              <a:gd name="T57" fmla="*/ 2147483647 h 662"/>
              <a:gd name="T58" fmla="*/ 2147483647 w 558"/>
              <a:gd name="T59" fmla="*/ 2147483647 h 662"/>
              <a:gd name="T60" fmla="*/ 2147483647 w 558"/>
              <a:gd name="T61" fmla="*/ 2147483647 h 662"/>
              <a:gd name="T62" fmla="*/ 2147483647 w 558"/>
              <a:gd name="T63" fmla="*/ 2147483647 h 662"/>
              <a:gd name="T64" fmla="*/ 2147483647 w 558"/>
              <a:gd name="T65" fmla="*/ 2147483647 h 662"/>
              <a:gd name="T66" fmla="*/ 2147483647 w 558"/>
              <a:gd name="T67" fmla="*/ 2147483647 h 662"/>
              <a:gd name="T68" fmla="*/ 2147483647 w 558"/>
              <a:gd name="T69" fmla="*/ 2147483647 h 662"/>
              <a:gd name="T70" fmla="*/ 2147483647 w 558"/>
              <a:gd name="T71" fmla="*/ 2147483647 h 662"/>
              <a:gd name="T72" fmla="*/ 2147483647 w 558"/>
              <a:gd name="T73" fmla="*/ 2147483647 h 662"/>
              <a:gd name="T74" fmla="*/ 2147483647 w 558"/>
              <a:gd name="T75" fmla="*/ 2147483647 h 662"/>
              <a:gd name="T76" fmla="*/ 2147483647 w 558"/>
              <a:gd name="T77" fmla="*/ 2147483647 h 662"/>
              <a:gd name="T78" fmla="*/ 2147483647 w 558"/>
              <a:gd name="T79" fmla="*/ 2147483647 h 662"/>
              <a:gd name="T80" fmla="*/ 2147483647 w 558"/>
              <a:gd name="T81" fmla="*/ 2147483647 h 662"/>
              <a:gd name="T82" fmla="*/ 2147483647 w 558"/>
              <a:gd name="T83" fmla="*/ 2147483647 h 662"/>
              <a:gd name="T84" fmla="*/ 2147483647 w 558"/>
              <a:gd name="T85" fmla="*/ 2147483647 h 662"/>
              <a:gd name="T86" fmla="*/ 2147483647 w 558"/>
              <a:gd name="T87" fmla="*/ 2147483647 h 662"/>
              <a:gd name="T88" fmla="*/ 2147483647 w 558"/>
              <a:gd name="T89" fmla="*/ 2147483647 h 662"/>
              <a:gd name="T90" fmla="*/ 2147483647 w 558"/>
              <a:gd name="T91" fmla="*/ 2147483647 h 662"/>
              <a:gd name="T92" fmla="*/ 2147483647 w 558"/>
              <a:gd name="T93" fmla="*/ 2147483647 h 662"/>
              <a:gd name="T94" fmla="*/ 2147483647 w 558"/>
              <a:gd name="T95" fmla="*/ 2147483647 h 662"/>
              <a:gd name="T96" fmla="*/ 2147483647 w 558"/>
              <a:gd name="T97" fmla="*/ 2147483647 h 662"/>
              <a:gd name="T98" fmla="*/ 2147483647 w 558"/>
              <a:gd name="T99" fmla="*/ 2147483647 h 662"/>
              <a:gd name="T100" fmla="*/ 2147483647 w 558"/>
              <a:gd name="T101" fmla="*/ 2147483647 h 662"/>
              <a:gd name="T102" fmla="*/ 2147483647 w 558"/>
              <a:gd name="T103" fmla="*/ 2147483647 h 6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58" h="662">
                <a:moveTo>
                  <a:pt x="491" y="218"/>
                </a:moveTo>
                <a:lnTo>
                  <a:pt x="491" y="222"/>
                </a:lnTo>
                <a:lnTo>
                  <a:pt x="487" y="220"/>
                </a:lnTo>
                <a:lnTo>
                  <a:pt x="483" y="215"/>
                </a:lnTo>
                <a:lnTo>
                  <a:pt x="478" y="205"/>
                </a:lnTo>
                <a:lnTo>
                  <a:pt x="472" y="194"/>
                </a:lnTo>
                <a:lnTo>
                  <a:pt x="464" y="178"/>
                </a:lnTo>
                <a:lnTo>
                  <a:pt x="457" y="161"/>
                </a:lnTo>
                <a:lnTo>
                  <a:pt x="447" y="144"/>
                </a:lnTo>
                <a:lnTo>
                  <a:pt x="437" y="126"/>
                </a:lnTo>
                <a:lnTo>
                  <a:pt x="428" y="109"/>
                </a:lnTo>
                <a:lnTo>
                  <a:pt x="416" y="92"/>
                </a:lnTo>
                <a:lnTo>
                  <a:pt x="407" y="74"/>
                </a:lnTo>
                <a:lnTo>
                  <a:pt x="395" y="61"/>
                </a:lnTo>
                <a:lnTo>
                  <a:pt x="384" y="51"/>
                </a:lnTo>
                <a:lnTo>
                  <a:pt x="372" y="42"/>
                </a:lnTo>
                <a:lnTo>
                  <a:pt x="362" y="38"/>
                </a:lnTo>
                <a:lnTo>
                  <a:pt x="353" y="40"/>
                </a:lnTo>
                <a:lnTo>
                  <a:pt x="349" y="40"/>
                </a:lnTo>
                <a:lnTo>
                  <a:pt x="347" y="40"/>
                </a:lnTo>
                <a:lnTo>
                  <a:pt x="345" y="42"/>
                </a:lnTo>
                <a:lnTo>
                  <a:pt x="343" y="44"/>
                </a:lnTo>
                <a:lnTo>
                  <a:pt x="341" y="46"/>
                </a:lnTo>
                <a:lnTo>
                  <a:pt x="339" y="46"/>
                </a:lnTo>
                <a:lnTo>
                  <a:pt x="338" y="48"/>
                </a:lnTo>
                <a:lnTo>
                  <a:pt x="334" y="50"/>
                </a:lnTo>
                <a:lnTo>
                  <a:pt x="332" y="51"/>
                </a:lnTo>
                <a:lnTo>
                  <a:pt x="330" y="53"/>
                </a:lnTo>
                <a:lnTo>
                  <a:pt x="328" y="55"/>
                </a:lnTo>
                <a:lnTo>
                  <a:pt x="326" y="57"/>
                </a:lnTo>
                <a:lnTo>
                  <a:pt x="324" y="59"/>
                </a:lnTo>
                <a:lnTo>
                  <a:pt x="322" y="61"/>
                </a:lnTo>
                <a:lnTo>
                  <a:pt x="320" y="63"/>
                </a:lnTo>
                <a:lnTo>
                  <a:pt x="318" y="65"/>
                </a:lnTo>
                <a:lnTo>
                  <a:pt x="316" y="67"/>
                </a:lnTo>
                <a:lnTo>
                  <a:pt x="309" y="69"/>
                </a:lnTo>
                <a:lnTo>
                  <a:pt x="301" y="71"/>
                </a:lnTo>
                <a:lnTo>
                  <a:pt x="293" y="71"/>
                </a:lnTo>
                <a:lnTo>
                  <a:pt x="286" y="67"/>
                </a:lnTo>
                <a:lnTo>
                  <a:pt x="278" y="63"/>
                </a:lnTo>
                <a:lnTo>
                  <a:pt x="270" y="59"/>
                </a:lnTo>
                <a:lnTo>
                  <a:pt x="263" y="51"/>
                </a:lnTo>
                <a:lnTo>
                  <a:pt x="255" y="46"/>
                </a:lnTo>
                <a:lnTo>
                  <a:pt x="245" y="38"/>
                </a:lnTo>
                <a:lnTo>
                  <a:pt x="238" y="32"/>
                </a:lnTo>
                <a:lnTo>
                  <a:pt x="228" y="25"/>
                </a:lnTo>
                <a:lnTo>
                  <a:pt x="218" y="17"/>
                </a:lnTo>
                <a:lnTo>
                  <a:pt x="207" y="11"/>
                </a:lnTo>
                <a:lnTo>
                  <a:pt x="197" y="7"/>
                </a:lnTo>
                <a:lnTo>
                  <a:pt x="186" y="3"/>
                </a:lnTo>
                <a:lnTo>
                  <a:pt x="176" y="2"/>
                </a:lnTo>
                <a:lnTo>
                  <a:pt x="169" y="0"/>
                </a:lnTo>
                <a:lnTo>
                  <a:pt x="159" y="0"/>
                </a:lnTo>
                <a:lnTo>
                  <a:pt x="151" y="0"/>
                </a:lnTo>
                <a:lnTo>
                  <a:pt x="142" y="2"/>
                </a:lnTo>
                <a:lnTo>
                  <a:pt x="134" y="3"/>
                </a:lnTo>
                <a:lnTo>
                  <a:pt x="126" y="5"/>
                </a:lnTo>
                <a:lnTo>
                  <a:pt x="119" y="9"/>
                </a:lnTo>
                <a:lnTo>
                  <a:pt x="111" y="13"/>
                </a:lnTo>
                <a:lnTo>
                  <a:pt x="105" y="17"/>
                </a:lnTo>
                <a:lnTo>
                  <a:pt x="99" y="21"/>
                </a:lnTo>
                <a:lnTo>
                  <a:pt x="94" y="26"/>
                </a:lnTo>
                <a:lnTo>
                  <a:pt x="90" y="32"/>
                </a:lnTo>
                <a:lnTo>
                  <a:pt x="86" y="40"/>
                </a:lnTo>
                <a:lnTo>
                  <a:pt x="84" y="46"/>
                </a:lnTo>
                <a:lnTo>
                  <a:pt x="84" y="51"/>
                </a:lnTo>
                <a:lnTo>
                  <a:pt x="84" y="59"/>
                </a:lnTo>
                <a:lnTo>
                  <a:pt x="84" y="67"/>
                </a:lnTo>
                <a:lnTo>
                  <a:pt x="84" y="74"/>
                </a:lnTo>
                <a:lnTo>
                  <a:pt x="86" y="82"/>
                </a:lnTo>
                <a:lnTo>
                  <a:pt x="86" y="90"/>
                </a:lnTo>
                <a:lnTo>
                  <a:pt x="88" y="98"/>
                </a:lnTo>
                <a:lnTo>
                  <a:pt x="90" y="105"/>
                </a:lnTo>
                <a:lnTo>
                  <a:pt x="90" y="113"/>
                </a:lnTo>
                <a:lnTo>
                  <a:pt x="92" y="121"/>
                </a:lnTo>
                <a:lnTo>
                  <a:pt x="92" y="128"/>
                </a:lnTo>
                <a:lnTo>
                  <a:pt x="92" y="136"/>
                </a:lnTo>
                <a:lnTo>
                  <a:pt x="92" y="142"/>
                </a:lnTo>
                <a:lnTo>
                  <a:pt x="88" y="151"/>
                </a:lnTo>
                <a:lnTo>
                  <a:pt x="86" y="159"/>
                </a:lnTo>
                <a:lnTo>
                  <a:pt x="80" y="167"/>
                </a:lnTo>
                <a:lnTo>
                  <a:pt x="75" y="174"/>
                </a:lnTo>
                <a:lnTo>
                  <a:pt x="69" y="180"/>
                </a:lnTo>
                <a:lnTo>
                  <a:pt x="63" y="186"/>
                </a:lnTo>
                <a:lnTo>
                  <a:pt x="55" y="192"/>
                </a:lnTo>
                <a:lnTo>
                  <a:pt x="48" y="197"/>
                </a:lnTo>
                <a:lnTo>
                  <a:pt x="40" y="203"/>
                </a:lnTo>
                <a:lnTo>
                  <a:pt x="34" y="209"/>
                </a:lnTo>
                <a:lnTo>
                  <a:pt x="27" y="213"/>
                </a:lnTo>
                <a:lnTo>
                  <a:pt x="21" y="218"/>
                </a:lnTo>
                <a:lnTo>
                  <a:pt x="15" y="222"/>
                </a:lnTo>
                <a:lnTo>
                  <a:pt x="9" y="228"/>
                </a:lnTo>
                <a:lnTo>
                  <a:pt x="5" y="232"/>
                </a:lnTo>
                <a:lnTo>
                  <a:pt x="2" y="240"/>
                </a:lnTo>
                <a:lnTo>
                  <a:pt x="0" y="245"/>
                </a:lnTo>
                <a:lnTo>
                  <a:pt x="0" y="251"/>
                </a:lnTo>
                <a:lnTo>
                  <a:pt x="2" y="259"/>
                </a:lnTo>
                <a:lnTo>
                  <a:pt x="3" y="266"/>
                </a:lnTo>
                <a:lnTo>
                  <a:pt x="5" y="272"/>
                </a:lnTo>
                <a:lnTo>
                  <a:pt x="9" y="282"/>
                </a:lnTo>
                <a:lnTo>
                  <a:pt x="13" y="290"/>
                </a:lnTo>
                <a:lnTo>
                  <a:pt x="19" y="299"/>
                </a:lnTo>
                <a:lnTo>
                  <a:pt x="25" y="307"/>
                </a:lnTo>
                <a:lnTo>
                  <a:pt x="30" y="318"/>
                </a:lnTo>
                <a:lnTo>
                  <a:pt x="34" y="328"/>
                </a:lnTo>
                <a:lnTo>
                  <a:pt x="40" y="339"/>
                </a:lnTo>
                <a:lnTo>
                  <a:pt x="46" y="351"/>
                </a:lnTo>
                <a:lnTo>
                  <a:pt x="51" y="362"/>
                </a:lnTo>
                <a:lnTo>
                  <a:pt x="55" y="378"/>
                </a:lnTo>
                <a:lnTo>
                  <a:pt x="61" y="395"/>
                </a:lnTo>
                <a:lnTo>
                  <a:pt x="65" y="412"/>
                </a:lnTo>
                <a:lnTo>
                  <a:pt x="69" y="428"/>
                </a:lnTo>
                <a:lnTo>
                  <a:pt x="71" y="445"/>
                </a:lnTo>
                <a:lnTo>
                  <a:pt x="75" y="462"/>
                </a:lnTo>
                <a:lnTo>
                  <a:pt x="78" y="480"/>
                </a:lnTo>
                <a:lnTo>
                  <a:pt x="80" y="495"/>
                </a:lnTo>
                <a:lnTo>
                  <a:pt x="84" y="510"/>
                </a:lnTo>
                <a:lnTo>
                  <a:pt x="88" y="524"/>
                </a:lnTo>
                <a:lnTo>
                  <a:pt x="92" y="537"/>
                </a:lnTo>
                <a:lnTo>
                  <a:pt x="98" y="549"/>
                </a:lnTo>
                <a:lnTo>
                  <a:pt x="101" y="558"/>
                </a:lnTo>
                <a:lnTo>
                  <a:pt x="107" y="566"/>
                </a:lnTo>
                <a:lnTo>
                  <a:pt x="115" y="570"/>
                </a:lnTo>
                <a:lnTo>
                  <a:pt x="123" y="574"/>
                </a:lnTo>
                <a:lnTo>
                  <a:pt x="130" y="574"/>
                </a:lnTo>
                <a:lnTo>
                  <a:pt x="140" y="570"/>
                </a:lnTo>
                <a:lnTo>
                  <a:pt x="144" y="568"/>
                </a:lnTo>
                <a:lnTo>
                  <a:pt x="147" y="566"/>
                </a:lnTo>
                <a:lnTo>
                  <a:pt x="151" y="564"/>
                </a:lnTo>
                <a:lnTo>
                  <a:pt x="153" y="562"/>
                </a:lnTo>
                <a:lnTo>
                  <a:pt x="157" y="560"/>
                </a:lnTo>
                <a:lnTo>
                  <a:pt x="161" y="556"/>
                </a:lnTo>
                <a:lnTo>
                  <a:pt x="165" y="555"/>
                </a:lnTo>
                <a:lnTo>
                  <a:pt x="169" y="551"/>
                </a:lnTo>
                <a:lnTo>
                  <a:pt x="170" y="549"/>
                </a:lnTo>
                <a:lnTo>
                  <a:pt x="174" y="545"/>
                </a:lnTo>
                <a:lnTo>
                  <a:pt x="178" y="541"/>
                </a:lnTo>
                <a:lnTo>
                  <a:pt x="180" y="539"/>
                </a:lnTo>
                <a:lnTo>
                  <a:pt x="184" y="535"/>
                </a:lnTo>
                <a:lnTo>
                  <a:pt x="186" y="531"/>
                </a:lnTo>
                <a:lnTo>
                  <a:pt x="188" y="530"/>
                </a:lnTo>
                <a:lnTo>
                  <a:pt x="192" y="526"/>
                </a:lnTo>
                <a:lnTo>
                  <a:pt x="194" y="524"/>
                </a:lnTo>
                <a:lnTo>
                  <a:pt x="194" y="520"/>
                </a:lnTo>
                <a:lnTo>
                  <a:pt x="195" y="518"/>
                </a:lnTo>
                <a:lnTo>
                  <a:pt x="197" y="514"/>
                </a:lnTo>
                <a:lnTo>
                  <a:pt x="197" y="512"/>
                </a:lnTo>
                <a:lnTo>
                  <a:pt x="199" y="508"/>
                </a:lnTo>
                <a:lnTo>
                  <a:pt x="199" y="507"/>
                </a:lnTo>
                <a:lnTo>
                  <a:pt x="199" y="505"/>
                </a:lnTo>
                <a:lnTo>
                  <a:pt x="199" y="503"/>
                </a:lnTo>
                <a:lnTo>
                  <a:pt x="199" y="501"/>
                </a:lnTo>
                <a:lnTo>
                  <a:pt x="199" y="503"/>
                </a:lnTo>
                <a:lnTo>
                  <a:pt x="201" y="505"/>
                </a:lnTo>
                <a:lnTo>
                  <a:pt x="203" y="510"/>
                </a:lnTo>
                <a:lnTo>
                  <a:pt x="205" y="514"/>
                </a:lnTo>
                <a:lnTo>
                  <a:pt x="211" y="522"/>
                </a:lnTo>
                <a:lnTo>
                  <a:pt x="215" y="530"/>
                </a:lnTo>
                <a:lnTo>
                  <a:pt x="220" y="537"/>
                </a:lnTo>
                <a:lnTo>
                  <a:pt x="228" y="547"/>
                </a:lnTo>
                <a:lnTo>
                  <a:pt x="236" y="556"/>
                </a:lnTo>
                <a:lnTo>
                  <a:pt x="243" y="566"/>
                </a:lnTo>
                <a:lnTo>
                  <a:pt x="253" y="576"/>
                </a:lnTo>
                <a:lnTo>
                  <a:pt x="263" y="587"/>
                </a:lnTo>
                <a:lnTo>
                  <a:pt x="274" y="597"/>
                </a:lnTo>
                <a:lnTo>
                  <a:pt x="284" y="606"/>
                </a:lnTo>
                <a:lnTo>
                  <a:pt x="297" y="616"/>
                </a:lnTo>
                <a:lnTo>
                  <a:pt x="311" y="626"/>
                </a:lnTo>
                <a:lnTo>
                  <a:pt x="322" y="633"/>
                </a:lnTo>
                <a:lnTo>
                  <a:pt x="336" y="641"/>
                </a:lnTo>
                <a:lnTo>
                  <a:pt x="351" y="647"/>
                </a:lnTo>
                <a:lnTo>
                  <a:pt x="364" y="652"/>
                </a:lnTo>
                <a:lnTo>
                  <a:pt x="376" y="656"/>
                </a:lnTo>
                <a:lnTo>
                  <a:pt x="389" y="660"/>
                </a:lnTo>
                <a:lnTo>
                  <a:pt x="403" y="662"/>
                </a:lnTo>
                <a:lnTo>
                  <a:pt x="414" y="662"/>
                </a:lnTo>
                <a:lnTo>
                  <a:pt x="424" y="662"/>
                </a:lnTo>
                <a:lnTo>
                  <a:pt x="434" y="660"/>
                </a:lnTo>
                <a:lnTo>
                  <a:pt x="443" y="656"/>
                </a:lnTo>
                <a:lnTo>
                  <a:pt x="449" y="651"/>
                </a:lnTo>
                <a:lnTo>
                  <a:pt x="455" y="643"/>
                </a:lnTo>
                <a:lnTo>
                  <a:pt x="458" y="637"/>
                </a:lnTo>
                <a:lnTo>
                  <a:pt x="460" y="631"/>
                </a:lnTo>
                <a:lnTo>
                  <a:pt x="462" y="626"/>
                </a:lnTo>
                <a:lnTo>
                  <a:pt x="462" y="620"/>
                </a:lnTo>
                <a:lnTo>
                  <a:pt x="464" y="612"/>
                </a:lnTo>
                <a:lnTo>
                  <a:pt x="464" y="606"/>
                </a:lnTo>
                <a:lnTo>
                  <a:pt x="464" y="599"/>
                </a:lnTo>
                <a:lnTo>
                  <a:pt x="466" y="593"/>
                </a:lnTo>
                <a:lnTo>
                  <a:pt x="466" y="585"/>
                </a:lnTo>
                <a:lnTo>
                  <a:pt x="464" y="578"/>
                </a:lnTo>
                <a:lnTo>
                  <a:pt x="464" y="572"/>
                </a:lnTo>
                <a:lnTo>
                  <a:pt x="464" y="566"/>
                </a:lnTo>
                <a:lnTo>
                  <a:pt x="464" y="558"/>
                </a:lnTo>
                <a:lnTo>
                  <a:pt x="464" y="553"/>
                </a:lnTo>
                <a:lnTo>
                  <a:pt x="464" y="547"/>
                </a:lnTo>
                <a:lnTo>
                  <a:pt x="464" y="543"/>
                </a:lnTo>
                <a:lnTo>
                  <a:pt x="464" y="541"/>
                </a:lnTo>
                <a:lnTo>
                  <a:pt x="464" y="537"/>
                </a:lnTo>
                <a:lnTo>
                  <a:pt x="466" y="533"/>
                </a:lnTo>
                <a:lnTo>
                  <a:pt x="466" y="531"/>
                </a:lnTo>
                <a:lnTo>
                  <a:pt x="466" y="528"/>
                </a:lnTo>
                <a:lnTo>
                  <a:pt x="468" y="526"/>
                </a:lnTo>
                <a:lnTo>
                  <a:pt x="470" y="522"/>
                </a:lnTo>
                <a:lnTo>
                  <a:pt x="472" y="520"/>
                </a:lnTo>
                <a:lnTo>
                  <a:pt x="474" y="516"/>
                </a:lnTo>
                <a:lnTo>
                  <a:pt x="478" y="510"/>
                </a:lnTo>
                <a:lnTo>
                  <a:pt x="483" y="507"/>
                </a:lnTo>
                <a:lnTo>
                  <a:pt x="489" y="501"/>
                </a:lnTo>
                <a:lnTo>
                  <a:pt x="495" y="495"/>
                </a:lnTo>
                <a:lnTo>
                  <a:pt x="503" y="489"/>
                </a:lnTo>
                <a:lnTo>
                  <a:pt x="508" y="483"/>
                </a:lnTo>
                <a:lnTo>
                  <a:pt x="516" y="478"/>
                </a:lnTo>
                <a:lnTo>
                  <a:pt x="522" y="472"/>
                </a:lnTo>
                <a:lnTo>
                  <a:pt x="528" y="466"/>
                </a:lnTo>
                <a:lnTo>
                  <a:pt x="533" y="460"/>
                </a:lnTo>
                <a:lnTo>
                  <a:pt x="537" y="455"/>
                </a:lnTo>
                <a:lnTo>
                  <a:pt x="539" y="449"/>
                </a:lnTo>
                <a:lnTo>
                  <a:pt x="541" y="445"/>
                </a:lnTo>
                <a:lnTo>
                  <a:pt x="543" y="439"/>
                </a:lnTo>
                <a:lnTo>
                  <a:pt x="541" y="435"/>
                </a:lnTo>
                <a:lnTo>
                  <a:pt x="539" y="434"/>
                </a:lnTo>
                <a:lnTo>
                  <a:pt x="539" y="432"/>
                </a:lnTo>
                <a:lnTo>
                  <a:pt x="537" y="430"/>
                </a:lnTo>
                <a:lnTo>
                  <a:pt x="533" y="428"/>
                </a:lnTo>
                <a:lnTo>
                  <a:pt x="531" y="426"/>
                </a:lnTo>
                <a:lnTo>
                  <a:pt x="530" y="424"/>
                </a:lnTo>
                <a:lnTo>
                  <a:pt x="526" y="422"/>
                </a:lnTo>
                <a:lnTo>
                  <a:pt x="524" y="420"/>
                </a:lnTo>
                <a:lnTo>
                  <a:pt x="520" y="420"/>
                </a:lnTo>
                <a:lnTo>
                  <a:pt x="518" y="418"/>
                </a:lnTo>
                <a:lnTo>
                  <a:pt x="514" y="416"/>
                </a:lnTo>
                <a:lnTo>
                  <a:pt x="512" y="414"/>
                </a:lnTo>
                <a:lnTo>
                  <a:pt x="508" y="412"/>
                </a:lnTo>
                <a:lnTo>
                  <a:pt x="506" y="410"/>
                </a:lnTo>
                <a:lnTo>
                  <a:pt x="503" y="409"/>
                </a:lnTo>
                <a:lnTo>
                  <a:pt x="501" y="407"/>
                </a:lnTo>
                <a:lnTo>
                  <a:pt x="499" y="405"/>
                </a:lnTo>
                <a:lnTo>
                  <a:pt x="497" y="403"/>
                </a:lnTo>
                <a:lnTo>
                  <a:pt x="491" y="395"/>
                </a:lnTo>
                <a:lnTo>
                  <a:pt x="489" y="386"/>
                </a:lnTo>
                <a:lnTo>
                  <a:pt x="491" y="376"/>
                </a:lnTo>
                <a:lnTo>
                  <a:pt x="497" y="364"/>
                </a:lnTo>
                <a:lnTo>
                  <a:pt x="505" y="353"/>
                </a:lnTo>
                <a:lnTo>
                  <a:pt x="512" y="341"/>
                </a:lnTo>
                <a:lnTo>
                  <a:pt x="522" y="328"/>
                </a:lnTo>
                <a:lnTo>
                  <a:pt x="531" y="316"/>
                </a:lnTo>
                <a:lnTo>
                  <a:pt x="539" y="303"/>
                </a:lnTo>
                <a:lnTo>
                  <a:pt x="547" y="291"/>
                </a:lnTo>
                <a:lnTo>
                  <a:pt x="554" y="280"/>
                </a:lnTo>
                <a:lnTo>
                  <a:pt x="556" y="268"/>
                </a:lnTo>
                <a:lnTo>
                  <a:pt x="558" y="257"/>
                </a:lnTo>
                <a:lnTo>
                  <a:pt x="554" y="247"/>
                </a:lnTo>
                <a:lnTo>
                  <a:pt x="547" y="238"/>
                </a:lnTo>
                <a:lnTo>
                  <a:pt x="535" y="230"/>
                </a:lnTo>
                <a:lnTo>
                  <a:pt x="516" y="224"/>
                </a:lnTo>
                <a:lnTo>
                  <a:pt x="491" y="218"/>
                </a:lnTo>
                <a:close/>
              </a:path>
            </a:pathLst>
          </a:custGeom>
          <a:solidFill>
            <a:srgbClr val="008000"/>
          </a:solidFill>
          <a:ln w="9525">
            <a:solidFill>
              <a:srgbClr val="C0C0C0"/>
            </a:solidFill>
            <a:prstDash val="solid"/>
            <a:round/>
            <a:headEnd/>
            <a:tailEnd/>
          </a:ln>
        </p:spPr>
        <p:txBody>
          <a:bodyPr/>
          <a:lstStyle/>
          <a:p>
            <a:endParaRPr lang="en-US"/>
          </a:p>
        </p:txBody>
      </p:sp>
      <p:sp>
        <p:nvSpPr>
          <p:cNvPr id="817195" name="Rectangle 43"/>
          <p:cNvSpPr>
            <a:spLocks noChangeArrowheads="1"/>
          </p:cNvSpPr>
          <p:nvPr/>
        </p:nvSpPr>
        <p:spPr bwMode="auto">
          <a:xfrm>
            <a:off x="1665112" y="4652963"/>
            <a:ext cx="286938"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rgbClr val="FFFFFF"/>
                </a:solidFill>
              </a:rPr>
              <a:t>ICCP</a:t>
            </a:r>
            <a:endParaRPr lang="en-US" sz="4000" i="1">
              <a:solidFill>
                <a:schemeClr val="tx2"/>
              </a:solidFill>
              <a:effectLst>
                <a:outerShdw blurRad="38100" dist="38100" dir="2700000" algn="tl">
                  <a:srgbClr val="C0C0C0"/>
                </a:outerShdw>
              </a:effectLst>
            </a:endParaRPr>
          </a:p>
        </p:txBody>
      </p:sp>
      <p:sp>
        <p:nvSpPr>
          <p:cNvPr id="817196" name="Rectangle 44"/>
          <p:cNvSpPr>
            <a:spLocks noChangeArrowheads="1"/>
          </p:cNvSpPr>
          <p:nvPr/>
        </p:nvSpPr>
        <p:spPr bwMode="auto">
          <a:xfrm>
            <a:off x="1556457" y="4835525"/>
            <a:ext cx="555537"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rgbClr val="FFFFFF"/>
                </a:solidFill>
              </a:rPr>
              <a:t>Network</a:t>
            </a:r>
            <a:endParaRPr lang="en-US" sz="4000" i="1">
              <a:solidFill>
                <a:schemeClr val="tx2"/>
              </a:solidFill>
              <a:effectLst>
                <a:outerShdw blurRad="38100" dist="38100" dir="2700000" algn="tl">
                  <a:srgbClr val="C0C0C0"/>
                </a:outerShdw>
              </a:effectLst>
            </a:endParaRPr>
          </a:p>
        </p:txBody>
      </p:sp>
      <p:sp>
        <p:nvSpPr>
          <p:cNvPr id="20525" name="Freeform 45"/>
          <p:cNvSpPr>
            <a:spLocks/>
          </p:cNvSpPr>
          <p:nvPr/>
        </p:nvSpPr>
        <p:spPr bwMode="auto">
          <a:xfrm>
            <a:off x="2225323" y="4776789"/>
            <a:ext cx="100188" cy="1587"/>
          </a:xfrm>
          <a:custGeom>
            <a:avLst/>
            <a:gdLst>
              <a:gd name="T0" fmla="*/ 2147483647 w 71"/>
              <a:gd name="T1" fmla="*/ 0 h 1587"/>
              <a:gd name="T2" fmla="*/ 0 w 71"/>
              <a:gd name="T3" fmla="*/ 0 h 1587"/>
              <a:gd name="T4" fmla="*/ 2147483647 w 71"/>
              <a:gd name="T5" fmla="*/ 0 h 1587"/>
              <a:gd name="T6" fmla="*/ 0 60000 65536"/>
              <a:gd name="T7" fmla="*/ 0 60000 65536"/>
              <a:gd name="T8" fmla="*/ 0 60000 65536"/>
            </a:gdLst>
            <a:ahLst/>
            <a:cxnLst>
              <a:cxn ang="T6">
                <a:pos x="T0" y="T1"/>
              </a:cxn>
              <a:cxn ang="T7">
                <a:pos x="T2" y="T3"/>
              </a:cxn>
              <a:cxn ang="T8">
                <a:pos x="T4" y="T5"/>
              </a:cxn>
            </a:cxnLst>
            <a:rect l="0" t="0" r="r" b="b"/>
            <a:pathLst>
              <a:path w="71" h="1587">
                <a:moveTo>
                  <a:pt x="71" y="0"/>
                </a:moveTo>
                <a:lnTo>
                  <a:pt x="0" y="0"/>
                </a:lnTo>
                <a:lnTo>
                  <a:pt x="35"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7198" name="Rectangle 46"/>
          <p:cNvSpPr>
            <a:spLocks noChangeArrowheads="1"/>
          </p:cNvSpPr>
          <p:nvPr/>
        </p:nvSpPr>
        <p:spPr bwMode="auto">
          <a:xfrm>
            <a:off x="2528711" y="5354638"/>
            <a:ext cx="286938"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ICCP</a:t>
            </a:r>
            <a:endParaRPr lang="en-US" sz="4000" i="1">
              <a:solidFill>
                <a:schemeClr val="tx1"/>
              </a:solidFill>
              <a:effectLst>
                <a:outerShdw blurRad="38100" dist="38100" dir="2700000" algn="tl">
                  <a:srgbClr val="C0C0C0"/>
                </a:outerShdw>
              </a:effectLst>
            </a:endParaRPr>
          </a:p>
        </p:txBody>
      </p:sp>
      <p:sp>
        <p:nvSpPr>
          <p:cNvPr id="20527" name="Freeform 47"/>
          <p:cNvSpPr>
            <a:spLocks/>
          </p:cNvSpPr>
          <p:nvPr/>
        </p:nvSpPr>
        <p:spPr bwMode="auto">
          <a:xfrm>
            <a:off x="1209323" y="1920876"/>
            <a:ext cx="633588" cy="1052513"/>
          </a:xfrm>
          <a:custGeom>
            <a:avLst/>
            <a:gdLst>
              <a:gd name="T0" fmla="*/ 2147483647 w 449"/>
              <a:gd name="T1" fmla="*/ 2147483647 h 663"/>
              <a:gd name="T2" fmla="*/ 2147483647 w 449"/>
              <a:gd name="T3" fmla="*/ 2147483647 h 663"/>
              <a:gd name="T4" fmla="*/ 2147483647 w 449"/>
              <a:gd name="T5" fmla="*/ 2147483647 h 663"/>
              <a:gd name="T6" fmla="*/ 2147483647 w 449"/>
              <a:gd name="T7" fmla="*/ 2147483647 h 663"/>
              <a:gd name="T8" fmla="*/ 2147483647 w 449"/>
              <a:gd name="T9" fmla="*/ 2147483647 h 663"/>
              <a:gd name="T10" fmla="*/ 2147483647 w 449"/>
              <a:gd name="T11" fmla="*/ 2147483647 h 663"/>
              <a:gd name="T12" fmla="*/ 2147483647 w 449"/>
              <a:gd name="T13" fmla="*/ 2147483647 h 663"/>
              <a:gd name="T14" fmla="*/ 2147483647 w 449"/>
              <a:gd name="T15" fmla="*/ 2147483647 h 663"/>
              <a:gd name="T16" fmla="*/ 2147483647 w 449"/>
              <a:gd name="T17" fmla="*/ 2147483647 h 663"/>
              <a:gd name="T18" fmla="*/ 2147483647 w 449"/>
              <a:gd name="T19" fmla="*/ 2147483647 h 663"/>
              <a:gd name="T20" fmla="*/ 2147483647 w 449"/>
              <a:gd name="T21" fmla="*/ 2147483647 h 663"/>
              <a:gd name="T22" fmla="*/ 2147483647 w 449"/>
              <a:gd name="T23" fmla="*/ 2147483647 h 663"/>
              <a:gd name="T24" fmla="*/ 2147483647 w 449"/>
              <a:gd name="T25" fmla="*/ 0 h 663"/>
              <a:gd name="T26" fmla="*/ 2147483647 w 449"/>
              <a:gd name="T27" fmla="*/ 2147483647 h 663"/>
              <a:gd name="T28" fmla="*/ 2147483647 w 449"/>
              <a:gd name="T29" fmla="*/ 2147483647 h 663"/>
              <a:gd name="T30" fmla="*/ 2147483647 w 449"/>
              <a:gd name="T31" fmla="*/ 2147483647 h 663"/>
              <a:gd name="T32" fmla="*/ 2147483647 w 449"/>
              <a:gd name="T33" fmla="*/ 2147483647 h 663"/>
              <a:gd name="T34" fmla="*/ 2147483647 w 449"/>
              <a:gd name="T35" fmla="*/ 2147483647 h 663"/>
              <a:gd name="T36" fmla="*/ 2147483647 w 449"/>
              <a:gd name="T37" fmla="*/ 2147483647 h 663"/>
              <a:gd name="T38" fmla="*/ 2147483647 w 449"/>
              <a:gd name="T39" fmla="*/ 2147483647 h 663"/>
              <a:gd name="T40" fmla="*/ 2147483647 w 449"/>
              <a:gd name="T41" fmla="*/ 2147483647 h 663"/>
              <a:gd name="T42" fmla="*/ 2147483647 w 449"/>
              <a:gd name="T43" fmla="*/ 2147483647 h 663"/>
              <a:gd name="T44" fmla="*/ 0 w 449"/>
              <a:gd name="T45" fmla="*/ 2147483647 h 663"/>
              <a:gd name="T46" fmla="*/ 2147483647 w 449"/>
              <a:gd name="T47" fmla="*/ 2147483647 h 663"/>
              <a:gd name="T48" fmla="*/ 2147483647 w 449"/>
              <a:gd name="T49" fmla="*/ 2147483647 h 663"/>
              <a:gd name="T50" fmla="*/ 2147483647 w 449"/>
              <a:gd name="T51" fmla="*/ 2147483647 h 663"/>
              <a:gd name="T52" fmla="*/ 2147483647 w 449"/>
              <a:gd name="T53" fmla="*/ 2147483647 h 663"/>
              <a:gd name="T54" fmla="*/ 2147483647 w 449"/>
              <a:gd name="T55" fmla="*/ 2147483647 h 663"/>
              <a:gd name="T56" fmla="*/ 2147483647 w 449"/>
              <a:gd name="T57" fmla="*/ 2147483647 h 663"/>
              <a:gd name="T58" fmla="*/ 2147483647 w 449"/>
              <a:gd name="T59" fmla="*/ 2147483647 h 663"/>
              <a:gd name="T60" fmla="*/ 2147483647 w 449"/>
              <a:gd name="T61" fmla="*/ 2147483647 h 663"/>
              <a:gd name="T62" fmla="*/ 2147483647 w 449"/>
              <a:gd name="T63" fmla="*/ 2147483647 h 663"/>
              <a:gd name="T64" fmla="*/ 2147483647 w 449"/>
              <a:gd name="T65" fmla="*/ 2147483647 h 663"/>
              <a:gd name="T66" fmla="*/ 2147483647 w 449"/>
              <a:gd name="T67" fmla="*/ 2147483647 h 663"/>
              <a:gd name="T68" fmla="*/ 2147483647 w 449"/>
              <a:gd name="T69" fmla="*/ 2147483647 h 663"/>
              <a:gd name="T70" fmla="*/ 2147483647 w 449"/>
              <a:gd name="T71" fmla="*/ 2147483647 h 663"/>
              <a:gd name="T72" fmla="*/ 2147483647 w 449"/>
              <a:gd name="T73" fmla="*/ 2147483647 h 663"/>
              <a:gd name="T74" fmla="*/ 2147483647 w 449"/>
              <a:gd name="T75" fmla="*/ 2147483647 h 663"/>
              <a:gd name="T76" fmla="*/ 2147483647 w 449"/>
              <a:gd name="T77" fmla="*/ 2147483647 h 663"/>
              <a:gd name="T78" fmla="*/ 2147483647 w 449"/>
              <a:gd name="T79" fmla="*/ 2147483647 h 663"/>
              <a:gd name="T80" fmla="*/ 2147483647 w 449"/>
              <a:gd name="T81" fmla="*/ 2147483647 h 663"/>
              <a:gd name="T82" fmla="*/ 2147483647 w 449"/>
              <a:gd name="T83" fmla="*/ 2147483647 h 663"/>
              <a:gd name="T84" fmla="*/ 2147483647 w 449"/>
              <a:gd name="T85" fmla="*/ 2147483647 h 663"/>
              <a:gd name="T86" fmla="*/ 2147483647 w 449"/>
              <a:gd name="T87" fmla="*/ 2147483647 h 663"/>
              <a:gd name="T88" fmla="*/ 2147483647 w 449"/>
              <a:gd name="T89" fmla="*/ 2147483647 h 663"/>
              <a:gd name="T90" fmla="*/ 2147483647 w 449"/>
              <a:gd name="T91" fmla="*/ 2147483647 h 663"/>
              <a:gd name="T92" fmla="*/ 2147483647 w 449"/>
              <a:gd name="T93" fmla="*/ 2147483647 h 663"/>
              <a:gd name="T94" fmla="*/ 2147483647 w 449"/>
              <a:gd name="T95" fmla="*/ 2147483647 h 663"/>
              <a:gd name="T96" fmla="*/ 2147483647 w 449"/>
              <a:gd name="T97" fmla="*/ 2147483647 h 663"/>
              <a:gd name="T98" fmla="*/ 2147483647 w 449"/>
              <a:gd name="T99" fmla="*/ 2147483647 h 663"/>
              <a:gd name="T100" fmla="*/ 2147483647 w 449"/>
              <a:gd name="T101" fmla="*/ 2147483647 h 663"/>
              <a:gd name="T102" fmla="*/ 2147483647 w 449"/>
              <a:gd name="T103" fmla="*/ 2147483647 h 663"/>
              <a:gd name="T104" fmla="*/ 2147483647 w 449"/>
              <a:gd name="T105" fmla="*/ 2147483647 h 663"/>
              <a:gd name="T106" fmla="*/ 2147483647 w 449"/>
              <a:gd name="T107" fmla="*/ 2147483647 h 663"/>
              <a:gd name="T108" fmla="*/ 2147483647 w 449"/>
              <a:gd name="T109" fmla="*/ 2147483647 h 663"/>
              <a:gd name="T110" fmla="*/ 2147483647 w 449"/>
              <a:gd name="T111" fmla="*/ 2147483647 h 663"/>
              <a:gd name="T112" fmla="*/ 2147483647 w 449"/>
              <a:gd name="T113" fmla="*/ 2147483647 h 663"/>
              <a:gd name="T114" fmla="*/ 2147483647 w 449"/>
              <a:gd name="T115" fmla="*/ 2147483647 h 663"/>
              <a:gd name="T116" fmla="*/ 2147483647 w 449"/>
              <a:gd name="T117" fmla="*/ 2147483647 h 663"/>
              <a:gd name="T118" fmla="*/ 2147483647 w 449"/>
              <a:gd name="T119" fmla="*/ 2147483647 h 663"/>
              <a:gd name="T120" fmla="*/ 2147483647 w 449"/>
              <a:gd name="T121" fmla="*/ 2147483647 h 663"/>
              <a:gd name="T122" fmla="*/ 2147483647 w 449"/>
              <a:gd name="T123" fmla="*/ 2147483647 h 663"/>
              <a:gd name="T124" fmla="*/ 2147483647 w 449"/>
              <a:gd name="T125" fmla="*/ 2147483647 h 6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49" h="663">
                <a:moveTo>
                  <a:pt x="396" y="219"/>
                </a:moveTo>
                <a:lnTo>
                  <a:pt x="396" y="223"/>
                </a:lnTo>
                <a:lnTo>
                  <a:pt x="394" y="221"/>
                </a:lnTo>
                <a:lnTo>
                  <a:pt x="390" y="215"/>
                </a:lnTo>
                <a:lnTo>
                  <a:pt x="386" y="206"/>
                </a:lnTo>
                <a:lnTo>
                  <a:pt x="380" y="192"/>
                </a:lnTo>
                <a:lnTo>
                  <a:pt x="374" y="179"/>
                </a:lnTo>
                <a:lnTo>
                  <a:pt x="367" y="162"/>
                </a:lnTo>
                <a:lnTo>
                  <a:pt x="361" y="144"/>
                </a:lnTo>
                <a:lnTo>
                  <a:pt x="351" y="127"/>
                </a:lnTo>
                <a:lnTo>
                  <a:pt x="344" y="108"/>
                </a:lnTo>
                <a:lnTo>
                  <a:pt x="336" y="91"/>
                </a:lnTo>
                <a:lnTo>
                  <a:pt x="326" y="75"/>
                </a:lnTo>
                <a:lnTo>
                  <a:pt x="319" y="62"/>
                </a:lnTo>
                <a:lnTo>
                  <a:pt x="309" y="50"/>
                </a:lnTo>
                <a:lnTo>
                  <a:pt x="300" y="43"/>
                </a:lnTo>
                <a:lnTo>
                  <a:pt x="292" y="39"/>
                </a:lnTo>
                <a:lnTo>
                  <a:pt x="284" y="39"/>
                </a:lnTo>
                <a:lnTo>
                  <a:pt x="282" y="41"/>
                </a:lnTo>
                <a:lnTo>
                  <a:pt x="280" y="41"/>
                </a:lnTo>
                <a:lnTo>
                  <a:pt x="279" y="43"/>
                </a:lnTo>
                <a:lnTo>
                  <a:pt x="277" y="44"/>
                </a:lnTo>
                <a:lnTo>
                  <a:pt x="275" y="44"/>
                </a:lnTo>
                <a:lnTo>
                  <a:pt x="273" y="46"/>
                </a:lnTo>
                <a:lnTo>
                  <a:pt x="271" y="48"/>
                </a:lnTo>
                <a:lnTo>
                  <a:pt x="269" y="50"/>
                </a:lnTo>
                <a:lnTo>
                  <a:pt x="267" y="52"/>
                </a:lnTo>
                <a:lnTo>
                  <a:pt x="265" y="54"/>
                </a:lnTo>
                <a:lnTo>
                  <a:pt x="265" y="56"/>
                </a:lnTo>
                <a:lnTo>
                  <a:pt x="263" y="58"/>
                </a:lnTo>
                <a:lnTo>
                  <a:pt x="261" y="60"/>
                </a:lnTo>
                <a:lnTo>
                  <a:pt x="259" y="62"/>
                </a:lnTo>
                <a:lnTo>
                  <a:pt x="257" y="64"/>
                </a:lnTo>
                <a:lnTo>
                  <a:pt x="255" y="66"/>
                </a:lnTo>
                <a:lnTo>
                  <a:pt x="254" y="66"/>
                </a:lnTo>
                <a:lnTo>
                  <a:pt x="248" y="69"/>
                </a:lnTo>
                <a:lnTo>
                  <a:pt x="242" y="71"/>
                </a:lnTo>
                <a:lnTo>
                  <a:pt x="236" y="71"/>
                </a:lnTo>
                <a:lnTo>
                  <a:pt x="231" y="68"/>
                </a:lnTo>
                <a:lnTo>
                  <a:pt x="225" y="64"/>
                </a:lnTo>
                <a:lnTo>
                  <a:pt x="217" y="58"/>
                </a:lnTo>
                <a:lnTo>
                  <a:pt x="211" y="52"/>
                </a:lnTo>
                <a:lnTo>
                  <a:pt x="206" y="46"/>
                </a:lnTo>
                <a:lnTo>
                  <a:pt x="198" y="39"/>
                </a:lnTo>
                <a:lnTo>
                  <a:pt x="190" y="31"/>
                </a:lnTo>
                <a:lnTo>
                  <a:pt x="183" y="25"/>
                </a:lnTo>
                <a:lnTo>
                  <a:pt x="175" y="18"/>
                </a:lnTo>
                <a:lnTo>
                  <a:pt x="167" y="12"/>
                </a:lnTo>
                <a:lnTo>
                  <a:pt x="158" y="8"/>
                </a:lnTo>
                <a:lnTo>
                  <a:pt x="150" y="4"/>
                </a:lnTo>
                <a:lnTo>
                  <a:pt x="142" y="2"/>
                </a:lnTo>
                <a:lnTo>
                  <a:pt x="135" y="0"/>
                </a:lnTo>
                <a:lnTo>
                  <a:pt x="127" y="0"/>
                </a:lnTo>
                <a:lnTo>
                  <a:pt x="119" y="0"/>
                </a:lnTo>
                <a:lnTo>
                  <a:pt x="111" y="2"/>
                </a:lnTo>
                <a:lnTo>
                  <a:pt x="104" y="4"/>
                </a:lnTo>
                <a:lnTo>
                  <a:pt x="98" y="8"/>
                </a:lnTo>
                <a:lnTo>
                  <a:pt x="90" y="12"/>
                </a:lnTo>
                <a:lnTo>
                  <a:pt x="85" y="16"/>
                </a:lnTo>
                <a:lnTo>
                  <a:pt x="81" y="21"/>
                </a:lnTo>
                <a:lnTo>
                  <a:pt x="75" y="27"/>
                </a:lnTo>
                <a:lnTo>
                  <a:pt x="71" y="33"/>
                </a:lnTo>
                <a:lnTo>
                  <a:pt x="69" y="39"/>
                </a:lnTo>
                <a:lnTo>
                  <a:pt x="67" y="46"/>
                </a:lnTo>
                <a:lnTo>
                  <a:pt x="67" y="54"/>
                </a:lnTo>
                <a:lnTo>
                  <a:pt x="67" y="62"/>
                </a:lnTo>
                <a:lnTo>
                  <a:pt x="67" y="69"/>
                </a:lnTo>
                <a:lnTo>
                  <a:pt x="67" y="77"/>
                </a:lnTo>
                <a:lnTo>
                  <a:pt x="69" y="87"/>
                </a:lnTo>
                <a:lnTo>
                  <a:pt x="69" y="94"/>
                </a:lnTo>
                <a:lnTo>
                  <a:pt x="71" y="102"/>
                </a:lnTo>
                <a:lnTo>
                  <a:pt x="73" y="112"/>
                </a:lnTo>
                <a:lnTo>
                  <a:pt x="73" y="119"/>
                </a:lnTo>
                <a:lnTo>
                  <a:pt x="73" y="127"/>
                </a:lnTo>
                <a:lnTo>
                  <a:pt x="73" y="135"/>
                </a:lnTo>
                <a:lnTo>
                  <a:pt x="73" y="142"/>
                </a:lnTo>
                <a:lnTo>
                  <a:pt x="71" y="152"/>
                </a:lnTo>
                <a:lnTo>
                  <a:pt x="67" y="160"/>
                </a:lnTo>
                <a:lnTo>
                  <a:pt x="63" y="169"/>
                </a:lnTo>
                <a:lnTo>
                  <a:pt x="60" y="175"/>
                </a:lnTo>
                <a:lnTo>
                  <a:pt x="54" y="183"/>
                </a:lnTo>
                <a:lnTo>
                  <a:pt x="48" y="188"/>
                </a:lnTo>
                <a:lnTo>
                  <a:pt x="40" y="194"/>
                </a:lnTo>
                <a:lnTo>
                  <a:pt x="35" y="200"/>
                </a:lnTo>
                <a:lnTo>
                  <a:pt x="29" y="206"/>
                </a:lnTo>
                <a:lnTo>
                  <a:pt x="23" y="212"/>
                </a:lnTo>
                <a:lnTo>
                  <a:pt x="17" y="217"/>
                </a:lnTo>
                <a:lnTo>
                  <a:pt x="12" y="223"/>
                </a:lnTo>
                <a:lnTo>
                  <a:pt x="8" y="227"/>
                </a:lnTo>
                <a:lnTo>
                  <a:pt x="4" y="233"/>
                </a:lnTo>
                <a:lnTo>
                  <a:pt x="2" y="240"/>
                </a:lnTo>
                <a:lnTo>
                  <a:pt x="0" y="246"/>
                </a:lnTo>
                <a:lnTo>
                  <a:pt x="0" y="254"/>
                </a:lnTo>
                <a:lnTo>
                  <a:pt x="0" y="261"/>
                </a:lnTo>
                <a:lnTo>
                  <a:pt x="2" y="269"/>
                </a:lnTo>
                <a:lnTo>
                  <a:pt x="6" y="277"/>
                </a:lnTo>
                <a:lnTo>
                  <a:pt x="10" y="286"/>
                </a:lnTo>
                <a:lnTo>
                  <a:pt x="14" y="294"/>
                </a:lnTo>
                <a:lnTo>
                  <a:pt x="17" y="304"/>
                </a:lnTo>
                <a:lnTo>
                  <a:pt x="21" y="315"/>
                </a:lnTo>
                <a:lnTo>
                  <a:pt x="27" y="327"/>
                </a:lnTo>
                <a:lnTo>
                  <a:pt x="31" y="338"/>
                </a:lnTo>
                <a:lnTo>
                  <a:pt x="37" y="350"/>
                </a:lnTo>
                <a:lnTo>
                  <a:pt x="40" y="363"/>
                </a:lnTo>
                <a:lnTo>
                  <a:pt x="44" y="379"/>
                </a:lnTo>
                <a:lnTo>
                  <a:pt x="48" y="396"/>
                </a:lnTo>
                <a:lnTo>
                  <a:pt x="52" y="411"/>
                </a:lnTo>
                <a:lnTo>
                  <a:pt x="54" y="428"/>
                </a:lnTo>
                <a:lnTo>
                  <a:pt x="58" y="446"/>
                </a:lnTo>
                <a:lnTo>
                  <a:pt x="60" y="463"/>
                </a:lnTo>
                <a:lnTo>
                  <a:pt x="62" y="480"/>
                </a:lnTo>
                <a:lnTo>
                  <a:pt x="65" y="496"/>
                </a:lnTo>
                <a:lnTo>
                  <a:pt x="67" y="511"/>
                </a:lnTo>
                <a:lnTo>
                  <a:pt x="71" y="524"/>
                </a:lnTo>
                <a:lnTo>
                  <a:pt x="73" y="538"/>
                </a:lnTo>
                <a:lnTo>
                  <a:pt x="77" y="549"/>
                </a:lnTo>
                <a:lnTo>
                  <a:pt x="81" y="559"/>
                </a:lnTo>
                <a:lnTo>
                  <a:pt x="87" y="565"/>
                </a:lnTo>
                <a:lnTo>
                  <a:pt x="92" y="571"/>
                </a:lnTo>
                <a:lnTo>
                  <a:pt x="98" y="574"/>
                </a:lnTo>
                <a:lnTo>
                  <a:pt x="106" y="572"/>
                </a:lnTo>
                <a:lnTo>
                  <a:pt x="113" y="571"/>
                </a:lnTo>
                <a:lnTo>
                  <a:pt x="115" y="569"/>
                </a:lnTo>
                <a:lnTo>
                  <a:pt x="117" y="567"/>
                </a:lnTo>
                <a:lnTo>
                  <a:pt x="121" y="565"/>
                </a:lnTo>
                <a:lnTo>
                  <a:pt x="123" y="563"/>
                </a:lnTo>
                <a:lnTo>
                  <a:pt x="127" y="561"/>
                </a:lnTo>
                <a:lnTo>
                  <a:pt x="129" y="557"/>
                </a:lnTo>
                <a:lnTo>
                  <a:pt x="133" y="555"/>
                </a:lnTo>
                <a:lnTo>
                  <a:pt x="135" y="551"/>
                </a:lnTo>
                <a:lnTo>
                  <a:pt x="138" y="549"/>
                </a:lnTo>
                <a:lnTo>
                  <a:pt x="140" y="546"/>
                </a:lnTo>
                <a:lnTo>
                  <a:pt x="142" y="542"/>
                </a:lnTo>
                <a:lnTo>
                  <a:pt x="146" y="540"/>
                </a:lnTo>
                <a:lnTo>
                  <a:pt x="148" y="536"/>
                </a:lnTo>
                <a:lnTo>
                  <a:pt x="150" y="532"/>
                </a:lnTo>
                <a:lnTo>
                  <a:pt x="152" y="530"/>
                </a:lnTo>
                <a:lnTo>
                  <a:pt x="154" y="526"/>
                </a:lnTo>
                <a:lnTo>
                  <a:pt x="156" y="524"/>
                </a:lnTo>
                <a:lnTo>
                  <a:pt x="156" y="521"/>
                </a:lnTo>
                <a:lnTo>
                  <a:pt x="158" y="517"/>
                </a:lnTo>
                <a:lnTo>
                  <a:pt x="159" y="515"/>
                </a:lnTo>
                <a:lnTo>
                  <a:pt x="159" y="511"/>
                </a:lnTo>
                <a:lnTo>
                  <a:pt x="159" y="509"/>
                </a:lnTo>
                <a:lnTo>
                  <a:pt x="159" y="507"/>
                </a:lnTo>
                <a:lnTo>
                  <a:pt x="159" y="505"/>
                </a:lnTo>
                <a:lnTo>
                  <a:pt x="159" y="503"/>
                </a:lnTo>
                <a:lnTo>
                  <a:pt x="159" y="501"/>
                </a:lnTo>
                <a:lnTo>
                  <a:pt x="159" y="503"/>
                </a:lnTo>
                <a:lnTo>
                  <a:pt x="161" y="505"/>
                </a:lnTo>
                <a:lnTo>
                  <a:pt x="163" y="509"/>
                </a:lnTo>
                <a:lnTo>
                  <a:pt x="165" y="515"/>
                </a:lnTo>
                <a:lnTo>
                  <a:pt x="169" y="523"/>
                </a:lnTo>
                <a:lnTo>
                  <a:pt x="173" y="530"/>
                </a:lnTo>
                <a:lnTo>
                  <a:pt x="179" y="538"/>
                </a:lnTo>
                <a:lnTo>
                  <a:pt x="183" y="548"/>
                </a:lnTo>
                <a:lnTo>
                  <a:pt x="190" y="557"/>
                </a:lnTo>
                <a:lnTo>
                  <a:pt x="196" y="567"/>
                </a:lnTo>
                <a:lnTo>
                  <a:pt x="204" y="576"/>
                </a:lnTo>
                <a:lnTo>
                  <a:pt x="211" y="588"/>
                </a:lnTo>
                <a:lnTo>
                  <a:pt x="221" y="597"/>
                </a:lnTo>
                <a:lnTo>
                  <a:pt x="229" y="607"/>
                </a:lnTo>
                <a:lnTo>
                  <a:pt x="238" y="617"/>
                </a:lnTo>
                <a:lnTo>
                  <a:pt x="250" y="624"/>
                </a:lnTo>
                <a:lnTo>
                  <a:pt x="259" y="634"/>
                </a:lnTo>
                <a:lnTo>
                  <a:pt x="271" y="642"/>
                </a:lnTo>
                <a:lnTo>
                  <a:pt x="282" y="647"/>
                </a:lnTo>
                <a:lnTo>
                  <a:pt x="292" y="653"/>
                </a:lnTo>
                <a:lnTo>
                  <a:pt x="303" y="657"/>
                </a:lnTo>
                <a:lnTo>
                  <a:pt x="313" y="661"/>
                </a:lnTo>
                <a:lnTo>
                  <a:pt x="323" y="663"/>
                </a:lnTo>
                <a:lnTo>
                  <a:pt x="332" y="663"/>
                </a:lnTo>
                <a:lnTo>
                  <a:pt x="342" y="663"/>
                </a:lnTo>
                <a:lnTo>
                  <a:pt x="350" y="659"/>
                </a:lnTo>
                <a:lnTo>
                  <a:pt x="357" y="655"/>
                </a:lnTo>
                <a:lnTo>
                  <a:pt x="363" y="649"/>
                </a:lnTo>
                <a:lnTo>
                  <a:pt x="367" y="642"/>
                </a:lnTo>
                <a:lnTo>
                  <a:pt x="369" y="638"/>
                </a:lnTo>
                <a:lnTo>
                  <a:pt x="371" y="632"/>
                </a:lnTo>
                <a:lnTo>
                  <a:pt x="373" y="626"/>
                </a:lnTo>
                <a:lnTo>
                  <a:pt x="373" y="620"/>
                </a:lnTo>
                <a:lnTo>
                  <a:pt x="374" y="613"/>
                </a:lnTo>
                <a:lnTo>
                  <a:pt x="374" y="607"/>
                </a:lnTo>
                <a:lnTo>
                  <a:pt x="374" y="599"/>
                </a:lnTo>
                <a:lnTo>
                  <a:pt x="374" y="592"/>
                </a:lnTo>
                <a:lnTo>
                  <a:pt x="374" y="586"/>
                </a:lnTo>
                <a:lnTo>
                  <a:pt x="374" y="578"/>
                </a:lnTo>
                <a:lnTo>
                  <a:pt x="374" y="572"/>
                </a:lnTo>
                <a:lnTo>
                  <a:pt x="374" y="565"/>
                </a:lnTo>
                <a:lnTo>
                  <a:pt x="374" y="559"/>
                </a:lnTo>
                <a:lnTo>
                  <a:pt x="374" y="553"/>
                </a:lnTo>
                <a:lnTo>
                  <a:pt x="374" y="548"/>
                </a:lnTo>
                <a:lnTo>
                  <a:pt x="374" y="544"/>
                </a:lnTo>
                <a:lnTo>
                  <a:pt x="374" y="540"/>
                </a:lnTo>
                <a:lnTo>
                  <a:pt x="374" y="538"/>
                </a:lnTo>
                <a:lnTo>
                  <a:pt x="374" y="534"/>
                </a:lnTo>
                <a:lnTo>
                  <a:pt x="374" y="530"/>
                </a:lnTo>
                <a:lnTo>
                  <a:pt x="376" y="528"/>
                </a:lnTo>
                <a:lnTo>
                  <a:pt x="376" y="524"/>
                </a:lnTo>
                <a:lnTo>
                  <a:pt x="378" y="523"/>
                </a:lnTo>
                <a:lnTo>
                  <a:pt x="380" y="519"/>
                </a:lnTo>
                <a:lnTo>
                  <a:pt x="382" y="517"/>
                </a:lnTo>
                <a:lnTo>
                  <a:pt x="386" y="511"/>
                </a:lnTo>
                <a:lnTo>
                  <a:pt x="390" y="505"/>
                </a:lnTo>
                <a:lnTo>
                  <a:pt x="396" y="500"/>
                </a:lnTo>
                <a:lnTo>
                  <a:pt x="399" y="494"/>
                </a:lnTo>
                <a:lnTo>
                  <a:pt x="405" y="488"/>
                </a:lnTo>
                <a:lnTo>
                  <a:pt x="413" y="480"/>
                </a:lnTo>
                <a:lnTo>
                  <a:pt x="417" y="475"/>
                </a:lnTo>
                <a:lnTo>
                  <a:pt x="422" y="469"/>
                </a:lnTo>
                <a:lnTo>
                  <a:pt x="428" y="463"/>
                </a:lnTo>
                <a:lnTo>
                  <a:pt x="432" y="457"/>
                </a:lnTo>
                <a:lnTo>
                  <a:pt x="434" y="452"/>
                </a:lnTo>
                <a:lnTo>
                  <a:pt x="436" y="446"/>
                </a:lnTo>
                <a:lnTo>
                  <a:pt x="436" y="440"/>
                </a:lnTo>
                <a:lnTo>
                  <a:pt x="436" y="436"/>
                </a:lnTo>
                <a:lnTo>
                  <a:pt x="434" y="432"/>
                </a:lnTo>
                <a:lnTo>
                  <a:pt x="434" y="430"/>
                </a:lnTo>
                <a:lnTo>
                  <a:pt x="432" y="428"/>
                </a:lnTo>
                <a:lnTo>
                  <a:pt x="430" y="427"/>
                </a:lnTo>
                <a:lnTo>
                  <a:pt x="426" y="425"/>
                </a:lnTo>
                <a:lnTo>
                  <a:pt x="424" y="423"/>
                </a:lnTo>
                <a:lnTo>
                  <a:pt x="422" y="421"/>
                </a:lnTo>
                <a:lnTo>
                  <a:pt x="419" y="419"/>
                </a:lnTo>
                <a:lnTo>
                  <a:pt x="417" y="417"/>
                </a:lnTo>
                <a:lnTo>
                  <a:pt x="413" y="415"/>
                </a:lnTo>
                <a:lnTo>
                  <a:pt x="411" y="415"/>
                </a:lnTo>
                <a:lnTo>
                  <a:pt x="409" y="413"/>
                </a:lnTo>
                <a:lnTo>
                  <a:pt x="405" y="409"/>
                </a:lnTo>
                <a:lnTo>
                  <a:pt x="403" y="407"/>
                </a:lnTo>
                <a:lnTo>
                  <a:pt x="401" y="405"/>
                </a:lnTo>
                <a:lnTo>
                  <a:pt x="399" y="404"/>
                </a:lnTo>
                <a:lnTo>
                  <a:pt x="396" y="394"/>
                </a:lnTo>
                <a:lnTo>
                  <a:pt x="394" y="384"/>
                </a:lnTo>
                <a:lnTo>
                  <a:pt x="398" y="371"/>
                </a:lnTo>
                <a:lnTo>
                  <a:pt x="403" y="359"/>
                </a:lnTo>
                <a:lnTo>
                  <a:pt x="409" y="346"/>
                </a:lnTo>
                <a:lnTo>
                  <a:pt x="419" y="332"/>
                </a:lnTo>
                <a:lnTo>
                  <a:pt x="426" y="317"/>
                </a:lnTo>
                <a:lnTo>
                  <a:pt x="434" y="304"/>
                </a:lnTo>
                <a:lnTo>
                  <a:pt x="442" y="290"/>
                </a:lnTo>
                <a:lnTo>
                  <a:pt x="447" y="277"/>
                </a:lnTo>
                <a:lnTo>
                  <a:pt x="449" y="263"/>
                </a:lnTo>
                <a:lnTo>
                  <a:pt x="449" y="252"/>
                </a:lnTo>
                <a:lnTo>
                  <a:pt x="444" y="242"/>
                </a:lnTo>
                <a:lnTo>
                  <a:pt x="434" y="233"/>
                </a:lnTo>
                <a:lnTo>
                  <a:pt x="419" y="225"/>
                </a:lnTo>
                <a:lnTo>
                  <a:pt x="396" y="219"/>
                </a:lnTo>
                <a:close/>
              </a:path>
            </a:pathLst>
          </a:custGeom>
          <a:solidFill>
            <a:srgbClr val="008000"/>
          </a:solidFill>
          <a:ln w="9525">
            <a:solidFill>
              <a:srgbClr val="C0C0C0"/>
            </a:solidFill>
            <a:prstDash val="solid"/>
            <a:round/>
            <a:headEnd/>
            <a:tailEnd/>
          </a:ln>
        </p:spPr>
        <p:txBody>
          <a:bodyPr/>
          <a:lstStyle/>
          <a:p>
            <a:endParaRPr lang="en-US"/>
          </a:p>
        </p:txBody>
      </p:sp>
      <p:sp>
        <p:nvSpPr>
          <p:cNvPr id="817200" name="Rectangle 48"/>
          <p:cNvSpPr>
            <a:spLocks noChangeArrowheads="1"/>
          </p:cNvSpPr>
          <p:nvPr/>
        </p:nvSpPr>
        <p:spPr bwMode="auto">
          <a:xfrm>
            <a:off x="1291168" y="2260600"/>
            <a:ext cx="434030"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rgbClr val="FFFFFF"/>
                </a:solidFill>
              </a:rPr>
              <a:t>SCADA</a:t>
            </a:r>
            <a:endParaRPr lang="en-US" sz="4000" i="1">
              <a:solidFill>
                <a:schemeClr val="tx2"/>
              </a:solidFill>
              <a:effectLst>
                <a:outerShdw blurRad="38100" dist="38100" dir="2700000" algn="tl">
                  <a:srgbClr val="C0C0C0"/>
                </a:outerShdw>
              </a:effectLst>
            </a:endParaRPr>
          </a:p>
        </p:txBody>
      </p:sp>
      <p:sp>
        <p:nvSpPr>
          <p:cNvPr id="817201" name="Rectangle 49"/>
          <p:cNvSpPr>
            <a:spLocks noChangeArrowheads="1"/>
          </p:cNvSpPr>
          <p:nvPr/>
        </p:nvSpPr>
        <p:spPr bwMode="auto">
          <a:xfrm>
            <a:off x="1258712" y="2443163"/>
            <a:ext cx="555537"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rgbClr val="FFFFFF"/>
                </a:solidFill>
              </a:rPr>
              <a:t>Network</a:t>
            </a:r>
            <a:endParaRPr lang="en-US" sz="4000" i="1">
              <a:solidFill>
                <a:schemeClr val="tx2"/>
              </a:solidFill>
              <a:effectLst>
                <a:outerShdw blurRad="38100" dist="38100" dir="2700000" algn="tl">
                  <a:srgbClr val="C0C0C0"/>
                </a:outerShdw>
              </a:effectLst>
            </a:endParaRPr>
          </a:p>
        </p:txBody>
      </p:sp>
      <p:sp>
        <p:nvSpPr>
          <p:cNvPr id="20530" name="Line 50"/>
          <p:cNvSpPr>
            <a:spLocks noChangeShapeType="1"/>
          </p:cNvSpPr>
          <p:nvPr/>
        </p:nvSpPr>
        <p:spPr bwMode="auto">
          <a:xfrm>
            <a:off x="1818923" y="2390775"/>
            <a:ext cx="303388"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31" name="Rectangle 51"/>
          <p:cNvSpPr>
            <a:spLocks noChangeArrowheads="1"/>
          </p:cNvSpPr>
          <p:nvPr/>
        </p:nvSpPr>
        <p:spPr bwMode="auto">
          <a:xfrm>
            <a:off x="3341511" y="4319588"/>
            <a:ext cx="812800" cy="457200"/>
          </a:xfrm>
          <a:prstGeom prst="rect">
            <a:avLst/>
          </a:prstGeom>
          <a:solidFill>
            <a:srgbClr val="808080"/>
          </a:solidFill>
          <a:ln w="9525">
            <a:solidFill>
              <a:srgbClr val="FFFFFF"/>
            </a:solidFill>
            <a:miter lim="800000"/>
            <a:headEnd/>
            <a:tailEnd/>
          </a:ln>
        </p:spPr>
        <p:txBody>
          <a:bodyPr/>
          <a:lstStyle/>
          <a:p>
            <a:endParaRPr lang="en-US"/>
          </a:p>
        </p:txBody>
      </p:sp>
      <p:sp>
        <p:nvSpPr>
          <p:cNvPr id="817204" name="Rectangle 52"/>
          <p:cNvSpPr>
            <a:spLocks noChangeArrowheads="1"/>
          </p:cNvSpPr>
          <p:nvPr/>
        </p:nvSpPr>
        <p:spPr bwMode="auto">
          <a:xfrm>
            <a:off x="3603978" y="4364038"/>
            <a:ext cx="299156"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User</a:t>
            </a:r>
            <a:endParaRPr lang="en-US" sz="4000" b="1">
              <a:solidFill>
                <a:schemeClr val="tx1"/>
              </a:solidFill>
              <a:effectLst>
                <a:outerShdw blurRad="38100" dist="38100" dir="2700000" algn="tl">
                  <a:srgbClr val="C0C0C0"/>
                </a:outerShdw>
              </a:effectLst>
            </a:endParaRPr>
          </a:p>
        </p:txBody>
      </p:sp>
      <p:sp>
        <p:nvSpPr>
          <p:cNvPr id="817205" name="Rectangle 53"/>
          <p:cNvSpPr>
            <a:spLocks noChangeArrowheads="1"/>
          </p:cNvSpPr>
          <p:nvPr/>
        </p:nvSpPr>
        <p:spPr bwMode="auto">
          <a:xfrm>
            <a:off x="3620911" y="4546600"/>
            <a:ext cx="224420"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PCs</a:t>
            </a:r>
            <a:endParaRPr lang="en-US" sz="4000" b="1">
              <a:solidFill>
                <a:schemeClr val="tx1"/>
              </a:solidFill>
              <a:effectLst>
                <a:outerShdw blurRad="38100" dist="38100" dir="2700000" algn="tl">
                  <a:srgbClr val="C0C0C0"/>
                </a:outerShdw>
              </a:effectLst>
            </a:endParaRPr>
          </a:p>
        </p:txBody>
      </p:sp>
      <p:sp>
        <p:nvSpPr>
          <p:cNvPr id="20534" name="Line 54"/>
          <p:cNvSpPr>
            <a:spLocks noChangeShapeType="1"/>
          </p:cNvSpPr>
          <p:nvPr/>
        </p:nvSpPr>
        <p:spPr bwMode="auto">
          <a:xfrm>
            <a:off x="3747911" y="4090988"/>
            <a:ext cx="1412"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35" name="Rectangle 55"/>
          <p:cNvSpPr>
            <a:spLocks noChangeArrowheads="1"/>
          </p:cNvSpPr>
          <p:nvPr/>
        </p:nvSpPr>
        <p:spPr bwMode="auto">
          <a:xfrm>
            <a:off x="3647723" y="2262188"/>
            <a:ext cx="709788" cy="1143000"/>
          </a:xfrm>
          <a:prstGeom prst="rect">
            <a:avLst/>
          </a:prstGeom>
          <a:solidFill>
            <a:schemeClr val="accent1"/>
          </a:solidFill>
          <a:ln w="9525">
            <a:solidFill>
              <a:srgbClr val="FFFFFF"/>
            </a:solidFill>
            <a:miter lim="800000"/>
            <a:headEnd/>
            <a:tailEnd/>
          </a:ln>
        </p:spPr>
        <p:txBody>
          <a:bodyPr/>
          <a:lstStyle/>
          <a:p>
            <a:endParaRPr lang="en-US"/>
          </a:p>
        </p:txBody>
      </p:sp>
      <p:sp>
        <p:nvSpPr>
          <p:cNvPr id="20536" name="Rectangle 56"/>
          <p:cNvSpPr>
            <a:spLocks noChangeArrowheads="1"/>
          </p:cNvSpPr>
          <p:nvPr/>
        </p:nvSpPr>
        <p:spPr bwMode="auto">
          <a:xfrm>
            <a:off x="3697111" y="2411414"/>
            <a:ext cx="609600" cy="287337"/>
          </a:xfrm>
          <a:prstGeom prst="rect">
            <a:avLst/>
          </a:prstGeom>
          <a:solidFill>
            <a:srgbClr val="0099CC"/>
          </a:solidFill>
          <a:ln w="9525">
            <a:solidFill>
              <a:srgbClr val="C0C0C0"/>
            </a:solidFill>
            <a:miter lim="800000"/>
            <a:headEnd/>
            <a:tailEnd/>
          </a:ln>
        </p:spPr>
        <p:txBody>
          <a:bodyPr/>
          <a:lstStyle/>
          <a:p>
            <a:endParaRPr lang="en-US"/>
          </a:p>
        </p:txBody>
      </p:sp>
      <p:sp>
        <p:nvSpPr>
          <p:cNvPr id="817209" name="Rectangle 57"/>
          <p:cNvSpPr>
            <a:spLocks noChangeArrowheads="1"/>
          </p:cNvSpPr>
          <p:nvPr/>
        </p:nvSpPr>
        <p:spPr bwMode="auto">
          <a:xfrm>
            <a:off x="3778956" y="2486025"/>
            <a:ext cx="460062"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Programs</a:t>
            </a:r>
            <a:endParaRPr lang="en-US" sz="4000" b="1">
              <a:solidFill>
                <a:schemeClr val="tx1"/>
              </a:solidFill>
              <a:effectLst>
                <a:outerShdw blurRad="38100" dist="38100" dir="2700000" algn="tl">
                  <a:srgbClr val="C0C0C0"/>
                </a:outerShdw>
              </a:effectLst>
            </a:endParaRPr>
          </a:p>
        </p:txBody>
      </p:sp>
      <p:sp>
        <p:nvSpPr>
          <p:cNvPr id="20538" name="Line 58"/>
          <p:cNvSpPr>
            <a:spLocks noChangeShapeType="1"/>
          </p:cNvSpPr>
          <p:nvPr/>
        </p:nvSpPr>
        <p:spPr bwMode="auto">
          <a:xfrm>
            <a:off x="4003323" y="3405188"/>
            <a:ext cx="1411"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39" name="Rectangle 59"/>
          <p:cNvSpPr>
            <a:spLocks noChangeArrowheads="1"/>
          </p:cNvSpPr>
          <p:nvPr/>
        </p:nvSpPr>
        <p:spPr bwMode="auto">
          <a:xfrm>
            <a:off x="4452056" y="2278063"/>
            <a:ext cx="712611" cy="1143000"/>
          </a:xfrm>
          <a:prstGeom prst="rect">
            <a:avLst/>
          </a:prstGeom>
          <a:solidFill>
            <a:schemeClr val="accent1"/>
          </a:solidFill>
          <a:ln w="9525">
            <a:solidFill>
              <a:srgbClr val="FFFFFF"/>
            </a:solidFill>
            <a:miter lim="800000"/>
            <a:headEnd/>
            <a:tailEnd/>
          </a:ln>
        </p:spPr>
        <p:txBody>
          <a:bodyPr/>
          <a:lstStyle/>
          <a:p>
            <a:endParaRPr lang="en-US"/>
          </a:p>
        </p:txBody>
      </p:sp>
      <p:sp>
        <p:nvSpPr>
          <p:cNvPr id="20540" name="Rectangle 60"/>
          <p:cNvSpPr>
            <a:spLocks noChangeArrowheads="1"/>
          </p:cNvSpPr>
          <p:nvPr/>
        </p:nvSpPr>
        <p:spPr bwMode="auto">
          <a:xfrm>
            <a:off x="4509911" y="2411414"/>
            <a:ext cx="609600" cy="287337"/>
          </a:xfrm>
          <a:prstGeom prst="rect">
            <a:avLst/>
          </a:prstGeom>
          <a:solidFill>
            <a:srgbClr val="0099CC"/>
          </a:solidFill>
          <a:ln w="9525">
            <a:solidFill>
              <a:srgbClr val="C0C0C0"/>
            </a:solidFill>
            <a:miter lim="800000"/>
            <a:headEnd/>
            <a:tailEnd/>
          </a:ln>
        </p:spPr>
        <p:txBody>
          <a:bodyPr/>
          <a:lstStyle/>
          <a:p>
            <a:endParaRPr lang="en-US"/>
          </a:p>
        </p:txBody>
      </p:sp>
      <p:sp>
        <p:nvSpPr>
          <p:cNvPr id="817213" name="Rectangle 61"/>
          <p:cNvSpPr>
            <a:spLocks noChangeArrowheads="1"/>
          </p:cNvSpPr>
          <p:nvPr/>
        </p:nvSpPr>
        <p:spPr bwMode="auto">
          <a:xfrm>
            <a:off x="4557889" y="2486025"/>
            <a:ext cx="525785"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CIM Server</a:t>
            </a:r>
            <a:endParaRPr lang="en-US" sz="4000" b="1">
              <a:solidFill>
                <a:schemeClr val="tx1"/>
              </a:solidFill>
              <a:effectLst>
                <a:outerShdw blurRad="38100" dist="38100" dir="2700000" algn="tl">
                  <a:srgbClr val="C0C0C0"/>
                </a:outerShdw>
              </a:effectLst>
            </a:endParaRPr>
          </a:p>
        </p:txBody>
      </p:sp>
      <p:sp>
        <p:nvSpPr>
          <p:cNvPr id="20542" name="Line 62"/>
          <p:cNvSpPr>
            <a:spLocks noChangeShapeType="1"/>
          </p:cNvSpPr>
          <p:nvPr/>
        </p:nvSpPr>
        <p:spPr bwMode="auto">
          <a:xfrm>
            <a:off x="4814711" y="3405188"/>
            <a:ext cx="1412"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7215" name="Rectangle 63"/>
          <p:cNvSpPr>
            <a:spLocks noChangeArrowheads="1"/>
          </p:cNvSpPr>
          <p:nvPr/>
        </p:nvSpPr>
        <p:spPr bwMode="auto">
          <a:xfrm>
            <a:off x="4598811" y="1820864"/>
            <a:ext cx="46487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Network</a:t>
            </a:r>
            <a:endParaRPr lang="en-US" sz="4000" i="1">
              <a:solidFill>
                <a:schemeClr val="tx1"/>
              </a:solidFill>
              <a:effectLst>
                <a:outerShdw blurRad="38100" dist="38100" dir="2700000" algn="tl">
                  <a:srgbClr val="C0C0C0"/>
                </a:outerShdw>
              </a:effectLst>
            </a:endParaRPr>
          </a:p>
        </p:txBody>
      </p:sp>
      <p:sp>
        <p:nvSpPr>
          <p:cNvPr id="817216" name="Rectangle 64"/>
          <p:cNvSpPr>
            <a:spLocks noChangeArrowheads="1"/>
          </p:cNvSpPr>
          <p:nvPr/>
        </p:nvSpPr>
        <p:spPr bwMode="auto">
          <a:xfrm>
            <a:off x="4478867" y="1973264"/>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Applications</a:t>
            </a:r>
            <a:endParaRPr lang="en-US" sz="4000" i="1">
              <a:solidFill>
                <a:schemeClr val="tx1"/>
              </a:solidFill>
              <a:effectLst>
                <a:outerShdw blurRad="38100" dist="38100" dir="2700000" algn="tl">
                  <a:srgbClr val="C0C0C0"/>
                </a:outerShdw>
              </a:effectLst>
            </a:endParaRPr>
          </a:p>
        </p:txBody>
      </p:sp>
      <p:sp>
        <p:nvSpPr>
          <p:cNvPr id="817217" name="Rectangle 65"/>
          <p:cNvSpPr>
            <a:spLocks noChangeArrowheads="1"/>
          </p:cNvSpPr>
          <p:nvPr/>
        </p:nvSpPr>
        <p:spPr bwMode="auto">
          <a:xfrm>
            <a:off x="3742267" y="1831976"/>
            <a:ext cx="4937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Topology</a:t>
            </a:r>
            <a:endParaRPr lang="en-US" sz="4000" i="1">
              <a:solidFill>
                <a:schemeClr val="tx1"/>
              </a:solidFill>
              <a:effectLst>
                <a:outerShdw blurRad="38100" dist="38100" dir="2700000" algn="tl">
                  <a:srgbClr val="C0C0C0"/>
                </a:outerShdw>
              </a:effectLst>
            </a:endParaRPr>
          </a:p>
        </p:txBody>
      </p:sp>
      <p:sp>
        <p:nvSpPr>
          <p:cNvPr id="817218" name="Rectangle 66"/>
          <p:cNvSpPr>
            <a:spLocks noChangeArrowheads="1"/>
          </p:cNvSpPr>
          <p:nvPr/>
        </p:nvSpPr>
        <p:spPr bwMode="auto">
          <a:xfrm>
            <a:off x="3728156" y="1985964"/>
            <a:ext cx="51616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000" b="1">
                <a:solidFill>
                  <a:schemeClr val="tx1"/>
                </a:solidFill>
              </a:rPr>
              <a:t>Processor</a:t>
            </a:r>
            <a:endParaRPr lang="en-US" sz="4000" i="1">
              <a:solidFill>
                <a:schemeClr val="tx1"/>
              </a:solidFill>
              <a:effectLst>
                <a:outerShdw blurRad="38100" dist="38100" dir="2700000" algn="tl">
                  <a:srgbClr val="C0C0C0"/>
                </a:outerShdw>
              </a:effectLst>
            </a:endParaRPr>
          </a:p>
        </p:txBody>
      </p:sp>
      <p:sp>
        <p:nvSpPr>
          <p:cNvPr id="20547" name="Freeform 67"/>
          <p:cNvSpPr>
            <a:spLocks/>
          </p:cNvSpPr>
          <p:nvPr/>
        </p:nvSpPr>
        <p:spPr bwMode="auto">
          <a:xfrm>
            <a:off x="2013656" y="3225800"/>
            <a:ext cx="712611" cy="171450"/>
          </a:xfrm>
          <a:custGeom>
            <a:avLst/>
            <a:gdLst>
              <a:gd name="T0" fmla="*/ 2147483647 w 505"/>
              <a:gd name="T1" fmla="*/ 2147483647 h 108"/>
              <a:gd name="T2" fmla="*/ 2147483647 w 505"/>
              <a:gd name="T3" fmla="*/ 2147483647 h 108"/>
              <a:gd name="T4" fmla="*/ 2147483647 w 505"/>
              <a:gd name="T5" fmla="*/ 2147483647 h 108"/>
              <a:gd name="T6" fmla="*/ 2147483647 w 505"/>
              <a:gd name="T7" fmla="*/ 2147483647 h 108"/>
              <a:gd name="T8" fmla="*/ 2147483647 w 505"/>
              <a:gd name="T9" fmla="*/ 2147483647 h 108"/>
              <a:gd name="T10" fmla="*/ 2147483647 w 505"/>
              <a:gd name="T11" fmla="*/ 2147483647 h 108"/>
              <a:gd name="T12" fmla="*/ 2147483647 w 505"/>
              <a:gd name="T13" fmla="*/ 2147483647 h 108"/>
              <a:gd name="T14" fmla="*/ 2147483647 w 505"/>
              <a:gd name="T15" fmla="*/ 2147483647 h 108"/>
              <a:gd name="T16" fmla="*/ 2147483647 w 505"/>
              <a:gd name="T17" fmla="*/ 2147483647 h 108"/>
              <a:gd name="T18" fmla="*/ 2147483647 w 505"/>
              <a:gd name="T19" fmla="*/ 2147483647 h 108"/>
              <a:gd name="T20" fmla="*/ 2147483647 w 505"/>
              <a:gd name="T21" fmla="*/ 2147483647 h 108"/>
              <a:gd name="T22" fmla="*/ 2147483647 w 505"/>
              <a:gd name="T23" fmla="*/ 0 h 108"/>
              <a:gd name="T24" fmla="*/ 2147483647 w 505"/>
              <a:gd name="T25" fmla="*/ 0 h 108"/>
              <a:gd name="T26" fmla="*/ 2147483647 w 505"/>
              <a:gd name="T27" fmla="*/ 2147483647 h 108"/>
              <a:gd name="T28" fmla="*/ 2147483647 w 505"/>
              <a:gd name="T29" fmla="*/ 2147483647 h 108"/>
              <a:gd name="T30" fmla="*/ 2147483647 w 505"/>
              <a:gd name="T31" fmla="*/ 2147483647 h 108"/>
              <a:gd name="T32" fmla="*/ 2147483647 w 505"/>
              <a:gd name="T33" fmla="*/ 2147483647 h 108"/>
              <a:gd name="T34" fmla="*/ 0 w 505"/>
              <a:gd name="T35" fmla="*/ 2147483647 h 108"/>
              <a:gd name="T36" fmla="*/ 0 w 505"/>
              <a:gd name="T37" fmla="*/ 2147483647 h 108"/>
              <a:gd name="T38" fmla="*/ 2147483647 w 505"/>
              <a:gd name="T39" fmla="*/ 2147483647 h 108"/>
              <a:gd name="T40" fmla="*/ 2147483647 w 505"/>
              <a:gd name="T41" fmla="*/ 2147483647 h 108"/>
              <a:gd name="T42" fmla="*/ 2147483647 w 505"/>
              <a:gd name="T43" fmla="*/ 2147483647 h 108"/>
              <a:gd name="T44" fmla="*/ 2147483647 w 505"/>
              <a:gd name="T45" fmla="*/ 2147483647 h 108"/>
              <a:gd name="T46" fmla="*/ 2147483647 w 505"/>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5" h="108">
                <a:moveTo>
                  <a:pt x="54" y="108"/>
                </a:moveTo>
                <a:lnTo>
                  <a:pt x="450" y="108"/>
                </a:lnTo>
                <a:lnTo>
                  <a:pt x="467" y="106"/>
                </a:lnTo>
                <a:lnTo>
                  <a:pt x="482" y="98"/>
                </a:lnTo>
                <a:lnTo>
                  <a:pt x="494" y="87"/>
                </a:lnTo>
                <a:lnTo>
                  <a:pt x="501" y="71"/>
                </a:lnTo>
                <a:lnTo>
                  <a:pt x="505" y="54"/>
                </a:lnTo>
                <a:lnTo>
                  <a:pt x="501" y="37"/>
                </a:lnTo>
                <a:lnTo>
                  <a:pt x="494" y="21"/>
                </a:lnTo>
                <a:lnTo>
                  <a:pt x="482" y="10"/>
                </a:lnTo>
                <a:lnTo>
                  <a:pt x="467" y="2"/>
                </a:lnTo>
                <a:lnTo>
                  <a:pt x="450" y="0"/>
                </a:lnTo>
                <a:lnTo>
                  <a:pt x="54" y="0"/>
                </a:lnTo>
                <a:lnTo>
                  <a:pt x="37" y="2"/>
                </a:lnTo>
                <a:lnTo>
                  <a:pt x="23" y="10"/>
                </a:lnTo>
                <a:lnTo>
                  <a:pt x="10" y="21"/>
                </a:lnTo>
                <a:lnTo>
                  <a:pt x="2" y="37"/>
                </a:lnTo>
                <a:lnTo>
                  <a:pt x="0" y="54"/>
                </a:lnTo>
                <a:lnTo>
                  <a:pt x="2" y="71"/>
                </a:lnTo>
                <a:lnTo>
                  <a:pt x="10" y="87"/>
                </a:lnTo>
                <a:lnTo>
                  <a:pt x="23" y="98"/>
                </a:lnTo>
                <a:lnTo>
                  <a:pt x="37" y="106"/>
                </a:lnTo>
                <a:lnTo>
                  <a:pt x="54" y="108"/>
                </a:lnTo>
                <a:close/>
              </a:path>
            </a:pathLst>
          </a:custGeom>
          <a:solidFill>
            <a:srgbClr val="FFFF00"/>
          </a:solidFill>
          <a:ln w="9525">
            <a:solidFill>
              <a:srgbClr val="C0C0C0"/>
            </a:solidFill>
            <a:prstDash val="solid"/>
            <a:round/>
            <a:headEnd/>
            <a:tailEnd/>
          </a:ln>
        </p:spPr>
        <p:txBody>
          <a:bodyPr/>
          <a:lstStyle/>
          <a:p>
            <a:endParaRPr lang="en-US"/>
          </a:p>
        </p:txBody>
      </p:sp>
      <p:sp>
        <p:nvSpPr>
          <p:cNvPr id="20548" name="Freeform 68"/>
          <p:cNvSpPr>
            <a:spLocks/>
          </p:cNvSpPr>
          <p:nvPr/>
        </p:nvSpPr>
        <p:spPr bwMode="auto">
          <a:xfrm>
            <a:off x="2935111" y="2863850"/>
            <a:ext cx="509412" cy="285750"/>
          </a:xfrm>
          <a:custGeom>
            <a:avLst/>
            <a:gdLst>
              <a:gd name="T0" fmla="*/ 2147483647 w 361"/>
              <a:gd name="T1" fmla="*/ 2147483647 h 180"/>
              <a:gd name="T2" fmla="*/ 2147483647 w 361"/>
              <a:gd name="T3" fmla="*/ 2147483647 h 180"/>
              <a:gd name="T4" fmla="*/ 2147483647 w 361"/>
              <a:gd name="T5" fmla="*/ 2147483647 h 180"/>
              <a:gd name="T6" fmla="*/ 2147483647 w 361"/>
              <a:gd name="T7" fmla="*/ 2147483647 h 180"/>
              <a:gd name="T8" fmla="*/ 2147483647 w 361"/>
              <a:gd name="T9" fmla="*/ 2147483647 h 180"/>
              <a:gd name="T10" fmla="*/ 2147483647 w 361"/>
              <a:gd name="T11" fmla="*/ 2147483647 h 180"/>
              <a:gd name="T12" fmla="*/ 2147483647 w 361"/>
              <a:gd name="T13" fmla="*/ 2147483647 h 180"/>
              <a:gd name="T14" fmla="*/ 2147483647 w 361"/>
              <a:gd name="T15" fmla="*/ 2147483647 h 180"/>
              <a:gd name="T16" fmla="*/ 2147483647 w 361"/>
              <a:gd name="T17" fmla="*/ 2147483647 h 180"/>
              <a:gd name="T18" fmla="*/ 2147483647 w 361"/>
              <a:gd name="T19" fmla="*/ 2147483647 h 180"/>
              <a:gd name="T20" fmla="*/ 2147483647 w 361"/>
              <a:gd name="T21" fmla="*/ 2147483647 h 180"/>
              <a:gd name="T22" fmla="*/ 2147483647 w 361"/>
              <a:gd name="T23" fmla="*/ 2147483647 h 180"/>
              <a:gd name="T24" fmla="*/ 2147483647 w 361"/>
              <a:gd name="T25" fmla="*/ 2147483647 h 180"/>
              <a:gd name="T26" fmla="*/ 2147483647 w 361"/>
              <a:gd name="T27" fmla="*/ 0 h 180"/>
              <a:gd name="T28" fmla="*/ 2147483647 w 361"/>
              <a:gd name="T29" fmla="*/ 0 h 180"/>
              <a:gd name="T30" fmla="*/ 2147483647 w 361"/>
              <a:gd name="T31" fmla="*/ 2147483647 h 180"/>
              <a:gd name="T32" fmla="*/ 2147483647 w 361"/>
              <a:gd name="T33" fmla="*/ 2147483647 h 180"/>
              <a:gd name="T34" fmla="*/ 2147483647 w 361"/>
              <a:gd name="T35" fmla="*/ 2147483647 h 180"/>
              <a:gd name="T36" fmla="*/ 2147483647 w 361"/>
              <a:gd name="T37" fmla="*/ 2147483647 h 180"/>
              <a:gd name="T38" fmla="*/ 2147483647 w 361"/>
              <a:gd name="T39" fmla="*/ 2147483647 h 180"/>
              <a:gd name="T40" fmla="*/ 0 w 361"/>
              <a:gd name="T41" fmla="*/ 2147483647 h 180"/>
              <a:gd name="T42" fmla="*/ 0 w 361"/>
              <a:gd name="T43" fmla="*/ 2147483647 h 180"/>
              <a:gd name="T44" fmla="*/ 2147483647 w 361"/>
              <a:gd name="T45" fmla="*/ 2147483647 h 180"/>
              <a:gd name="T46" fmla="*/ 2147483647 w 361"/>
              <a:gd name="T47" fmla="*/ 2147483647 h 180"/>
              <a:gd name="T48" fmla="*/ 2147483647 w 361"/>
              <a:gd name="T49" fmla="*/ 2147483647 h 180"/>
              <a:gd name="T50" fmla="*/ 2147483647 w 361"/>
              <a:gd name="T51" fmla="*/ 2147483647 h 180"/>
              <a:gd name="T52" fmla="*/ 2147483647 w 361"/>
              <a:gd name="T53" fmla="*/ 2147483647 h 180"/>
              <a:gd name="T54" fmla="*/ 2147483647 w 361"/>
              <a:gd name="T55" fmla="*/ 2147483647 h 1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61" h="180">
                <a:moveTo>
                  <a:pt x="90" y="180"/>
                </a:moveTo>
                <a:lnTo>
                  <a:pt x="271" y="180"/>
                </a:lnTo>
                <a:lnTo>
                  <a:pt x="294" y="176"/>
                </a:lnTo>
                <a:lnTo>
                  <a:pt x="315" y="169"/>
                </a:lnTo>
                <a:lnTo>
                  <a:pt x="334" y="153"/>
                </a:lnTo>
                <a:lnTo>
                  <a:pt x="348" y="134"/>
                </a:lnTo>
                <a:lnTo>
                  <a:pt x="357" y="113"/>
                </a:lnTo>
                <a:lnTo>
                  <a:pt x="361" y="90"/>
                </a:lnTo>
                <a:lnTo>
                  <a:pt x="357" y="67"/>
                </a:lnTo>
                <a:lnTo>
                  <a:pt x="348" y="46"/>
                </a:lnTo>
                <a:lnTo>
                  <a:pt x="334" y="26"/>
                </a:lnTo>
                <a:lnTo>
                  <a:pt x="315" y="11"/>
                </a:lnTo>
                <a:lnTo>
                  <a:pt x="294" y="3"/>
                </a:lnTo>
                <a:lnTo>
                  <a:pt x="271" y="0"/>
                </a:lnTo>
                <a:lnTo>
                  <a:pt x="90" y="0"/>
                </a:lnTo>
                <a:lnTo>
                  <a:pt x="67" y="3"/>
                </a:lnTo>
                <a:lnTo>
                  <a:pt x="46" y="11"/>
                </a:lnTo>
                <a:lnTo>
                  <a:pt x="27" y="26"/>
                </a:lnTo>
                <a:lnTo>
                  <a:pt x="12" y="46"/>
                </a:lnTo>
                <a:lnTo>
                  <a:pt x="4" y="67"/>
                </a:lnTo>
                <a:lnTo>
                  <a:pt x="0" y="90"/>
                </a:lnTo>
                <a:lnTo>
                  <a:pt x="4" y="113"/>
                </a:lnTo>
                <a:lnTo>
                  <a:pt x="12" y="134"/>
                </a:lnTo>
                <a:lnTo>
                  <a:pt x="27" y="153"/>
                </a:lnTo>
                <a:lnTo>
                  <a:pt x="46" y="169"/>
                </a:lnTo>
                <a:lnTo>
                  <a:pt x="67" y="176"/>
                </a:lnTo>
                <a:lnTo>
                  <a:pt x="90" y="180"/>
                </a:lnTo>
                <a:close/>
              </a:path>
            </a:pathLst>
          </a:custGeom>
          <a:solidFill>
            <a:srgbClr val="0099CC"/>
          </a:solidFill>
          <a:ln w="9525">
            <a:solidFill>
              <a:srgbClr val="C0C0C0"/>
            </a:solidFill>
            <a:prstDash val="solid"/>
            <a:round/>
            <a:headEnd/>
            <a:tailEnd/>
          </a:ln>
        </p:spPr>
        <p:txBody>
          <a:bodyPr/>
          <a:lstStyle/>
          <a:p>
            <a:endParaRPr lang="en-US"/>
          </a:p>
        </p:txBody>
      </p:sp>
      <p:sp>
        <p:nvSpPr>
          <p:cNvPr id="817221" name="Rectangle 69"/>
          <p:cNvSpPr>
            <a:spLocks noChangeArrowheads="1"/>
          </p:cNvSpPr>
          <p:nvPr/>
        </p:nvSpPr>
        <p:spPr bwMode="auto">
          <a:xfrm>
            <a:off x="3049412" y="2870200"/>
            <a:ext cx="291747"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Public</a:t>
            </a:r>
            <a:endParaRPr lang="en-US" sz="4000" b="1">
              <a:solidFill>
                <a:schemeClr val="tx1"/>
              </a:solidFill>
              <a:effectLst>
                <a:outerShdw blurRad="38100" dist="38100" dir="2700000" algn="tl">
                  <a:srgbClr val="C0C0C0"/>
                </a:outerShdw>
              </a:effectLst>
            </a:endParaRPr>
          </a:p>
        </p:txBody>
      </p:sp>
      <p:sp>
        <p:nvSpPr>
          <p:cNvPr id="817222" name="Rectangle 70"/>
          <p:cNvSpPr>
            <a:spLocks noChangeArrowheads="1"/>
          </p:cNvSpPr>
          <p:nvPr/>
        </p:nvSpPr>
        <p:spPr bwMode="auto">
          <a:xfrm>
            <a:off x="3081867" y="3006725"/>
            <a:ext cx="227626"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Data</a:t>
            </a:r>
            <a:endParaRPr lang="en-US" sz="4000" b="1">
              <a:solidFill>
                <a:schemeClr val="tx1"/>
              </a:solidFill>
              <a:effectLst>
                <a:outerShdw blurRad="38100" dist="38100" dir="2700000" algn="tl">
                  <a:srgbClr val="C0C0C0"/>
                </a:outerShdw>
              </a:effectLst>
            </a:endParaRPr>
          </a:p>
        </p:txBody>
      </p:sp>
      <p:sp>
        <p:nvSpPr>
          <p:cNvPr id="20551" name="Freeform 71"/>
          <p:cNvSpPr>
            <a:spLocks/>
          </p:cNvSpPr>
          <p:nvPr/>
        </p:nvSpPr>
        <p:spPr bwMode="auto">
          <a:xfrm>
            <a:off x="3747911" y="2863850"/>
            <a:ext cx="558800" cy="285750"/>
          </a:xfrm>
          <a:custGeom>
            <a:avLst/>
            <a:gdLst>
              <a:gd name="T0" fmla="*/ 2147483647 w 396"/>
              <a:gd name="T1" fmla="*/ 2147483647 h 180"/>
              <a:gd name="T2" fmla="*/ 2147483647 w 396"/>
              <a:gd name="T3" fmla="*/ 2147483647 h 180"/>
              <a:gd name="T4" fmla="*/ 2147483647 w 396"/>
              <a:gd name="T5" fmla="*/ 2147483647 h 180"/>
              <a:gd name="T6" fmla="*/ 2147483647 w 396"/>
              <a:gd name="T7" fmla="*/ 2147483647 h 180"/>
              <a:gd name="T8" fmla="*/ 2147483647 w 396"/>
              <a:gd name="T9" fmla="*/ 2147483647 h 180"/>
              <a:gd name="T10" fmla="*/ 2147483647 w 396"/>
              <a:gd name="T11" fmla="*/ 2147483647 h 180"/>
              <a:gd name="T12" fmla="*/ 2147483647 w 396"/>
              <a:gd name="T13" fmla="*/ 2147483647 h 180"/>
              <a:gd name="T14" fmla="*/ 2147483647 w 396"/>
              <a:gd name="T15" fmla="*/ 2147483647 h 180"/>
              <a:gd name="T16" fmla="*/ 2147483647 w 396"/>
              <a:gd name="T17" fmla="*/ 2147483647 h 180"/>
              <a:gd name="T18" fmla="*/ 2147483647 w 396"/>
              <a:gd name="T19" fmla="*/ 2147483647 h 180"/>
              <a:gd name="T20" fmla="*/ 2147483647 w 396"/>
              <a:gd name="T21" fmla="*/ 2147483647 h 180"/>
              <a:gd name="T22" fmla="*/ 2147483647 w 396"/>
              <a:gd name="T23" fmla="*/ 2147483647 h 180"/>
              <a:gd name="T24" fmla="*/ 2147483647 w 396"/>
              <a:gd name="T25" fmla="*/ 2147483647 h 180"/>
              <a:gd name="T26" fmla="*/ 2147483647 w 396"/>
              <a:gd name="T27" fmla="*/ 0 h 180"/>
              <a:gd name="T28" fmla="*/ 2147483647 w 396"/>
              <a:gd name="T29" fmla="*/ 0 h 180"/>
              <a:gd name="T30" fmla="*/ 2147483647 w 396"/>
              <a:gd name="T31" fmla="*/ 2147483647 h 180"/>
              <a:gd name="T32" fmla="*/ 2147483647 w 396"/>
              <a:gd name="T33" fmla="*/ 2147483647 h 180"/>
              <a:gd name="T34" fmla="*/ 2147483647 w 396"/>
              <a:gd name="T35" fmla="*/ 2147483647 h 180"/>
              <a:gd name="T36" fmla="*/ 2147483647 w 396"/>
              <a:gd name="T37" fmla="*/ 2147483647 h 180"/>
              <a:gd name="T38" fmla="*/ 2147483647 w 396"/>
              <a:gd name="T39" fmla="*/ 2147483647 h 180"/>
              <a:gd name="T40" fmla="*/ 0 w 396"/>
              <a:gd name="T41" fmla="*/ 2147483647 h 180"/>
              <a:gd name="T42" fmla="*/ 0 w 396"/>
              <a:gd name="T43" fmla="*/ 2147483647 h 180"/>
              <a:gd name="T44" fmla="*/ 2147483647 w 396"/>
              <a:gd name="T45" fmla="*/ 2147483647 h 180"/>
              <a:gd name="T46" fmla="*/ 2147483647 w 396"/>
              <a:gd name="T47" fmla="*/ 2147483647 h 180"/>
              <a:gd name="T48" fmla="*/ 2147483647 w 396"/>
              <a:gd name="T49" fmla="*/ 2147483647 h 180"/>
              <a:gd name="T50" fmla="*/ 2147483647 w 396"/>
              <a:gd name="T51" fmla="*/ 2147483647 h 180"/>
              <a:gd name="T52" fmla="*/ 2147483647 w 396"/>
              <a:gd name="T53" fmla="*/ 2147483647 h 180"/>
              <a:gd name="T54" fmla="*/ 2147483647 w 396"/>
              <a:gd name="T55" fmla="*/ 2147483647 h 1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6" h="180">
                <a:moveTo>
                  <a:pt x="90" y="180"/>
                </a:moveTo>
                <a:lnTo>
                  <a:pt x="307" y="180"/>
                </a:lnTo>
                <a:lnTo>
                  <a:pt x="330" y="176"/>
                </a:lnTo>
                <a:lnTo>
                  <a:pt x="351" y="169"/>
                </a:lnTo>
                <a:lnTo>
                  <a:pt x="371" y="153"/>
                </a:lnTo>
                <a:lnTo>
                  <a:pt x="384" y="134"/>
                </a:lnTo>
                <a:lnTo>
                  <a:pt x="394" y="113"/>
                </a:lnTo>
                <a:lnTo>
                  <a:pt x="396" y="90"/>
                </a:lnTo>
                <a:lnTo>
                  <a:pt x="394" y="67"/>
                </a:lnTo>
                <a:lnTo>
                  <a:pt x="384" y="46"/>
                </a:lnTo>
                <a:lnTo>
                  <a:pt x="371" y="26"/>
                </a:lnTo>
                <a:lnTo>
                  <a:pt x="351" y="11"/>
                </a:lnTo>
                <a:lnTo>
                  <a:pt x="330" y="3"/>
                </a:lnTo>
                <a:lnTo>
                  <a:pt x="307" y="0"/>
                </a:lnTo>
                <a:lnTo>
                  <a:pt x="90" y="0"/>
                </a:lnTo>
                <a:lnTo>
                  <a:pt x="67" y="3"/>
                </a:lnTo>
                <a:lnTo>
                  <a:pt x="46" y="11"/>
                </a:lnTo>
                <a:lnTo>
                  <a:pt x="27" y="26"/>
                </a:lnTo>
                <a:lnTo>
                  <a:pt x="12" y="46"/>
                </a:lnTo>
                <a:lnTo>
                  <a:pt x="4" y="67"/>
                </a:lnTo>
                <a:lnTo>
                  <a:pt x="0" y="90"/>
                </a:lnTo>
                <a:lnTo>
                  <a:pt x="4" y="113"/>
                </a:lnTo>
                <a:lnTo>
                  <a:pt x="12" y="134"/>
                </a:lnTo>
                <a:lnTo>
                  <a:pt x="27" y="153"/>
                </a:lnTo>
                <a:lnTo>
                  <a:pt x="46" y="169"/>
                </a:lnTo>
                <a:lnTo>
                  <a:pt x="67" y="176"/>
                </a:lnTo>
                <a:lnTo>
                  <a:pt x="90" y="180"/>
                </a:lnTo>
                <a:close/>
              </a:path>
            </a:pathLst>
          </a:custGeom>
          <a:solidFill>
            <a:srgbClr val="0099CC"/>
          </a:solidFill>
          <a:ln w="9525">
            <a:solidFill>
              <a:srgbClr val="C0C0C0"/>
            </a:solidFill>
            <a:prstDash val="solid"/>
            <a:round/>
            <a:headEnd/>
            <a:tailEnd/>
          </a:ln>
        </p:spPr>
        <p:txBody>
          <a:bodyPr/>
          <a:lstStyle/>
          <a:p>
            <a:endParaRPr lang="en-US"/>
          </a:p>
        </p:txBody>
      </p:sp>
      <p:sp>
        <p:nvSpPr>
          <p:cNvPr id="817224" name="Rectangle 72"/>
          <p:cNvSpPr>
            <a:spLocks noChangeArrowheads="1"/>
          </p:cNvSpPr>
          <p:nvPr/>
        </p:nvSpPr>
        <p:spPr bwMode="auto">
          <a:xfrm>
            <a:off x="3886200" y="2870200"/>
            <a:ext cx="291747"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Public</a:t>
            </a:r>
            <a:endParaRPr lang="en-US" sz="4000" b="1">
              <a:solidFill>
                <a:schemeClr val="tx1"/>
              </a:solidFill>
              <a:effectLst>
                <a:outerShdw blurRad="38100" dist="38100" dir="2700000" algn="tl">
                  <a:srgbClr val="C0C0C0"/>
                </a:outerShdw>
              </a:effectLst>
            </a:endParaRPr>
          </a:p>
        </p:txBody>
      </p:sp>
      <p:sp>
        <p:nvSpPr>
          <p:cNvPr id="817225" name="Rectangle 73"/>
          <p:cNvSpPr>
            <a:spLocks noChangeArrowheads="1"/>
          </p:cNvSpPr>
          <p:nvPr/>
        </p:nvSpPr>
        <p:spPr bwMode="auto">
          <a:xfrm>
            <a:off x="3918656" y="3006725"/>
            <a:ext cx="227626"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Data</a:t>
            </a:r>
            <a:endParaRPr lang="en-US" sz="4000" b="1">
              <a:solidFill>
                <a:schemeClr val="tx1"/>
              </a:solidFill>
              <a:effectLst>
                <a:outerShdw blurRad="38100" dist="38100" dir="2700000" algn="tl">
                  <a:srgbClr val="C0C0C0"/>
                </a:outerShdw>
              </a:effectLst>
            </a:endParaRPr>
          </a:p>
        </p:txBody>
      </p:sp>
      <p:sp>
        <p:nvSpPr>
          <p:cNvPr id="20554" name="Freeform 74"/>
          <p:cNvSpPr>
            <a:spLocks/>
          </p:cNvSpPr>
          <p:nvPr/>
        </p:nvSpPr>
        <p:spPr bwMode="auto">
          <a:xfrm>
            <a:off x="4572000" y="2851150"/>
            <a:ext cx="509412" cy="285750"/>
          </a:xfrm>
          <a:custGeom>
            <a:avLst/>
            <a:gdLst>
              <a:gd name="T0" fmla="*/ 2147483647 w 361"/>
              <a:gd name="T1" fmla="*/ 2147483647 h 180"/>
              <a:gd name="T2" fmla="*/ 2147483647 w 361"/>
              <a:gd name="T3" fmla="*/ 2147483647 h 180"/>
              <a:gd name="T4" fmla="*/ 2147483647 w 361"/>
              <a:gd name="T5" fmla="*/ 2147483647 h 180"/>
              <a:gd name="T6" fmla="*/ 2147483647 w 361"/>
              <a:gd name="T7" fmla="*/ 2147483647 h 180"/>
              <a:gd name="T8" fmla="*/ 2147483647 w 361"/>
              <a:gd name="T9" fmla="*/ 2147483647 h 180"/>
              <a:gd name="T10" fmla="*/ 2147483647 w 361"/>
              <a:gd name="T11" fmla="*/ 2147483647 h 180"/>
              <a:gd name="T12" fmla="*/ 2147483647 w 361"/>
              <a:gd name="T13" fmla="*/ 2147483647 h 180"/>
              <a:gd name="T14" fmla="*/ 2147483647 w 361"/>
              <a:gd name="T15" fmla="*/ 2147483647 h 180"/>
              <a:gd name="T16" fmla="*/ 2147483647 w 361"/>
              <a:gd name="T17" fmla="*/ 2147483647 h 180"/>
              <a:gd name="T18" fmla="*/ 2147483647 w 361"/>
              <a:gd name="T19" fmla="*/ 2147483647 h 180"/>
              <a:gd name="T20" fmla="*/ 2147483647 w 361"/>
              <a:gd name="T21" fmla="*/ 2147483647 h 180"/>
              <a:gd name="T22" fmla="*/ 2147483647 w 361"/>
              <a:gd name="T23" fmla="*/ 2147483647 h 180"/>
              <a:gd name="T24" fmla="*/ 2147483647 w 361"/>
              <a:gd name="T25" fmla="*/ 2147483647 h 180"/>
              <a:gd name="T26" fmla="*/ 2147483647 w 361"/>
              <a:gd name="T27" fmla="*/ 0 h 180"/>
              <a:gd name="T28" fmla="*/ 2147483647 w 361"/>
              <a:gd name="T29" fmla="*/ 0 h 180"/>
              <a:gd name="T30" fmla="*/ 2147483647 w 361"/>
              <a:gd name="T31" fmla="*/ 2147483647 h 180"/>
              <a:gd name="T32" fmla="*/ 2147483647 w 361"/>
              <a:gd name="T33" fmla="*/ 2147483647 h 180"/>
              <a:gd name="T34" fmla="*/ 2147483647 w 361"/>
              <a:gd name="T35" fmla="*/ 2147483647 h 180"/>
              <a:gd name="T36" fmla="*/ 2147483647 w 361"/>
              <a:gd name="T37" fmla="*/ 2147483647 h 180"/>
              <a:gd name="T38" fmla="*/ 2147483647 w 361"/>
              <a:gd name="T39" fmla="*/ 2147483647 h 180"/>
              <a:gd name="T40" fmla="*/ 0 w 361"/>
              <a:gd name="T41" fmla="*/ 2147483647 h 180"/>
              <a:gd name="T42" fmla="*/ 0 w 361"/>
              <a:gd name="T43" fmla="*/ 2147483647 h 180"/>
              <a:gd name="T44" fmla="*/ 2147483647 w 361"/>
              <a:gd name="T45" fmla="*/ 2147483647 h 180"/>
              <a:gd name="T46" fmla="*/ 2147483647 w 361"/>
              <a:gd name="T47" fmla="*/ 2147483647 h 180"/>
              <a:gd name="T48" fmla="*/ 2147483647 w 361"/>
              <a:gd name="T49" fmla="*/ 2147483647 h 180"/>
              <a:gd name="T50" fmla="*/ 2147483647 w 361"/>
              <a:gd name="T51" fmla="*/ 2147483647 h 180"/>
              <a:gd name="T52" fmla="*/ 2147483647 w 361"/>
              <a:gd name="T53" fmla="*/ 2147483647 h 180"/>
              <a:gd name="T54" fmla="*/ 2147483647 w 361"/>
              <a:gd name="T55" fmla="*/ 2147483647 h 1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61" h="180">
                <a:moveTo>
                  <a:pt x="90" y="180"/>
                </a:moveTo>
                <a:lnTo>
                  <a:pt x="270" y="180"/>
                </a:lnTo>
                <a:lnTo>
                  <a:pt x="293" y="177"/>
                </a:lnTo>
                <a:lnTo>
                  <a:pt x="315" y="167"/>
                </a:lnTo>
                <a:lnTo>
                  <a:pt x="334" y="154"/>
                </a:lnTo>
                <a:lnTo>
                  <a:pt x="349" y="134"/>
                </a:lnTo>
                <a:lnTo>
                  <a:pt x="357" y="113"/>
                </a:lnTo>
                <a:lnTo>
                  <a:pt x="361" y="90"/>
                </a:lnTo>
                <a:lnTo>
                  <a:pt x="357" y="67"/>
                </a:lnTo>
                <a:lnTo>
                  <a:pt x="349" y="44"/>
                </a:lnTo>
                <a:lnTo>
                  <a:pt x="334" y="27"/>
                </a:lnTo>
                <a:lnTo>
                  <a:pt x="315" y="11"/>
                </a:lnTo>
                <a:lnTo>
                  <a:pt x="293" y="4"/>
                </a:lnTo>
                <a:lnTo>
                  <a:pt x="270" y="0"/>
                </a:lnTo>
                <a:lnTo>
                  <a:pt x="90" y="0"/>
                </a:lnTo>
                <a:lnTo>
                  <a:pt x="67" y="4"/>
                </a:lnTo>
                <a:lnTo>
                  <a:pt x="46" y="11"/>
                </a:lnTo>
                <a:lnTo>
                  <a:pt x="27" y="27"/>
                </a:lnTo>
                <a:lnTo>
                  <a:pt x="13" y="44"/>
                </a:lnTo>
                <a:lnTo>
                  <a:pt x="4" y="67"/>
                </a:lnTo>
                <a:lnTo>
                  <a:pt x="0" y="90"/>
                </a:lnTo>
                <a:lnTo>
                  <a:pt x="4" y="113"/>
                </a:lnTo>
                <a:lnTo>
                  <a:pt x="13" y="134"/>
                </a:lnTo>
                <a:lnTo>
                  <a:pt x="27" y="154"/>
                </a:lnTo>
                <a:lnTo>
                  <a:pt x="46" y="167"/>
                </a:lnTo>
                <a:lnTo>
                  <a:pt x="67" y="177"/>
                </a:lnTo>
                <a:lnTo>
                  <a:pt x="90" y="180"/>
                </a:lnTo>
                <a:close/>
              </a:path>
            </a:pathLst>
          </a:custGeom>
          <a:solidFill>
            <a:srgbClr val="0099CC"/>
          </a:solidFill>
          <a:ln w="9525">
            <a:solidFill>
              <a:srgbClr val="C0C0C0"/>
            </a:solidFill>
            <a:prstDash val="solid"/>
            <a:round/>
            <a:headEnd/>
            <a:tailEnd/>
          </a:ln>
        </p:spPr>
        <p:txBody>
          <a:bodyPr/>
          <a:lstStyle/>
          <a:p>
            <a:endParaRPr lang="en-US"/>
          </a:p>
        </p:txBody>
      </p:sp>
      <p:sp>
        <p:nvSpPr>
          <p:cNvPr id="817227" name="Rectangle 75"/>
          <p:cNvSpPr>
            <a:spLocks noChangeArrowheads="1"/>
          </p:cNvSpPr>
          <p:nvPr/>
        </p:nvSpPr>
        <p:spPr bwMode="auto">
          <a:xfrm>
            <a:off x="4684889" y="2857500"/>
            <a:ext cx="291747"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Public</a:t>
            </a:r>
            <a:endParaRPr lang="en-US" sz="4000" b="1">
              <a:solidFill>
                <a:schemeClr val="tx1"/>
              </a:solidFill>
              <a:effectLst>
                <a:outerShdw blurRad="38100" dist="38100" dir="2700000" algn="tl">
                  <a:srgbClr val="C0C0C0"/>
                </a:outerShdw>
              </a:effectLst>
            </a:endParaRPr>
          </a:p>
        </p:txBody>
      </p:sp>
      <p:sp>
        <p:nvSpPr>
          <p:cNvPr id="817228" name="Rectangle 76"/>
          <p:cNvSpPr>
            <a:spLocks noChangeArrowheads="1"/>
          </p:cNvSpPr>
          <p:nvPr/>
        </p:nvSpPr>
        <p:spPr bwMode="auto">
          <a:xfrm>
            <a:off x="4718756" y="2994025"/>
            <a:ext cx="227626"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Data</a:t>
            </a:r>
            <a:endParaRPr lang="en-US" sz="4000" b="1">
              <a:solidFill>
                <a:schemeClr val="tx1"/>
              </a:solidFill>
              <a:effectLst>
                <a:outerShdw blurRad="38100" dist="38100" dir="2700000" algn="tl">
                  <a:srgbClr val="C0C0C0"/>
                </a:outerShdw>
              </a:effectLst>
            </a:endParaRPr>
          </a:p>
        </p:txBody>
      </p:sp>
      <p:sp>
        <p:nvSpPr>
          <p:cNvPr id="20557" name="Freeform 77"/>
          <p:cNvSpPr>
            <a:spLocks/>
          </p:cNvSpPr>
          <p:nvPr/>
        </p:nvSpPr>
        <p:spPr bwMode="auto">
          <a:xfrm>
            <a:off x="5384800" y="2814638"/>
            <a:ext cx="509412" cy="285750"/>
          </a:xfrm>
          <a:custGeom>
            <a:avLst/>
            <a:gdLst>
              <a:gd name="T0" fmla="*/ 2147483647 w 361"/>
              <a:gd name="T1" fmla="*/ 2147483647 h 180"/>
              <a:gd name="T2" fmla="*/ 2147483647 w 361"/>
              <a:gd name="T3" fmla="*/ 2147483647 h 180"/>
              <a:gd name="T4" fmla="*/ 2147483647 w 361"/>
              <a:gd name="T5" fmla="*/ 2147483647 h 180"/>
              <a:gd name="T6" fmla="*/ 2147483647 w 361"/>
              <a:gd name="T7" fmla="*/ 2147483647 h 180"/>
              <a:gd name="T8" fmla="*/ 2147483647 w 361"/>
              <a:gd name="T9" fmla="*/ 2147483647 h 180"/>
              <a:gd name="T10" fmla="*/ 2147483647 w 361"/>
              <a:gd name="T11" fmla="*/ 2147483647 h 180"/>
              <a:gd name="T12" fmla="*/ 2147483647 w 361"/>
              <a:gd name="T13" fmla="*/ 2147483647 h 180"/>
              <a:gd name="T14" fmla="*/ 2147483647 w 361"/>
              <a:gd name="T15" fmla="*/ 2147483647 h 180"/>
              <a:gd name="T16" fmla="*/ 2147483647 w 361"/>
              <a:gd name="T17" fmla="*/ 2147483647 h 180"/>
              <a:gd name="T18" fmla="*/ 2147483647 w 361"/>
              <a:gd name="T19" fmla="*/ 2147483647 h 180"/>
              <a:gd name="T20" fmla="*/ 2147483647 w 361"/>
              <a:gd name="T21" fmla="*/ 2147483647 h 180"/>
              <a:gd name="T22" fmla="*/ 2147483647 w 361"/>
              <a:gd name="T23" fmla="*/ 2147483647 h 180"/>
              <a:gd name="T24" fmla="*/ 2147483647 w 361"/>
              <a:gd name="T25" fmla="*/ 2147483647 h 180"/>
              <a:gd name="T26" fmla="*/ 2147483647 w 361"/>
              <a:gd name="T27" fmla="*/ 0 h 180"/>
              <a:gd name="T28" fmla="*/ 2147483647 w 361"/>
              <a:gd name="T29" fmla="*/ 0 h 180"/>
              <a:gd name="T30" fmla="*/ 2147483647 w 361"/>
              <a:gd name="T31" fmla="*/ 2147483647 h 180"/>
              <a:gd name="T32" fmla="*/ 2147483647 w 361"/>
              <a:gd name="T33" fmla="*/ 2147483647 h 180"/>
              <a:gd name="T34" fmla="*/ 2147483647 w 361"/>
              <a:gd name="T35" fmla="*/ 2147483647 h 180"/>
              <a:gd name="T36" fmla="*/ 2147483647 w 361"/>
              <a:gd name="T37" fmla="*/ 2147483647 h 180"/>
              <a:gd name="T38" fmla="*/ 2147483647 w 361"/>
              <a:gd name="T39" fmla="*/ 2147483647 h 180"/>
              <a:gd name="T40" fmla="*/ 0 w 361"/>
              <a:gd name="T41" fmla="*/ 2147483647 h 180"/>
              <a:gd name="T42" fmla="*/ 0 w 361"/>
              <a:gd name="T43" fmla="*/ 2147483647 h 180"/>
              <a:gd name="T44" fmla="*/ 2147483647 w 361"/>
              <a:gd name="T45" fmla="*/ 2147483647 h 180"/>
              <a:gd name="T46" fmla="*/ 2147483647 w 361"/>
              <a:gd name="T47" fmla="*/ 2147483647 h 180"/>
              <a:gd name="T48" fmla="*/ 2147483647 w 361"/>
              <a:gd name="T49" fmla="*/ 2147483647 h 180"/>
              <a:gd name="T50" fmla="*/ 2147483647 w 361"/>
              <a:gd name="T51" fmla="*/ 2147483647 h 180"/>
              <a:gd name="T52" fmla="*/ 2147483647 w 361"/>
              <a:gd name="T53" fmla="*/ 2147483647 h 180"/>
              <a:gd name="T54" fmla="*/ 2147483647 w 361"/>
              <a:gd name="T55" fmla="*/ 2147483647 h 1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61" h="180">
                <a:moveTo>
                  <a:pt x="90" y="180"/>
                </a:moveTo>
                <a:lnTo>
                  <a:pt x="270" y="180"/>
                </a:lnTo>
                <a:lnTo>
                  <a:pt x="293" y="177"/>
                </a:lnTo>
                <a:lnTo>
                  <a:pt x="315" y="169"/>
                </a:lnTo>
                <a:lnTo>
                  <a:pt x="334" y="154"/>
                </a:lnTo>
                <a:lnTo>
                  <a:pt x="349" y="134"/>
                </a:lnTo>
                <a:lnTo>
                  <a:pt x="357" y="113"/>
                </a:lnTo>
                <a:lnTo>
                  <a:pt x="361" y="90"/>
                </a:lnTo>
                <a:lnTo>
                  <a:pt x="357" y="67"/>
                </a:lnTo>
                <a:lnTo>
                  <a:pt x="349" y="44"/>
                </a:lnTo>
                <a:lnTo>
                  <a:pt x="334" y="27"/>
                </a:lnTo>
                <a:lnTo>
                  <a:pt x="315" y="11"/>
                </a:lnTo>
                <a:lnTo>
                  <a:pt x="293" y="4"/>
                </a:lnTo>
                <a:lnTo>
                  <a:pt x="270" y="0"/>
                </a:lnTo>
                <a:lnTo>
                  <a:pt x="90" y="0"/>
                </a:lnTo>
                <a:lnTo>
                  <a:pt x="67" y="4"/>
                </a:lnTo>
                <a:lnTo>
                  <a:pt x="46" y="11"/>
                </a:lnTo>
                <a:lnTo>
                  <a:pt x="27" y="27"/>
                </a:lnTo>
                <a:lnTo>
                  <a:pt x="13" y="44"/>
                </a:lnTo>
                <a:lnTo>
                  <a:pt x="4" y="67"/>
                </a:lnTo>
                <a:lnTo>
                  <a:pt x="0" y="90"/>
                </a:lnTo>
                <a:lnTo>
                  <a:pt x="4" y="113"/>
                </a:lnTo>
                <a:lnTo>
                  <a:pt x="13" y="134"/>
                </a:lnTo>
                <a:lnTo>
                  <a:pt x="27" y="154"/>
                </a:lnTo>
                <a:lnTo>
                  <a:pt x="46" y="169"/>
                </a:lnTo>
                <a:lnTo>
                  <a:pt x="67" y="177"/>
                </a:lnTo>
                <a:lnTo>
                  <a:pt x="90" y="180"/>
                </a:lnTo>
                <a:close/>
              </a:path>
            </a:pathLst>
          </a:custGeom>
          <a:solidFill>
            <a:srgbClr val="0099CC"/>
          </a:solidFill>
          <a:ln w="9525">
            <a:solidFill>
              <a:srgbClr val="C0C0C0"/>
            </a:solidFill>
            <a:prstDash val="solid"/>
            <a:round/>
            <a:headEnd/>
            <a:tailEnd/>
          </a:ln>
        </p:spPr>
        <p:txBody>
          <a:bodyPr/>
          <a:lstStyle/>
          <a:p>
            <a:endParaRPr lang="en-US"/>
          </a:p>
        </p:txBody>
      </p:sp>
      <p:sp>
        <p:nvSpPr>
          <p:cNvPr id="817230" name="Rectangle 78"/>
          <p:cNvSpPr>
            <a:spLocks noChangeArrowheads="1"/>
          </p:cNvSpPr>
          <p:nvPr/>
        </p:nvSpPr>
        <p:spPr bwMode="auto">
          <a:xfrm>
            <a:off x="5497689" y="2820989"/>
            <a:ext cx="291747"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Public</a:t>
            </a:r>
            <a:endParaRPr lang="en-US" sz="4000" b="1">
              <a:solidFill>
                <a:schemeClr val="tx1"/>
              </a:solidFill>
              <a:effectLst>
                <a:outerShdw blurRad="38100" dist="38100" dir="2700000" algn="tl">
                  <a:srgbClr val="C0C0C0"/>
                </a:outerShdw>
              </a:effectLst>
            </a:endParaRPr>
          </a:p>
        </p:txBody>
      </p:sp>
      <p:sp>
        <p:nvSpPr>
          <p:cNvPr id="817231" name="Rectangle 79"/>
          <p:cNvSpPr>
            <a:spLocks noChangeArrowheads="1"/>
          </p:cNvSpPr>
          <p:nvPr/>
        </p:nvSpPr>
        <p:spPr bwMode="auto">
          <a:xfrm>
            <a:off x="5531556" y="2957514"/>
            <a:ext cx="227626"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Data</a:t>
            </a:r>
            <a:endParaRPr lang="en-US" sz="4000" b="1">
              <a:solidFill>
                <a:schemeClr val="tx1"/>
              </a:solidFill>
              <a:effectLst>
                <a:outerShdw blurRad="38100" dist="38100" dir="2700000" algn="tl">
                  <a:srgbClr val="C0C0C0"/>
                </a:outerShdw>
              </a:effectLst>
            </a:endParaRPr>
          </a:p>
        </p:txBody>
      </p:sp>
      <p:sp>
        <p:nvSpPr>
          <p:cNvPr id="20560" name="Freeform 80"/>
          <p:cNvSpPr>
            <a:spLocks/>
          </p:cNvSpPr>
          <p:nvPr/>
        </p:nvSpPr>
        <p:spPr bwMode="auto">
          <a:xfrm>
            <a:off x="6197600" y="2814638"/>
            <a:ext cx="509412" cy="285750"/>
          </a:xfrm>
          <a:custGeom>
            <a:avLst/>
            <a:gdLst>
              <a:gd name="T0" fmla="*/ 2147483647 w 361"/>
              <a:gd name="T1" fmla="*/ 2147483647 h 180"/>
              <a:gd name="T2" fmla="*/ 2147483647 w 361"/>
              <a:gd name="T3" fmla="*/ 2147483647 h 180"/>
              <a:gd name="T4" fmla="*/ 2147483647 w 361"/>
              <a:gd name="T5" fmla="*/ 2147483647 h 180"/>
              <a:gd name="T6" fmla="*/ 2147483647 w 361"/>
              <a:gd name="T7" fmla="*/ 2147483647 h 180"/>
              <a:gd name="T8" fmla="*/ 2147483647 w 361"/>
              <a:gd name="T9" fmla="*/ 2147483647 h 180"/>
              <a:gd name="T10" fmla="*/ 2147483647 w 361"/>
              <a:gd name="T11" fmla="*/ 2147483647 h 180"/>
              <a:gd name="T12" fmla="*/ 2147483647 w 361"/>
              <a:gd name="T13" fmla="*/ 2147483647 h 180"/>
              <a:gd name="T14" fmla="*/ 2147483647 w 361"/>
              <a:gd name="T15" fmla="*/ 2147483647 h 180"/>
              <a:gd name="T16" fmla="*/ 2147483647 w 361"/>
              <a:gd name="T17" fmla="*/ 2147483647 h 180"/>
              <a:gd name="T18" fmla="*/ 2147483647 w 361"/>
              <a:gd name="T19" fmla="*/ 2147483647 h 180"/>
              <a:gd name="T20" fmla="*/ 2147483647 w 361"/>
              <a:gd name="T21" fmla="*/ 2147483647 h 180"/>
              <a:gd name="T22" fmla="*/ 2147483647 w 361"/>
              <a:gd name="T23" fmla="*/ 2147483647 h 180"/>
              <a:gd name="T24" fmla="*/ 2147483647 w 361"/>
              <a:gd name="T25" fmla="*/ 2147483647 h 180"/>
              <a:gd name="T26" fmla="*/ 2147483647 w 361"/>
              <a:gd name="T27" fmla="*/ 0 h 180"/>
              <a:gd name="T28" fmla="*/ 2147483647 w 361"/>
              <a:gd name="T29" fmla="*/ 0 h 180"/>
              <a:gd name="T30" fmla="*/ 2147483647 w 361"/>
              <a:gd name="T31" fmla="*/ 2147483647 h 180"/>
              <a:gd name="T32" fmla="*/ 2147483647 w 361"/>
              <a:gd name="T33" fmla="*/ 2147483647 h 180"/>
              <a:gd name="T34" fmla="*/ 2147483647 w 361"/>
              <a:gd name="T35" fmla="*/ 2147483647 h 180"/>
              <a:gd name="T36" fmla="*/ 2147483647 w 361"/>
              <a:gd name="T37" fmla="*/ 2147483647 h 180"/>
              <a:gd name="T38" fmla="*/ 2147483647 w 361"/>
              <a:gd name="T39" fmla="*/ 2147483647 h 180"/>
              <a:gd name="T40" fmla="*/ 0 w 361"/>
              <a:gd name="T41" fmla="*/ 2147483647 h 180"/>
              <a:gd name="T42" fmla="*/ 0 w 361"/>
              <a:gd name="T43" fmla="*/ 2147483647 h 180"/>
              <a:gd name="T44" fmla="*/ 2147483647 w 361"/>
              <a:gd name="T45" fmla="*/ 2147483647 h 180"/>
              <a:gd name="T46" fmla="*/ 2147483647 w 361"/>
              <a:gd name="T47" fmla="*/ 2147483647 h 180"/>
              <a:gd name="T48" fmla="*/ 2147483647 w 361"/>
              <a:gd name="T49" fmla="*/ 2147483647 h 180"/>
              <a:gd name="T50" fmla="*/ 2147483647 w 361"/>
              <a:gd name="T51" fmla="*/ 2147483647 h 180"/>
              <a:gd name="T52" fmla="*/ 2147483647 w 361"/>
              <a:gd name="T53" fmla="*/ 2147483647 h 180"/>
              <a:gd name="T54" fmla="*/ 2147483647 w 361"/>
              <a:gd name="T55" fmla="*/ 2147483647 h 1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61" h="180">
                <a:moveTo>
                  <a:pt x="90" y="180"/>
                </a:moveTo>
                <a:lnTo>
                  <a:pt x="270" y="180"/>
                </a:lnTo>
                <a:lnTo>
                  <a:pt x="293" y="177"/>
                </a:lnTo>
                <a:lnTo>
                  <a:pt x="314" y="169"/>
                </a:lnTo>
                <a:lnTo>
                  <a:pt x="334" y="154"/>
                </a:lnTo>
                <a:lnTo>
                  <a:pt x="349" y="134"/>
                </a:lnTo>
                <a:lnTo>
                  <a:pt x="357" y="113"/>
                </a:lnTo>
                <a:lnTo>
                  <a:pt x="361" y="90"/>
                </a:lnTo>
                <a:lnTo>
                  <a:pt x="357" y="67"/>
                </a:lnTo>
                <a:lnTo>
                  <a:pt x="349" y="44"/>
                </a:lnTo>
                <a:lnTo>
                  <a:pt x="334" y="27"/>
                </a:lnTo>
                <a:lnTo>
                  <a:pt x="314" y="11"/>
                </a:lnTo>
                <a:lnTo>
                  <a:pt x="293" y="4"/>
                </a:lnTo>
                <a:lnTo>
                  <a:pt x="270" y="0"/>
                </a:lnTo>
                <a:lnTo>
                  <a:pt x="90" y="0"/>
                </a:lnTo>
                <a:lnTo>
                  <a:pt x="67" y="4"/>
                </a:lnTo>
                <a:lnTo>
                  <a:pt x="46" y="11"/>
                </a:lnTo>
                <a:lnTo>
                  <a:pt x="27" y="27"/>
                </a:lnTo>
                <a:lnTo>
                  <a:pt x="13" y="44"/>
                </a:lnTo>
                <a:lnTo>
                  <a:pt x="3" y="67"/>
                </a:lnTo>
                <a:lnTo>
                  <a:pt x="0" y="90"/>
                </a:lnTo>
                <a:lnTo>
                  <a:pt x="3" y="113"/>
                </a:lnTo>
                <a:lnTo>
                  <a:pt x="13" y="134"/>
                </a:lnTo>
                <a:lnTo>
                  <a:pt x="27" y="154"/>
                </a:lnTo>
                <a:lnTo>
                  <a:pt x="46" y="169"/>
                </a:lnTo>
                <a:lnTo>
                  <a:pt x="67" y="177"/>
                </a:lnTo>
                <a:lnTo>
                  <a:pt x="90" y="180"/>
                </a:lnTo>
                <a:close/>
              </a:path>
            </a:pathLst>
          </a:custGeom>
          <a:solidFill>
            <a:srgbClr val="0099CC"/>
          </a:solidFill>
          <a:ln w="9525">
            <a:solidFill>
              <a:srgbClr val="C0C0C0"/>
            </a:solidFill>
            <a:prstDash val="solid"/>
            <a:round/>
            <a:headEnd/>
            <a:tailEnd/>
          </a:ln>
        </p:spPr>
        <p:txBody>
          <a:bodyPr/>
          <a:lstStyle/>
          <a:p>
            <a:endParaRPr lang="en-US"/>
          </a:p>
        </p:txBody>
      </p:sp>
      <p:sp>
        <p:nvSpPr>
          <p:cNvPr id="817233" name="Rectangle 81"/>
          <p:cNvSpPr>
            <a:spLocks noChangeArrowheads="1"/>
          </p:cNvSpPr>
          <p:nvPr/>
        </p:nvSpPr>
        <p:spPr bwMode="auto">
          <a:xfrm>
            <a:off x="6310489" y="2820989"/>
            <a:ext cx="291747"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Public</a:t>
            </a:r>
            <a:endParaRPr lang="en-US" sz="4000" b="1">
              <a:solidFill>
                <a:schemeClr val="tx1"/>
              </a:solidFill>
              <a:effectLst>
                <a:outerShdw blurRad="38100" dist="38100" dir="2700000" algn="tl">
                  <a:srgbClr val="C0C0C0"/>
                </a:outerShdw>
              </a:effectLst>
            </a:endParaRPr>
          </a:p>
        </p:txBody>
      </p:sp>
      <p:sp>
        <p:nvSpPr>
          <p:cNvPr id="817234" name="Rectangle 82"/>
          <p:cNvSpPr>
            <a:spLocks noChangeArrowheads="1"/>
          </p:cNvSpPr>
          <p:nvPr/>
        </p:nvSpPr>
        <p:spPr bwMode="auto">
          <a:xfrm>
            <a:off x="6344356" y="2957514"/>
            <a:ext cx="227626"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Data</a:t>
            </a:r>
            <a:endParaRPr lang="en-US" sz="4000" b="1">
              <a:solidFill>
                <a:schemeClr val="tx1"/>
              </a:solidFill>
              <a:effectLst>
                <a:outerShdw blurRad="38100" dist="38100" dir="2700000" algn="tl">
                  <a:srgbClr val="C0C0C0"/>
                </a:outerShdw>
              </a:effectLst>
            </a:endParaRPr>
          </a:p>
        </p:txBody>
      </p:sp>
      <p:sp>
        <p:nvSpPr>
          <p:cNvPr id="20563" name="Freeform 83"/>
          <p:cNvSpPr>
            <a:spLocks/>
          </p:cNvSpPr>
          <p:nvPr/>
        </p:nvSpPr>
        <p:spPr bwMode="auto">
          <a:xfrm>
            <a:off x="7010400" y="2827338"/>
            <a:ext cx="509412" cy="285750"/>
          </a:xfrm>
          <a:custGeom>
            <a:avLst/>
            <a:gdLst>
              <a:gd name="T0" fmla="*/ 2147483647 w 361"/>
              <a:gd name="T1" fmla="*/ 2147483647 h 180"/>
              <a:gd name="T2" fmla="*/ 2147483647 w 361"/>
              <a:gd name="T3" fmla="*/ 2147483647 h 180"/>
              <a:gd name="T4" fmla="*/ 2147483647 w 361"/>
              <a:gd name="T5" fmla="*/ 2147483647 h 180"/>
              <a:gd name="T6" fmla="*/ 2147483647 w 361"/>
              <a:gd name="T7" fmla="*/ 2147483647 h 180"/>
              <a:gd name="T8" fmla="*/ 2147483647 w 361"/>
              <a:gd name="T9" fmla="*/ 2147483647 h 180"/>
              <a:gd name="T10" fmla="*/ 2147483647 w 361"/>
              <a:gd name="T11" fmla="*/ 2147483647 h 180"/>
              <a:gd name="T12" fmla="*/ 2147483647 w 361"/>
              <a:gd name="T13" fmla="*/ 2147483647 h 180"/>
              <a:gd name="T14" fmla="*/ 2147483647 w 361"/>
              <a:gd name="T15" fmla="*/ 2147483647 h 180"/>
              <a:gd name="T16" fmla="*/ 2147483647 w 361"/>
              <a:gd name="T17" fmla="*/ 2147483647 h 180"/>
              <a:gd name="T18" fmla="*/ 2147483647 w 361"/>
              <a:gd name="T19" fmla="*/ 2147483647 h 180"/>
              <a:gd name="T20" fmla="*/ 2147483647 w 361"/>
              <a:gd name="T21" fmla="*/ 2147483647 h 180"/>
              <a:gd name="T22" fmla="*/ 2147483647 w 361"/>
              <a:gd name="T23" fmla="*/ 2147483647 h 180"/>
              <a:gd name="T24" fmla="*/ 2147483647 w 361"/>
              <a:gd name="T25" fmla="*/ 2147483647 h 180"/>
              <a:gd name="T26" fmla="*/ 2147483647 w 361"/>
              <a:gd name="T27" fmla="*/ 0 h 180"/>
              <a:gd name="T28" fmla="*/ 2147483647 w 361"/>
              <a:gd name="T29" fmla="*/ 0 h 180"/>
              <a:gd name="T30" fmla="*/ 2147483647 w 361"/>
              <a:gd name="T31" fmla="*/ 2147483647 h 180"/>
              <a:gd name="T32" fmla="*/ 2147483647 w 361"/>
              <a:gd name="T33" fmla="*/ 2147483647 h 180"/>
              <a:gd name="T34" fmla="*/ 2147483647 w 361"/>
              <a:gd name="T35" fmla="*/ 2147483647 h 180"/>
              <a:gd name="T36" fmla="*/ 2147483647 w 361"/>
              <a:gd name="T37" fmla="*/ 2147483647 h 180"/>
              <a:gd name="T38" fmla="*/ 2147483647 w 361"/>
              <a:gd name="T39" fmla="*/ 2147483647 h 180"/>
              <a:gd name="T40" fmla="*/ 0 w 361"/>
              <a:gd name="T41" fmla="*/ 2147483647 h 180"/>
              <a:gd name="T42" fmla="*/ 0 w 361"/>
              <a:gd name="T43" fmla="*/ 2147483647 h 180"/>
              <a:gd name="T44" fmla="*/ 2147483647 w 361"/>
              <a:gd name="T45" fmla="*/ 2147483647 h 180"/>
              <a:gd name="T46" fmla="*/ 2147483647 w 361"/>
              <a:gd name="T47" fmla="*/ 2147483647 h 180"/>
              <a:gd name="T48" fmla="*/ 2147483647 w 361"/>
              <a:gd name="T49" fmla="*/ 2147483647 h 180"/>
              <a:gd name="T50" fmla="*/ 2147483647 w 361"/>
              <a:gd name="T51" fmla="*/ 2147483647 h 180"/>
              <a:gd name="T52" fmla="*/ 2147483647 w 361"/>
              <a:gd name="T53" fmla="*/ 2147483647 h 180"/>
              <a:gd name="T54" fmla="*/ 2147483647 w 361"/>
              <a:gd name="T55" fmla="*/ 2147483647 h 1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61" h="180">
                <a:moveTo>
                  <a:pt x="90" y="180"/>
                </a:moveTo>
                <a:lnTo>
                  <a:pt x="270" y="180"/>
                </a:lnTo>
                <a:lnTo>
                  <a:pt x="293" y="176"/>
                </a:lnTo>
                <a:lnTo>
                  <a:pt x="314" y="169"/>
                </a:lnTo>
                <a:lnTo>
                  <a:pt x="334" y="153"/>
                </a:lnTo>
                <a:lnTo>
                  <a:pt x="349" y="136"/>
                </a:lnTo>
                <a:lnTo>
                  <a:pt x="357" y="113"/>
                </a:lnTo>
                <a:lnTo>
                  <a:pt x="361" y="90"/>
                </a:lnTo>
                <a:lnTo>
                  <a:pt x="357" y="67"/>
                </a:lnTo>
                <a:lnTo>
                  <a:pt x="349" y="46"/>
                </a:lnTo>
                <a:lnTo>
                  <a:pt x="334" y="26"/>
                </a:lnTo>
                <a:lnTo>
                  <a:pt x="314" y="13"/>
                </a:lnTo>
                <a:lnTo>
                  <a:pt x="293" y="3"/>
                </a:lnTo>
                <a:lnTo>
                  <a:pt x="270" y="0"/>
                </a:lnTo>
                <a:lnTo>
                  <a:pt x="90" y="0"/>
                </a:lnTo>
                <a:lnTo>
                  <a:pt x="67" y="3"/>
                </a:lnTo>
                <a:lnTo>
                  <a:pt x="46" y="13"/>
                </a:lnTo>
                <a:lnTo>
                  <a:pt x="26" y="26"/>
                </a:lnTo>
                <a:lnTo>
                  <a:pt x="13" y="46"/>
                </a:lnTo>
                <a:lnTo>
                  <a:pt x="3" y="67"/>
                </a:lnTo>
                <a:lnTo>
                  <a:pt x="0" y="90"/>
                </a:lnTo>
                <a:lnTo>
                  <a:pt x="3" y="113"/>
                </a:lnTo>
                <a:lnTo>
                  <a:pt x="13" y="136"/>
                </a:lnTo>
                <a:lnTo>
                  <a:pt x="26" y="153"/>
                </a:lnTo>
                <a:lnTo>
                  <a:pt x="46" y="169"/>
                </a:lnTo>
                <a:lnTo>
                  <a:pt x="67" y="176"/>
                </a:lnTo>
                <a:lnTo>
                  <a:pt x="90" y="180"/>
                </a:lnTo>
                <a:close/>
              </a:path>
            </a:pathLst>
          </a:custGeom>
          <a:solidFill>
            <a:srgbClr val="0099CC"/>
          </a:solidFill>
          <a:ln w="9525">
            <a:solidFill>
              <a:srgbClr val="C0C0C0"/>
            </a:solidFill>
            <a:prstDash val="solid"/>
            <a:round/>
            <a:headEnd/>
            <a:tailEnd/>
          </a:ln>
        </p:spPr>
        <p:txBody>
          <a:bodyPr/>
          <a:lstStyle/>
          <a:p>
            <a:endParaRPr lang="en-US"/>
          </a:p>
        </p:txBody>
      </p:sp>
      <p:sp>
        <p:nvSpPr>
          <p:cNvPr id="817236" name="Rectangle 84"/>
          <p:cNvSpPr>
            <a:spLocks noChangeArrowheads="1"/>
          </p:cNvSpPr>
          <p:nvPr/>
        </p:nvSpPr>
        <p:spPr bwMode="auto">
          <a:xfrm>
            <a:off x="7123289" y="2833689"/>
            <a:ext cx="291747"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Public</a:t>
            </a:r>
            <a:endParaRPr lang="en-US" sz="4000" b="1">
              <a:solidFill>
                <a:schemeClr val="tx1"/>
              </a:solidFill>
              <a:effectLst>
                <a:outerShdw blurRad="38100" dist="38100" dir="2700000" algn="tl">
                  <a:srgbClr val="C0C0C0"/>
                </a:outerShdw>
              </a:effectLst>
            </a:endParaRPr>
          </a:p>
        </p:txBody>
      </p:sp>
      <p:sp>
        <p:nvSpPr>
          <p:cNvPr id="817237" name="Rectangle 85"/>
          <p:cNvSpPr>
            <a:spLocks noChangeArrowheads="1"/>
          </p:cNvSpPr>
          <p:nvPr/>
        </p:nvSpPr>
        <p:spPr bwMode="auto">
          <a:xfrm>
            <a:off x="7157156" y="2970214"/>
            <a:ext cx="227626"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Data</a:t>
            </a:r>
            <a:endParaRPr lang="en-US" sz="4000" b="1">
              <a:solidFill>
                <a:schemeClr val="tx1"/>
              </a:solidFill>
              <a:effectLst>
                <a:outerShdw blurRad="38100" dist="38100" dir="2700000" algn="tl">
                  <a:srgbClr val="C0C0C0"/>
                </a:outerShdw>
              </a:effectLst>
            </a:endParaRPr>
          </a:p>
        </p:txBody>
      </p:sp>
      <p:sp>
        <p:nvSpPr>
          <p:cNvPr id="20566" name="Freeform 86"/>
          <p:cNvSpPr>
            <a:spLocks/>
          </p:cNvSpPr>
          <p:nvPr/>
        </p:nvSpPr>
        <p:spPr bwMode="auto">
          <a:xfrm>
            <a:off x="2861734" y="3205163"/>
            <a:ext cx="714022" cy="169862"/>
          </a:xfrm>
          <a:custGeom>
            <a:avLst/>
            <a:gdLst>
              <a:gd name="T0" fmla="*/ 2147483647 w 505"/>
              <a:gd name="T1" fmla="*/ 2147483647 h 107"/>
              <a:gd name="T2" fmla="*/ 2147483647 w 505"/>
              <a:gd name="T3" fmla="*/ 2147483647 h 107"/>
              <a:gd name="T4" fmla="*/ 2147483647 w 505"/>
              <a:gd name="T5" fmla="*/ 2147483647 h 107"/>
              <a:gd name="T6" fmla="*/ 2147483647 w 505"/>
              <a:gd name="T7" fmla="*/ 2147483647 h 107"/>
              <a:gd name="T8" fmla="*/ 2147483647 w 505"/>
              <a:gd name="T9" fmla="*/ 2147483647 h 107"/>
              <a:gd name="T10" fmla="*/ 2147483647 w 505"/>
              <a:gd name="T11" fmla="*/ 2147483647 h 107"/>
              <a:gd name="T12" fmla="*/ 2147483647 w 505"/>
              <a:gd name="T13" fmla="*/ 2147483647 h 107"/>
              <a:gd name="T14" fmla="*/ 2147483647 w 505"/>
              <a:gd name="T15" fmla="*/ 2147483647 h 107"/>
              <a:gd name="T16" fmla="*/ 2147483647 w 505"/>
              <a:gd name="T17" fmla="*/ 2147483647 h 107"/>
              <a:gd name="T18" fmla="*/ 2147483647 w 505"/>
              <a:gd name="T19" fmla="*/ 2147483647 h 107"/>
              <a:gd name="T20" fmla="*/ 2147483647 w 505"/>
              <a:gd name="T21" fmla="*/ 2147483647 h 107"/>
              <a:gd name="T22" fmla="*/ 2147483647 w 505"/>
              <a:gd name="T23" fmla="*/ 0 h 107"/>
              <a:gd name="T24" fmla="*/ 2147483647 w 505"/>
              <a:gd name="T25" fmla="*/ 0 h 107"/>
              <a:gd name="T26" fmla="*/ 2147483647 w 505"/>
              <a:gd name="T27" fmla="*/ 2147483647 h 107"/>
              <a:gd name="T28" fmla="*/ 2147483647 w 505"/>
              <a:gd name="T29" fmla="*/ 2147483647 h 107"/>
              <a:gd name="T30" fmla="*/ 2147483647 w 505"/>
              <a:gd name="T31" fmla="*/ 2147483647 h 107"/>
              <a:gd name="T32" fmla="*/ 2147483647 w 505"/>
              <a:gd name="T33" fmla="*/ 2147483647 h 107"/>
              <a:gd name="T34" fmla="*/ 0 w 505"/>
              <a:gd name="T35" fmla="*/ 2147483647 h 107"/>
              <a:gd name="T36" fmla="*/ 0 w 505"/>
              <a:gd name="T37" fmla="*/ 2147483647 h 107"/>
              <a:gd name="T38" fmla="*/ 2147483647 w 505"/>
              <a:gd name="T39" fmla="*/ 2147483647 h 107"/>
              <a:gd name="T40" fmla="*/ 2147483647 w 505"/>
              <a:gd name="T41" fmla="*/ 2147483647 h 107"/>
              <a:gd name="T42" fmla="*/ 2147483647 w 505"/>
              <a:gd name="T43" fmla="*/ 2147483647 h 107"/>
              <a:gd name="T44" fmla="*/ 2147483647 w 505"/>
              <a:gd name="T45" fmla="*/ 2147483647 h 107"/>
              <a:gd name="T46" fmla="*/ 2147483647 w 505"/>
              <a:gd name="T47" fmla="*/ 214748364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5" h="107">
                <a:moveTo>
                  <a:pt x="56" y="107"/>
                </a:moveTo>
                <a:lnTo>
                  <a:pt x="451" y="107"/>
                </a:lnTo>
                <a:lnTo>
                  <a:pt x="467" y="105"/>
                </a:lnTo>
                <a:lnTo>
                  <a:pt x="482" y="98"/>
                </a:lnTo>
                <a:lnTo>
                  <a:pt x="496" y="86"/>
                </a:lnTo>
                <a:lnTo>
                  <a:pt x="503" y="71"/>
                </a:lnTo>
                <a:lnTo>
                  <a:pt x="505" y="53"/>
                </a:lnTo>
                <a:lnTo>
                  <a:pt x="503" y="38"/>
                </a:lnTo>
                <a:lnTo>
                  <a:pt x="496" y="23"/>
                </a:lnTo>
                <a:lnTo>
                  <a:pt x="482" y="11"/>
                </a:lnTo>
                <a:lnTo>
                  <a:pt x="467" y="4"/>
                </a:lnTo>
                <a:lnTo>
                  <a:pt x="451" y="0"/>
                </a:lnTo>
                <a:lnTo>
                  <a:pt x="56" y="0"/>
                </a:lnTo>
                <a:lnTo>
                  <a:pt x="39" y="4"/>
                </a:lnTo>
                <a:lnTo>
                  <a:pt x="23" y="11"/>
                </a:lnTo>
                <a:lnTo>
                  <a:pt x="12" y="23"/>
                </a:lnTo>
                <a:lnTo>
                  <a:pt x="4" y="38"/>
                </a:lnTo>
                <a:lnTo>
                  <a:pt x="0" y="53"/>
                </a:lnTo>
                <a:lnTo>
                  <a:pt x="4" y="71"/>
                </a:lnTo>
                <a:lnTo>
                  <a:pt x="12" y="86"/>
                </a:lnTo>
                <a:lnTo>
                  <a:pt x="23" y="98"/>
                </a:lnTo>
                <a:lnTo>
                  <a:pt x="39" y="105"/>
                </a:lnTo>
                <a:lnTo>
                  <a:pt x="56" y="107"/>
                </a:lnTo>
                <a:close/>
              </a:path>
            </a:pathLst>
          </a:custGeom>
          <a:solidFill>
            <a:srgbClr val="FFFF00"/>
          </a:solidFill>
          <a:ln w="9525">
            <a:solidFill>
              <a:srgbClr val="C0C0C0"/>
            </a:solidFill>
            <a:prstDash val="solid"/>
            <a:round/>
            <a:headEnd/>
            <a:tailEnd/>
          </a:ln>
        </p:spPr>
        <p:txBody>
          <a:bodyPr/>
          <a:lstStyle/>
          <a:p>
            <a:endParaRPr lang="en-US"/>
          </a:p>
        </p:txBody>
      </p:sp>
      <p:sp>
        <p:nvSpPr>
          <p:cNvPr id="20567" name="Freeform 87"/>
          <p:cNvSpPr>
            <a:spLocks/>
          </p:cNvSpPr>
          <p:nvPr/>
        </p:nvSpPr>
        <p:spPr bwMode="auto">
          <a:xfrm>
            <a:off x="3647723" y="3211513"/>
            <a:ext cx="709788" cy="169862"/>
          </a:xfrm>
          <a:custGeom>
            <a:avLst/>
            <a:gdLst>
              <a:gd name="T0" fmla="*/ 2147483647 w 503"/>
              <a:gd name="T1" fmla="*/ 2147483647 h 107"/>
              <a:gd name="T2" fmla="*/ 2147483647 w 503"/>
              <a:gd name="T3" fmla="*/ 2147483647 h 107"/>
              <a:gd name="T4" fmla="*/ 2147483647 w 503"/>
              <a:gd name="T5" fmla="*/ 2147483647 h 107"/>
              <a:gd name="T6" fmla="*/ 2147483647 w 503"/>
              <a:gd name="T7" fmla="*/ 2147483647 h 107"/>
              <a:gd name="T8" fmla="*/ 2147483647 w 503"/>
              <a:gd name="T9" fmla="*/ 2147483647 h 107"/>
              <a:gd name="T10" fmla="*/ 2147483647 w 503"/>
              <a:gd name="T11" fmla="*/ 2147483647 h 107"/>
              <a:gd name="T12" fmla="*/ 2147483647 w 503"/>
              <a:gd name="T13" fmla="*/ 2147483647 h 107"/>
              <a:gd name="T14" fmla="*/ 2147483647 w 503"/>
              <a:gd name="T15" fmla="*/ 2147483647 h 107"/>
              <a:gd name="T16" fmla="*/ 2147483647 w 503"/>
              <a:gd name="T17" fmla="*/ 2147483647 h 107"/>
              <a:gd name="T18" fmla="*/ 2147483647 w 503"/>
              <a:gd name="T19" fmla="*/ 2147483647 h 107"/>
              <a:gd name="T20" fmla="*/ 2147483647 w 503"/>
              <a:gd name="T21" fmla="*/ 2147483647 h 107"/>
              <a:gd name="T22" fmla="*/ 2147483647 w 503"/>
              <a:gd name="T23" fmla="*/ 0 h 107"/>
              <a:gd name="T24" fmla="*/ 2147483647 w 503"/>
              <a:gd name="T25" fmla="*/ 0 h 107"/>
              <a:gd name="T26" fmla="*/ 2147483647 w 503"/>
              <a:gd name="T27" fmla="*/ 2147483647 h 107"/>
              <a:gd name="T28" fmla="*/ 2147483647 w 503"/>
              <a:gd name="T29" fmla="*/ 2147483647 h 107"/>
              <a:gd name="T30" fmla="*/ 2147483647 w 503"/>
              <a:gd name="T31" fmla="*/ 2147483647 h 107"/>
              <a:gd name="T32" fmla="*/ 2147483647 w 503"/>
              <a:gd name="T33" fmla="*/ 2147483647 h 107"/>
              <a:gd name="T34" fmla="*/ 0 w 503"/>
              <a:gd name="T35" fmla="*/ 2147483647 h 107"/>
              <a:gd name="T36" fmla="*/ 0 w 503"/>
              <a:gd name="T37" fmla="*/ 2147483647 h 107"/>
              <a:gd name="T38" fmla="*/ 2147483647 w 503"/>
              <a:gd name="T39" fmla="*/ 2147483647 h 107"/>
              <a:gd name="T40" fmla="*/ 2147483647 w 503"/>
              <a:gd name="T41" fmla="*/ 2147483647 h 107"/>
              <a:gd name="T42" fmla="*/ 2147483647 w 503"/>
              <a:gd name="T43" fmla="*/ 2147483647 h 107"/>
              <a:gd name="T44" fmla="*/ 2147483647 w 503"/>
              <a:gd name="T45" fmla="*/ 2147483647 h 107"/>
              <a:gd name="T46" fmla="*/ 2147483647 w 503"/>
              <a:gd name="T47" fmla="*/ 214748364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3" h="107">
                <a:moveTo>
                  <a:pt x="54" y="107"/>
                </a:moveTo>
                <a:lnTo>
                  <a:pt x="449" y="107"/>
                </a:lnTo>
                <a:lnTo>
                  <a:pt x="467" y="103"/>
                </a:lnTo>
                <a:lnTo>
                  <a:pt x="482" y="96"/>
                </a:lnTo>
                <a:lnTo>
                  <a:pt x="493" y="84"/>
                </a:lnTo>
                <a:lnTo>
                  <a:pt x="501" y="69"/>
                </a:lnTo>
                <a:lnTo>
                  <a:pt x="503" y="53"/>
                </a:lnTo>
                <a:lnTo>
                  <a:pt x="501" y="36"/>
                </a:lnTo>
                <a:lnTo>
                  <a:pt x="493" y="21"/>
                </a:lnTo>
                <a:lnTo>
                  <a:pt x="482" y="9"/>
                </a:lnTo>
                <a:lnTo>
                  <a:pt x="467" y="1"/>
                </a:lnTo>
                <a:lnTo>
                  <a:pt x="449" y="0"/>
                </a:lnTo>
                <a:lnTo>
                  <a:pt x="54" y="0"/>
                </a:lnTo>
                <a:lnTo>
                  <a:pt x="36" y="1"/>
                </a:lnTo>
                <a:lnTo>
                  <a:pt x="21" y="9"/>
                </a:lnTo>
                <a:lnTo>
                  <a:pt x="10" y="21"/>
                </a:lnTo>
                <a:lnTo>
                  <a:pt x="2" y="36"/>
                </a:lnTo>
                <a:lnTo>
                  <a:pt x="0" y="53"/>
                </a:lnTo>
                <a:lnTo>
                  <a:pt x="2" y="69"/>
                </a:lnTo>
                <a:lnTo>
                  <a:pt x="10" y="84"/>
                </a:lnTo>
                <a:lnTo>
                  <a:pt x="21" y="96"/>
                </a:lnTo>
                <a:lnTo>
                  <a:pt x="36" y="103"/>
                </a:lnTo>
                <a:lnTo>
                  <a:pt x="54" y="107"/>
                </a:lnTo>
                <a:close/>
              </a:path>
            </a:pathLst>
          </a:custGeom>
          <a:solidFill>
            <a:srgbClr val="FFFF00"/>
          </a:solidFill>
          <a:ln w="9525">
            <a:solidFill>
              <a:srgbClr val="C0C0C0"/>
            </a:solidFill>
            <a:prstDash val="solid"/>
            <a:round/>
            <a:headEnd/>
            <a:tailEnd/>
          </a:ln>
        </p:spPr>
        <p:txBody>
          <a:bodyPr/>
          <a:lstStyle/>
          <a:p>
            <a:endParaRPr lang="en-US"/>
          </a:p>
        </p:txBody>
      </p:sp>
      <p:sp>
        <p:nvSpPr>
          <p:cNvPr id="20568" name="Freeform 88"/>
          <p:cNvSpPr>
            <a:spLocks/>
          </p:cNvSpPr>
          <p:nvPr/>
        </p:nvSpPr>
        <p:spPr bwMode="auto">
          <a:xfrm>
            <a:off x="4452056" y="3225800"/>
            <a:ext cx="712611" cy="171450"/>
          </a:xfrm>
          <a:custGeom>
            <a:avLst/>
            <a:gdLst>
              <a:gd name="T0" fmla="*/ 2147483647 w 505"/>
              <a:gd name="T1" fmla="*/ 2147483647 h 108"/>
              <a:gd name="T2" fmla="*/ 2147483647 w 505"/>
              <a:gd name="T3" fmla="*/ 2147483647 h 108"/>
              <a:gd name="T4" fmla="*/ 2147483647 w 505"/>
              <a:gd name="T5" fmla="*/ 2147483647 h 108"/>
              <a:gd name="T6" fmla="*/ 2147483647 w 505"/>
              <a:gd name="T7" fmla="*/ 2147483647 h 108"/>
              <a:gd name="T8" fmla="*/ 2147483647 w 505"/>
              <a:gd name="T9" fmla="*/ 2147483647 h 108"/>
              <a:gd name="T10" fmla="*/ 2147483647 w 505"/>
              <a:gd name="T11" fmla="*/ 2147483647 h 108"/>
              <a:gd name="T12" fmla="*/ 2147483647 w 505"/>
              <a:gd name="T13" fmla="*/ 2147483647 h 108"/>
              <a:gd name="T14" fmla="*/ 2147483647 w 505"/>
              <a:gd name="T15" fmla="*/ 2147483647 h 108"/>
              <a:gd name="T16" fmla="*/ 2147483647 w 505"/>
              <a:gd name="T17" fmla="*/ 2147483647 h 108"/>
              <a:gd name="T18" fmla="*/ 2147483647 w 505"/>
              <a:gd name="T19" fmla="*/ 2147483647 h 108"/>
              <a:gd name="T20" fmla="*/ 2147483647 w 505"/>
              <a:gd name="T21" fmla="*/ 2147483647 h 108"/>
              <a:gd name="T22" fmla="*/ 2147483647 w 505"/>
              <a:gd name="T23" fmla="*/ 0 h 108"/>
              <a:gd name="T24" fmla="*/ 2147483647 w 505"/>
              <a:gd name="T25" fmla="*/ 0 h 108"/>
              <a:gd name="T26" fmla="*/ 2147483647 w 505"/>
              <a:gd name="T27" fmla="*/ 2147483647 h 108"/>
              <a:gd name="T28" fmla="*/ 2147483647 w 505"/>
              <a:gd name="T29" fmla="*/ 2147483647 h 108"/>
              <a:gd name="T30" fmla="*/ 2147483647 w 505"/>
              <a:gd name="T31" fmla="*/ 2147483647 h 108"/>
              <a:gd name="T32" fmla="*/ 2147483647 w 505"/>
              <a:gd name="T33" fmla="*/ 2147483647 h 108"/>
              <a:gd name="T34" fmla="*/ 0 w 505"/>
              <a:gd name="T35" fmla="*/ 2147483647 h 108"/>
              <a:gd name="T36" fmla="*/ 0 w 505"/>
              <a:gd name="T37" fmla="*/ 2147483647 h 108"/>
              <a:gd name="T38" fmla="*/ 2147483647 w 505"/>
              <a:gd name="T39" fmla="*/ 2147483647 h 108"/>
              <a:gd name="T40" fmla="*/ 2147483647 w 505"/>
              <a:gd name="T41" fmla="*/ 2147483647 h 108"/>
              <a:gd name="T42" fmla="*/ 2147483647 w 505"/>
              <a:gd name="T43" fmla="*/ 2147483647 h 108"/>
              <a:gd name="T44" fmla="*/ 2147483647 w 505"/>
              <a:gd name="T45" fmla="*/ 2147483647 h 108"/>
              <a:gd name="T46" fmla="*/ 2147483647 w 505"/>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5" h="108">
                <a:moveTo>
                  <a:pt x="54" y="108"/>
                </a:moveTo>
                <a:lnTo>
                  <a:pt x="449" y="108"/>
                </a:lnTo>
                <a:lnTo>
                  <a:pt x="467" y="106"/>
                </a:lnTo>
                <a:lnTo>
                  <a:pt x="482" y="98"/>
                </a:lnTo>
                <a:lnTo>
                  <a:pt x="494" y="87"/>
                </a:lnTo>
                <a:lnTo>
                  <a:pt x="501" y="71"/>
                </a:lnTo>
                <a:lnTo>
                  <a:pt x="505" y="54"/>
                </a:lnTo>
                <a:lnTo>
                  <a:pt x="501" y="37"/>
                </a:lnTo>
                <a:lnTo>
                  <a:pt x="494" y="21"/>
                </a:lnTo>
                <a:lnTo>
                  <a:pt x="482" y="10"/>
                </a:lnTo>
                <a:lnTo>
                  <a:pt x="467" y="2"/>
                </a:lnTo>
                <a:lnTo>
                  <a:pt x="449" y="0"/>
                </a:lnTo>
                <a:lnTo>
                  <a:pt x="54" y="0"/>
                </a:lnTo>
                <a:lnTo>
                  <a:pt x="37" y="2"/>
                </a:lnTo>
                <a:lnTo>
                  <a:pt x="23" y="10"/>
                </a:lnTo>
                <a:lnTo>
                  <a:pt x="10" y="21"/>
                </a:lnTo>
                <a:lnTo>
                  <a:pt x="2" y="37"/>
                </a:lnTo>
                <a:lnTo>
                  <a:pt x="0" y="54"/>
                </a:lnTo>
                <a:lnTo>
                  <a:pt x="2" y="71"/>
                </a:lnTo>
                <a:lnTo>
                  <a:pt x="10" y="87"/>
                </a:lnTo>
                <a:lnTo>
                  <a:pt x="23" y="98"/>
                </a:lnTo>
                <a:lnTo>
                  <a:pt x="37" y="106"/>
                </a:lnTo>
                <a:lnTo>
                  <a:pt x="54" y="108"/>
                </a:lnTo>
                <a:close/>
              </a:path>
            </a:pathLst>
          </a:custGeom>
          <a:solidFill>
            <a:srgbClr val="FFFF00"/>
          </a:solidFill>
          <a:ln w="9525">
            <a:solidFill>
              <a:srgbClr val="C0C0C0"/>
            </a:solidFill>
            <a:prstDash val="solid"/>
            <a:round/>
            <a:headEnd/>
            <a:tailEnd/>
          </a:ln>
        </p:spPr>
        <p:txBody>
          <a:bodyPr/>
          <a:lstStyle/>
          <a:p>
            <a:endParaRPr lang="en-US"/>
          </a:p>
        </p:txBody>
      </p:sp>
      <p:sp>
        <p:nvSpPr>
          <p:cNvPr id="20569" name="Freeform 89"/>
          <p:cNvSpPr>
            <a:spLocks/>
          </p:cNvSpPr>
          <p:nvPr/>
        </p:nvSpPr>
        <p:spPr bwMode="auto">
          <a:xfrm>
            <a:off x="5300134" y="3205163"/>
            <a:ext cx="714022" cy="169862"/>
          </a:xfrm>
          <a:custGeom>
            <a:avLst/>
            <a:gdLst>
              <a:gd name="T0" fmla="*/ 2147483647 w 505"/>
              <a:gd name="T1" fmla="*/ 2147483647 h 107"/>
              <a:gd name="T2" fmla="*/ 2147483647 w 505"/>
              <a:gd name="T3" fmla="*/ 2147483647 h 107"/>
              <a:gd name="T4" fmla="*/ 2147483647 w 505"/>
              <a:gd name="T5" fmla="*/ 2147483647 h 107"/>
              <a:gd name="T6" fmla="*/ 2147483647 w 505"/>
              <a:gd name="T7" fmla="*/ 2147483647 h 107"/>
              <a:gd name="T8" fmla="*/ 2147483647 w 505"/>
              <a:gd name="T9" fmla="*/ 2147483647 h 107"/>
              <a:gd name="T10" fmla="*/ 2147483647 w 505"/>
              <a:gd name="T11" fmla="*/ 2147483647 h 107"/>
              <a:gd name="T12" fmla="*/ 2147483647 w 505"/>
              <a:gd name="T13" fmla="*/ 2147483647 h 107"/>
              <a:gd name="T14" fmla="*/ 2147483647 w 505"/>
              <a:gd name="T15" fmla="*/ 2147483647 h 107"/>
              <a:gd name="T16" fmla="*/ 2147483647 w 505"/>
              <a:gd name="T17" fmla="*/ 2147483647 h 107"/>
              <a:gd name="T18" fmla="*/ 2147483647 w 505"/>
              <a:gd name="T19" fmla="*/ 2147483647 h 107"/>
              <a:gd name="T20" fmla="*/ 2147483647 w 505"/>
              <a:gd name="T21" fmla="*/ 2147483647 h 107"/>
              <a:gd name="T22" fmla="*/ 2147483647 w 505"/>
              <a:gd name="T23" fmla="*/ 0 h 107"/>
              <a:gd name="T24" fmla="*/ 2147483647 w 505"/>
              <a:gd name="T25" fmla="*/ 0 h 107"/>
              <a:gd name="T26" fmla="*/ 2147483647 w 505"/>
              <a:gd name="T27" fmla="*/ 2147483647 h 107"/>
              <a:gd name="T28" fmla="*/ 2147483647 w 505"/>
              <a:gd name="T29" fmla="*/ 2147483647 h 107"/>
              <a:gd name="T30" fmla="*/ 2147483647 w 505"/>
              <a:gd name="T31" fmla="*/ 2147483647 h 107"/>
              <a:gd name="T32" fmla="*/ 2147483647 w 505"/>
              <a:gd name="T33" fmla="*/ 2147483647 h 107"/>
              <a:gd name="T34" fmla="*/ 0 w 505"/>
              <a:gd name="T35" fmla="*/ 2147483647 h 107"/>
              <a:gd name="T36" fmla="*/ 0 w 505"/>
              <a:gd name="T37" fmla="*/ 2147483647 h 107"/>
              <a:gd name="T38" fmla="*/ 2147483647 w 505"/>
              <a:gd name="T39" fmla="*/ 2147483647 h 107"/>
              <a:gd name="T40" fmla="*/ 2147483647 w 505"/>
              <a:gd name="T41" fmla="*/ 2147483647 h 107"/>
              <a:gd name="T42" fmla="*/ 2147483647 w 505"/>
              <a:gd name="T43" fmla="*/ 2147483647 h 107"/>
              <a:gd name="T44" fmla="*/ 2147483647 w 505"/>
              <a:gd name="T45" fmla="*/ 2147483647 h 107"/>
              <a:gd name="T46" fmla="*/ 2147483647 w 505"/>
              <a:gd name="T47" fmla="*/ 214748364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5" h="107">
                <a:moveTo>
                  <a:pt x="56" y="107"/>
                </a:moveTo>
                <a:lnTo>
                  <a:pt x="451" y="107"/>
                </a:lnTo>
                <a:lnTo>
                  <a:pt x="467" y="105"/>
                </a:lnTo>
                <a:lnTo>
                  <a:pt x="482" y="98"/>
                </a:lnTo>
                <a:lnTo>
                  <a:pt x="495" y="86"/>
                </a:lnTo>
                <a:lnTo>
                  <a:pt x="503" y="71"/>
                </a:lnTo>
                <a:lnTo>
                  <a:pt x="505" y="53"/>
                </a:lnTo>
                <a:lnTo>
                  <a:pt x="503" y="38"/>
                </a:lnTo>
                <a:lnTo>
                  <a:pt x="495" y="23"/>
                </a:lnTo>
                <a:lnTo>
                  <a:pt x="482" y="11"/>
                </a:lnTo>
                <a:lnTo>
                  <a:pt x="467" y="4"/>
                </a:lnTo>
                <a:lnTo>
                  <a:pt x="451" y="0"/>
                </a:lnTo>
                <a:lnTo>
                  <a:pt x="56" y="0"/>
                </a:lnTo>
                <a:lnTo>
                  <a:pt x="39" y="4"/>
                </a:lnTo>
                <a:lnTo>
                  <a:pt x="23" y="11"/>
                </a:lnTo>
                <a:lnTo>
                  <a:pt x="12" y="23"/>
                </a:lnTo>
                <a:lnTo>
                  <a:pt x="4" y="38"/>
                </a:lnTo>
                <a:lnTo>
                  <a:pt x="0" y="53"/>
                </a:lnTo>
                <a:lnTo>
                  <a:pt x="4" y="71"/>
                </a:lnTo>
                <a:lnTo>
                  <a:pt x="12" y="86"/>
                </a:lnTo>
                <a:lnTo>
                  <a:pt x="23" y="98"/>
                </a:lnTo>
                <a:lnTo>
                  <a:pt x="39" y="105"/>
                </a:lnTo>
                <a:lnTo>
                  <a:pt x="56" y="107"/>
                </a:lnTo>
                <a:close/>
              </a:path>
            </a:pathLst>
          </a:custGeom>
          <a:solidFill>
            <a:srgbClr val="FFFF00"/>
          </a:solidFill>
          <a:ln w="9525">
            <a:solidFill>
              <a:srgbClr val="C0C0C0"/>
            </a:solidFill>
            <a:prstDash val="solid"/>
            <a:round/>
            <a:headEnd/>
            <a:tailEnd/>
          </a:ln>
        </p:spPr>
        <p:txBody>
          <a:bodyPr/>
          <a:lstStyle/>
          <a:p>
            <a:endParaRPr lang="en-US"/>
          </a:p>
        </p:txBody>
      </p:sp>
      <p:sp>
        <p:nvSpPr>
          <p:cNvPr id="20570" name="Freeform 90"/>
          <p:cNvSpPr>
            <a:spLocks/>
          </p:cNvSpPr>
          <p:nvPr/>
        </p:nvSpPr>
        <p:spPr bwMode="auto">
          <a:xfrm>
            <a:off x="6112934" y="3205163"/>
            <a:ext cx="714022" cy="169862"/>
          </a:xfrm>
          <a:custGeom>
            <a:avLst/>
            <a:gdLst>
              <a:gd name="T0" fmla="*/ 2147483647 w 505"/>
              <a:gd name="T1" fmla="*/ 2147483647 h 107"/>
              <a:gd name="T2" fmla="*/ 2147483647 w 505"/>
              <a:gd name="T3" fmla="*/ 2147483647 h 107"/>
              <a:gd name="T4" fmla="*/ 2147483647 w 505"/>
              <a:gd name="T5" fmla="*/ 2147483647 h 107"/>
              <a:gd name="T6" fmla="*/ 2147483647 w 505"/>
              <a:gd name="T7" fmla="*/ 2147483647 h 107"/>
              <a:gd name="T8" fmla="*/ 2147483647 w 505"/>
              <a:gd name="T9" fmla="*/ 2147483647 h 107"/>
              <a:gd name="T10" fmla="*/ 2147483647 w 505"/>
              <a:gd name="T11" fmla="*/ 2147483647 h 107"/>
              <a:gd name="T12" fmla="*/ 2147483647 w 505"/>
              <a:gd name="T13" fmla="*/ 2147483647 h 107"/>
              <a:gd name="T14" fmla="*/ 2147483647 w 505"/>
              <a:gd name="T15" fmla="*/ 2147483647 h 107"/>
              <a:gd name="T16" fmla="*/ 2147483647 w 505"/>
              <a:gd name="T17" fmla="*/ 2147483647 h 107"/>
              <a:gd name="T18" fmla="*/ 2147483647 w 505"/>
              <a:gd name="T19" fmla="*/ 2147483647 h 107"/>
              <a:gd name="T20" fmla="*/ 2147483647 w 505"/>
              <a:gd name="T21" fmla="*/ 2147483647 h 107"/>
              <a:gd name="T22" fmla="*/ 2147483647 w 505"/>
              <a:gd name="T23" fmla="*/ 0 h 107"/>
              <a:gd name="T24" fmla="*/ 2147483647 w 505"/>
              <a:gd name="T25" fmla="*/ 0 h 107"/>
              <a:gd name="T26" fmla="*/ 2147483647 w 505"/>
              <a:gd name="T27" fmla="*/ 2147483647 h 107"/>
              <a:gd name="T28" fmla="*/ 2147483647 w 505"/>
              <a:gd name="T29" fmla="*/ 2147483647 h 107"/>
              <a:gd name="T30" fmla="*/ 2147483647 w 505"/>
              <a:gd name="T31" fmla="*/ 2147483647 h 107"/>
              <a:gd name="T32" fmla="*/ 2147483647 w 505"/>
              <a:gd name="T33" fmla="*/ 2147483647 h 107"/>
              <a:gd name="T34" fmla="*/ 0 w 505"/>
              <a:gd name="T35" fmla="*/ 2147483647 h 107"/>
              <a:gd name="T36" fmla="*/ 0 w 505"/>
              <a:gd name="T37" fmla="*/ 2147483647 h 107"/>
              <a:gd name="T38" fmla="*/ 2147483647 w 505"/>
              <a:gd name="T39" fmla="*/ 2147483647 h 107"/>
              <a:gd name="T40" fmla="*/ 2147483647 w 505"/>
              <a:gd name="T41" fmla="*/ 2147483647 h 107"/>
              <a:gd name="T42" fmla="*/ 2147483647 w 505"/>
              <a:gd name="T43" fmla="*/ 2147483647 h 107"/>
              <a:gd name="T44" fmla="*/ 2147483647 w 505"/>
              <a:gd name="T45" fmla="*/ 2147483647 h 107"/>
              <a:gd name="T46" fmla="*/ 2147483647 w 505"/>
              <a:gd name="T47" fmla="*/ 214748364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5" h="107">
                <a:moveTo>
                  <a:pt x="56" y="107"/>
                </a:moveTo>
                <a:lnTo>
                  <a:pt x="451" y="107"/>
                </a:lnTo>
                <a:lnTo>
                  <a:pt x="467" y="105"/>
                </a:lnTo>
                <a:lnTo>
                  <a:pt x="482" y="98"/>
                </a:lnTo>
                <a:lnTo>
                  <a:pt x="495" y="86"/>
                </a:lnTo>
                <a:lnTo>
                  <a:pt x="503" y="71"/>
                </a:lnTo>
                <a:lnTo>
                  <a:pt x="505" y="53"/>
                </a:lnTo>
                <a:lnTo>
                  <a:pt x="503" y="38"/>
                </a:lnTo>
                <a:lnTo>
                  <a:pt x="495" y="23"/>
                </a:lnTo>
                <a:lnTo>
                  <a:pt x="482" y="11"/>
                </a:lnTo>
                <a:lnTo>
                  <a:pt x="467" y="4"/>
                </a:lnTo>
                <a:lnTo>
                  <a:pt x="451" y="0"/>
                </a:lnTo>
                <a:lnTo>
                  <a:pt x="56" y="0"/>
                </a:lnTo>
                <a:lnTo>
                  <a:pt x="39" y="4"/>
                </a:lnTo>
                <a:lnTo>
                  <a:pt x="23" y="11"/>
                </a:lnTo>
                <a:lnTo>
                  <a:pt x="12" y="23"/>
                </a:lnTo>
                <a:lnTo>
                  <a:pt x="4" y="38"/>
                </a:lnTo>
                <a:lnTo>
                  <a:pt x="0" y="53"/>
                </a:lnTo>
                <a:lnTo>
                  <a:pt x="4" y="71"/>
                </a:lnTo>
                <a:lnTo>
                  <a:pt x="12" y="86"/>
                </a:lnTo>
                <a:lnTo>
                  <a:pt x="23" y="98"/>
                </a:lnTo>
                <a:lnTo>
                  <a:pt x="39" y="105"/>
                </a:lnTo>
                <a:lnTo>
                  <a:pt x="56" y="107"/>
                </a:lnTo>
                <a:close/>
              </a:path>
            </a:pathLst>
          </a:custGeom>
          <a:solidFill>
            <a:srgbClr val="FFFF00"/>
          </a:solidFill>
          <a:ln w="9525">
            <a:solidFill>
              <a:srgbClr val="C0C0C0"/>
            </a:solidFill>
            <a:prstDash val="solid"/>
            <a:round/>
            <a:headEnd/>
            <a:tailEnd/>
          </a:ln>
        </p:spPr>
        <p:txBody>
          <a:bodyPr/>
          <a:lstStyle/>
          <a:p>
            <a:endParaRPr lang="en-US"/>
          </a:p>
        </p:txBody>
      </p:sp>
      <p:sp>
        <p:nvSpPr>
          <p:cNvPr id="20571" name="Freeform 91"/>
          <p:cNvSpPr>
            <a:spLocks/>
          </p:cNvSpPr>
          <p:nvPr/>
        </p:nvSpPr>
        <p:spPr bwMode="auto">
          <a:xfrm>
            <a:off x="6898923" y="3205163"/>
            <a:ext cx="709788" cy="169862"/>
          </a:xfrm>
          <a:custGeom>
            <a:avLst/>
            <a:gdLst>
              <a:gd name="T0" fmla="*/ 2147483647 w 503"/>
              <a:gd name="T1" fmla="*/ 2147483647 h 107"/>
              <a:gd name="T2" fmla="*/ 2147483647 w 503"/>
              <a:gd name="T3" fmla="*/ 2147483647 h 107"/>
              <a:gd name="T4" fmla="*/ 2147483647 w 503"/>
              <a:gd name="T5" fmla="*/ 2147483647 h 107"/>
              <a:gd name="T6" fmla="*/ 2147483647 w 503"/>
              <a:gd name="T7" fmla="*/ 2147483647 h 107"/>
              <a:gd name="T8" fmla="*/ 2147483647 w 503"/>
              <a:gd name="T9" fmla="*/ 2147483647 h 107"/>
              <a:gd name="T10" fmla="*/ 2147483647 w 503"/>
              <a:gd name="T11" fmla="*/ 2147483647 h 107"/>
              <a:gd name="T12" fmla="*/ 2147483647 w 503"/>
              <a:gd name="T13" fmla="*/ 2147483647 h 107"/>
              <a:gd name="T14" fmla="*/ 2147483647 w 503"/>
              <a:gd name="T15" fmla="*/ 2147483647 h 107"/>
              <a:gd name="T16" fmla="*/ 2147483647 w 503"/>
              <a:gd name="T17" fmla="*/ 2147483647 h 107"/>
              <a:gd name="T18" fmla="*/ 2147483647 w 503"/>
              <a:gd name="T19" fmla="*/ 2147483647 h 107"/>
              <a:gd name="T20" fmla="*/ 2147483647 w 503"/>
              <a:gd name="T21" fmla="*/ 2147483647 h 107"/>
              <a:gd name="T22" fmla="*/ 2147483647 w 503"/>
              <a:gd name="T23" fmla="*/ 0 h 107"/>
              <a:gd name="T24" fmla="*/ 2147483647 w 503"/>
              <a:gd name="T25" fmla="*/ 0 h 107"/>
              <a:gd name="T26" fmla="*/ 2147483647 w 503"/>
              <a:gd name="T27" fmla="*/ 2147483647 h 107"/>
              <a:gd name="T28" fmla="*/ 2147483647 w 503"/>
              <a:gd name="T29" fmla="*/ 2147483647 h 107"/>
              <a:gd name="T30" fmla="*/ 2147483647 w 503"/>
              <a:gd name="T31" fmla="*/ 2147483647 h 107"/>
              <a:gd name="T32" fmla="*/ 2147483647 w 503"/>
              <a:gd name="T33" fmla="*/ 2147483647 h 107"/>
              <a:gd name="T34" fmla="*/ 0 w 503"/>
              <a:gd name="T35" fmla="*/ 2147483647 h 107"/>
              <a:gd name="T36" fmla="*/ 0 w 503"/>
              <a:gd name="T37" fmla="*/ 2147483647 h 107"/>
              <a:gd name="T38" fmla="*/ 2147483647 w 503"/>
              <a:gd name="T39" fmla="*/ 2147483647 h 107"/>
              <a:gd name="T40" fmla="*/ 2147483647 w 503"/>
              <a:gd name="T41" fmla="*/ 2147483647 h 107"/>
              <a:gd name="T42" fmla="*/ 2147483647 w 503"/>
              <a:gd name="T43" fmla="*/ 2147483647 h 107"/>
              <a:gd name="T44" fmla="*/ 2147483647 w 503"/>
              <a:gd name="T45" fmla="*/ 2147483647 h 107"/>
              <a:gd name="T46" fmla="*/ 2147483647 w 503"/>
              <a:gd name="T47" fmla="*/ 214748364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3" h="107">
                <a:moveTo>
                  <a:pt x="54" y="107"/>
                </a:moveTo>
                <a:lnTo>
                  <a:pt x="449" y="107"/>
                </a:lnTo>
                <a:lnTo>
                  <a:pt x="466" y="105"/>
                </a:lnTo>
                <a:lnTo>
                  <a:pt x="482" y="98"/>
                </a:lnTo>
                <a:lnTo>
                  <a:pt x="493" y="86"/>
                </a:lnTo>
                <a:lnTo>
                  <a:pt x="501" y="71"/>
                </a:lnTo>
                <a:lnTo>
                  <a:pt x="503" y="53"/>
                </a:lnTo>
                <a:lnTo>
                  <a:pt x="501" y="38"/>
                </a:lnTo>
                <a:lnTo>
                  <a:pt x="493" y="23"/>
                </a:lnTo>
                <a:lnTo>
                  <a:pt x="482" y="11"/>
                </a:lnTo>
                <a:lnTo>
                  <a:pt x="466" y="4"/>
                </a:lnTo>
                <a:lnTo>
                  <a:pt x="449" y="0"/>
                </a:lnTo>
                <a:lnTo>
                  <a:pt x="54" y="0"/>
                </a:lnTo>
                <a:lnTo>
                  <a:pt x="36" y="4"/>
                </a:lnTo>
                <a:lnTo>
                  <a:pt x="21" y="11"/>
                </a:lnTo>
                <a:lnTo>
                  <a:pt x="9" y="23"/>
                </a:lnTo>
                <a:lnTo>
                  <a:pt x="2" y="38"/>
                </a:lnTo>
                <a:lnTo>
                  <a:pt x="0" y="53"/>
                </a:lnTo>
                <a:lnTo>
                  <a:pt x="2" y="71"/>
                </a:lnTo>
                <a:lnTo>
                  <a:pt x="9" y="86"/>
                </a:lnTo>
                <a:lnTo>
                  <a:pt x="21" y="98"/>
                </a:lnTo>
                <a:lnTo>
                  <a:pt x="36" y="105"/>
                </a:lnTo>
                <a:lnTo>
                  <a:pt x="54" y="107"/>
                </a:lnTo>
                <a:close/>
              </a:path>
            </a:pathLst>
          </a:custGeom>
          <a:solidFill>
            <a:srgbClr val="FFFF00"/>
          </a:solidFill>
          <a:ln w="9525">
            <a:solidFill>
              <a:srgbClr val="C0C0C0"/>
            </a:solidFill>
            <a:prstDash val="solid"/>
            <a:round/>
            <a:headEnd/>
            <a:tailEnd/>
          </a:ln>
        </p:spPr>
        <p:txBody>
          <a:bodyPr/>
          <a:lstStyle/>
          <a:p>
            <a:endParaRPr lang="en-US"/>
          </a:p>
        </p:txBody>
      </p:sp>
      <p:sp>
        <p:nvSpPr>
          <p:cNvPr id="20572" name="Freeform 92"/>
          <p:cNvSpPr>
            <a:spLocks/>
          </p:cNvSpPr>
          <p:nvPr/>
        </p:nvSpPr>
        <p:spPr bwMode="auto">
          <a:xfrm>
            <a:off x="2325511" y="4378326"/>
            <a:ext cx="712612" cy="169863"/>
          </a:xfrm>
          <a:custGeom>
            <a:avLst/>
            <a:gdLst>
              <a:gd name="T0" fmla="*/ 2147483647 w 505"/>
              <a:gd name="T1" fmla="*/ 2147483647 h 107"/>
              <a:gd name="T2" fmla="*/ 2147483647 w 505"/>
              <a:gd name="T3" fmla="*/ 2147483647 h 107"/>
              <a:gd name="T4" fmla="*/ 2147483647 w 505"/>
              <a:gd name="T5" fmla="*/ 2147483647 h 107"/>
              <a:gd name="T6" fmla="*/ 2147483647 w 505"/>
              <a:gd name="T7" fmla="*/ 2147483647 h 107"/>
              <a:gd name="T8" fmla="*/ 2147483647 w 505"/>
              <a:gd name="T9" fmla="*/ 2147483647 h 107"/>
              <a:gd name="T10" fmla="*/ 2147483647 w 505"/>
              <a:gd name="T11" fmla="*/ 2147483647 h 107"/>
              <a:gd name="T12" fmla="*/ 2147483647 w 505"/>
              <a:gd name="T13" fmla="*/ 2147483647 h 107"/>
              <a:gd name="T14" fmla="*/ 2147483647 w 505"/>
              <a:gd name="T15" fmla="*/ 2147483647 h 107"/>
              <a:gd name="T16" fmla="*/ 2147483647 w 505"/>
              <a:gd name="T17" fmla="*/ 2147483647 h 107"/>
              <a:gd name="T18" fmla="*/ 2147483647 w 505"/>
              <a:gd name="T19" fmla="*/ 2147483647 h 107"/>
              <a:gd name="T20" fmla="*/ 2147483647 w 505"/>
              <a:gd name="T21" fmla="*/ 2147483647 h 107"/>
              <a:gd name="T22" fmla="*/ 2147483647 w 505"/>
              <a:gd name="T23" fmla="*/ 0 h 107"/>
              <a:gd name="T24" fmla="*/ 2147483647 w 505"/>
              <a:gd name="T25" fmla="*/ 0 h 107"/>
              <a:gd name="T26" fmla="*/ 2147483647 w 505"/>
              <a:gd name="T27" fmla="*/ 2147483647 h 107"/>
              <a:gd name="T28" fmla="*/ 2147483647 w 505"/>
              <a:gd name="T29" fmla="*/ 2147483647 h 107"/>
              <a:gd name="T30" fmla="*/ 2147483647 w 505"/>
              <a:gd name="T31" fmla="*/ 2147483647 h 107"/>
              <a:gd name="T32" fmla="*/ 2147483647 w 505"/>
              <a:gd name="T33" fmla="*/ 2147483647 h 107"/>
              <a:gd name="T34" fmla="*/ 0 w 505"/>
              <a:gd name="T35" fmla="*/ 2147483647 h 107"/>
              <a:gd name="T36" fmla="*/ 0 w 505"/>
              <a:gd name="T37" fmla="*/ 2147483647 h 107"/>
              <a:gd name="T38" fmla="*/ 2147483647 w 505"/>
              <a:gd name="T39" fmla="*/ 2147483647 h 107"/>
              <a:gd name="T40" fmla="*/ 2147483647 w 505"/>
              <a:gd name="T41" fmla="*/ 2147483647 h 107"/>
              <a:gd name="T42" fmla="*/ 2147483647 w 505"/>
              <a:gd name="T43" fmla="*/ 2147483647 h 107"/>
              <a:gd name="T44" fmla="*/ 2147483647 w 505"/>
              <a:gd name="T45" fmla="*/ 2147483647 h 107"/>
              <a:gd name="T46" fmla="*/ 2147483647 w 505"/>
              <a:gd name="T47" fmla="*/ 214748364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5" h="107">
                <a:moveTo>
                  <a:pt x="54" y="107"/>
                </a:moveTo>
                <a:lnTo>
                  <a:pt x="451" y="107"/>
                </a:lnTo>
                <a:lnTo>
                  <a:pt x="467" y="104"/>
                </a:lnTo>
                <a:lnTo>
                  <a:pt x="482" y="96"/>
                </a:lnTo>
                <a:lnTo>
                  <a:pt x="494" y="84"/>
                </a:lnTo>
                <a:lnTo>
                  <a:pt x="501" y="69"/>
                </a:lnTo>
                <a:lnTo>
                  <a:pt x="505" y="54"/>
                </a:lnTo>
                <a:lnTo>
                  <a:pt x="501" y="36"/>
                </a:lnTo>
                <a:lnTo>
                  <a:pt x="494" y="21"/>
                </a:lnTo>
                <a:lnTo>
                  <a:pt x="482" y="10"/>
                </a:lnTo>
                <a:lnTo>
                  <a:pt x="467" y="2"/>
                </a:lnTo>
                <a:lnTo>
                  <a:pt x="451" y="0"/>
                </a:lnTo>
                <a:lnTo>
                  <a:pt x="54" y="0"/>
                </a:lnTo>
                <a:lnTo>
                  <a:pt x="39" y="2"/>
                </a:lnTo>
                <a:lnTo>
                  <a:pt x="23" y="10"/>
                </a:lnTo>
                <a:lnTo>
                  <a:pt x="12" y="21"/>
                </a:lnTo>
                <a:lnTo>
                  <a:pt x="4" y="36"/>
                </a:lnTo>
                <a:lnTo>
                  <a:pt x="0" y="54"/>
                </a:lnTo>
                <a:lnTo>
                  <a:pt x="4" y="69"/>
                </a:lnTo>
                <a:lnTo>
                  <a:pt x="12" y="84"/>
                </a:lnTo>
                <a:lnTo>
                  <a:pt x="23" y="96"/>
                </a:lnTo>
                <a:lnTo>
                  <a:pt x="39" y="104"/>
                </a:lnTo>
                <a:lnTo>
                  <a:pt x="54" y="107"/>
                </a:lnTo>
                <a:close/>
              </a:path>
            </a:pathLst>
          </a:custGeom>
          <a:solidFill>
            <a:srgbClr val="FFFF00"/>
          </a:solidFill>
          <a:ln w="9525">
            <a:solidFill>
              <a:srgbClr val="C0C0C0"/>
            </a:solidFill>
            <a:prstDash val="solid"/>
            <a:round/>
            <a:headEnd/>
            <a:tailEnd/>
          </a:ln>
        </p:spPr>
        <p:txBody>
          <a:bodyPr/>
          <a:lstStyle/>
          <a:p>
            <a:endParaRPr lang="en-US"/>
          </a:p>
        </p:txBody>
      </p:sp>
      <p:sp>
        <p:nvSpPr>
          <p:cNvPr id="20573" name="Rectangle 93"/>
          <p:cNvSpPr>
            <a:spLocks noChangeArrowheads="1"/>
          </p:cNvSpPr>
          <p:nvPr/>
        </p:nvSpPr>
        <p:spPr bwMode="auto">
          <a:xfrm>
            <a:off x="6898923" y="4319588"/>
            <a:ext cx="709788" cy="1028700"/>
          </a:xfrm>
          <a:prstGeom prst="rect">
            <a:avLst/>
          </a:prstGeom>
          <a:solidFill>
            <a:schemeClr val="accent1"/>
          </a:solidFill>
          <a:ln w="9525">
            <a:solidFill>
              <a:srgbClr val="FFFFFF"/>
            </a:solidFill>
            <a:miter lim="800000"/>
            <a:headEnd/>
            <a:tailEnd/>
          </a:ln>
        </p:spPr>
        <p:txBody>
          <a:bodyPr/>
          <a:lstStyle/>
          <a:p>
            <a:endParaRPr lang="en-US"/>
          </a:p>
        </p:txBody>
      </p:sp>
      <p:sp>
        <p:nvSpPr>
          <p:cNvPr id="20574" name="Rectangle 94"/>
          <p:cNvSpPr>
            <a:spLocks noChangeArrowheads="1"/>
          </p:cNvSpPr>
          <p:nvPr/>
        </p:nvSpPr>
        <p:spPr bwMode="auto">
          <a:xfrm>
            <a:off x="6955367" y="4960938"/>
            <a:ext cx="620889" cy="285750"/>
          </a:xfrm>
          <a:prstGeom prst="rect">
            <a:avLst/>
          </a:prstGeom>
          <a:solidFill>
            <a:srgbClr val="0099CC"/>
          </a:solidFill>
          <a:ln w="9525">
            <a:solidFill>
              <a:srgbClr val="C0C0C0"/>
            </a:solidFill>
            <a:miter lim="800000"/>
            <a:headEnd/>
            <a:tailEnd/>
          </a:ln>
        </p:spPr>
        <p:txBody>
          <a:bodyPr/>
          <a:lstStyle/>
          <a:p>
            <a:endParaRPr lang="en-US"/>
          </a:p>
        </p:txBody>
      </p:sp>
      <p:sp>
        <p:nvSpPr>
          <p:cNvPr id="817247" name="Rectangle 95"/>
          <p:cNvSpPr>
            <a:spLocks noChangeArrowheads="1"/>
          </p:cNvSpPr>
          <p:nvPr/>
        </p:nvSpPr>
        <p:spPr bwMode="auto">
          <a:xfrm>
            <a:off x="7042856" y="5033964"/>
            <a:ext cx="460062"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Programs</a:t>
            </a:r>
            <a:endParaRPr lang="en-US" sz="4000" b="1">
              <a:solidFill>
                <a:schemeClr val="tx1"/>
              </a:solidFill>
              <a:effectLst>
                <a:outerShdw blurRad="38100" dist="38100" dir="2700000" algn="tl">
                  <a:srgbClr val="C0C0C0"/>
                </a:outerShdw>
              </a:effectLst>
            </a:endParaRPr>
          </a:p>
        </p:txBody>
      </p:sp>
      <p:sp>
        <p:nvSpPr>
          <p:cNvPr id="20576" name="Freeform 96"/>
          <p:cNvSpPr>
            <a:spLocks/>
          </p:cNvSpPr>
          <p:nvPr/>
        </p:nvSpPr>
        <p:spPr bwMode="auto">
          <a:xfrm>
            <a:off x="7010400" y="4597400"/>
            <a:ext cx="509412" cy="344488"/>
          </a:xfrm>
          <a:custGeom>
            <a:avLst/>
            <a:gdLst>
              <a:gd name="T0" fmla="*/ 2147483647 w 361"/>
              <a:gd name="T1" fmla="*/ 2147483647 h 217"/>
              <a:gd name="T2" fmla="*/ 2147483647 w 361"/>
              <a:gd name="T3" fmla="*/ 2147483647 h 217"/>
              <a:gd name="T4" fmla="*/ 2147483647 w 361"/>
              <a:gd name="T5" fmla="*/ 2147483647 h 217"/>
              <a:gd name="T6" fmla="*/ 2147483647 w 361"/>
              <a:gd name="T7" fmla="*/ 2147483647 h 217"/>
              <a:gd name="T8" fmla="*/ 2147483647 w 361"/>
              <a:gd name="T9" fmla="*/ 2147483647 h 217"/>
              <a:gd name="T10" fmla="*/ 2147483647 w 361"/>
              <a:gd name="T11" fmla="*/ 2147483647 h 217"/>
              <a:gd name="T12" fmla="*/ 2147483647 w 361"/>
              <a:gd name="T13" fmla="*/ 2147483647 h 217"/>
              <a:gd name="T14" fmla="*/ 2147483647 w 361"/>
              <a:gd name="T15" fmla="*/ 2147483647 h 217"/>
              <a:gd name="T16" fmla="*/ 2147483647 w 361"/>
              <a:gd name="T17" fmla="*/ 2147483647 h 217"/>
              <a:gd name="T18" fmla="*/ 2147483647 w 361"/>
              <a:gd name="T19" fmla="*/ 2147483647 h 217"/>
              <a:gd name="T20" fmla="*/ 2147483647 w 361"/>
              <a:gd name="T21" fmla="*/ 2147483647 h 217"/>
              <a:gd name="T22" fmla="*/ 2147483647 w 361"/>
              <a:gd name="T23" fmla="*/ 2147483647 h 217"/>
              <a:gd name="T24" fmla="*/ 2147483647 w 361"/>
              <a:gd name="T25" fmla="*/ 2147483647 h 217"/>
              <a:gd name="T26" fmla="*/ 2147483647 w 361"/>
              <a:gd name="T27" fmla="*/ 0 h 217"/>
              <a:gd name="T28" fmla="*/ 2147483647 w 361"/>
              <a:gd name="T29" fmla="*/ 0 h 217"/>
              <a:gd name="T30" fmla="*/ 2147483647 w 361"/>
              <a:gd name="T31" fmla="*/ 2147483647 h 217"/>
              <a:gd name="T32" fmla="*/ 2147483647 w 361"/>
              <a:gd name="T33" fmla="*/ 2147483647 h 217"/>
              <a:gd name="T34" fmla="*/ 2147483647 w 361"/>
              <a:gd name="T35" fmla="*/ 2147483647 h 217"/>
              <a:gd name="T36" fmla="*/ 2147483647 w 361"/>
              <a:gd name="T37" fmla="*/ 2147483647 h 217"/>
              <a:gd name="T38" fmla="*/ 2147483647 w 361"/>
              <a:gd name="T39" fmla="*/ 2147483647 h 217"/>
              <a:gd name="T40" fmla="*/ 0 w 361"/>
              <a:gd name="T41" fmla="*/ 2147483647 h 217"/>
              <a:gd name="T42" fmla="*/ 0 w 361"/>
              <a:gd name="T43" fmla="*/ 2147483647 h 217"/>
              <a:gd name="T44" fmla="*/ 2147483647 w 361"/>
              <a:gd name="T45" fmla="*/ 2147483647 h 217"/>
              <a:gd name="T46" fmla="*/ 2147483647 w 361"/>
              <a:gd name="T47" fmla="*/ 2147483647 h 217"/>
              <a:gd name="T48" fmla="*/ 2147483647 w 361"/>
              <a:gd name="T49" fmla="*/ 2147483647 h 217"/>
              <a:gd name="T50" fmla="*/ 2147483647 w 361"/>
              <a:gd name="T51" fmla="*/ 2147483647 h 217"/>
              <a:gd name="T52" fmla="*/ 2147483647 w 361"/>
              <a:gd name="T53" fmla="*/ 2147483647 h 217"/>
              <a:gd name="T54" fmla="*/ 2147483647 w 361"/>
              <a:gd name="T55" fmla="*/ 2147483647 h 2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61" h="217">
                <a:moveTo>
                  <a:pt x="109" y="217"/>
                </a:moveTo>
                <a:lnTo>
                  <a:pt x="253" y="217"/>
                </a:lnTo>
                <a:lnTo>
                  <a:pt x="280" y="213"/>
                </a:lnTo>
                <a:lnTo>
                  <a:pt x="307" y="202"/>
                </a:lnTo>
                <a:lnTo>
                  <a:pt x="328" y="184"/>
                </a:lnTo>
                <a:lnTo>
                  <a:pt x="345" y="163"/>
                </a:lnTo>
                <a:lnTo>
                  <a:pt x="357" y="136"/>
                </a:lnTo>
                <a:lnTo>
                  <a:pt x="361" y="110"/>
                </a:lnTo>
                <a:lnTo>
                  <a:pt x="357" y="81"/>
                </a:lnTo>
                <a:lnTo>
                  <a:pt x="345" y="56"/>
                </a:lnTo>
                <a:lnTo>
                  <a:pt x="328" y="33"/>
                </a:lnTo>
                <a:lnTo>
                  <a:pt x="307" y="16"/>
                </a:lnTo>
                <a:lnTo>
                  <a:pt x="280" y="4"/>
                </a:lnTo>
                <a:lnTo>
                  <a:pt x="253" y="0"/>
                </a:lnTo>
                <a:lnTo>
                  <a:pt x="109" y="0"/>
                </a:lnTo>
                <a:lnTo>
                  <a:pt x="80" y="4"/>
                </a:lnTo>
                <a:lnTo>
                  <a:pt x="53" y="16"/>
                </a:lnTo>
                <a:lnTo>
                  <a:pt x="32" y="33"/>
                </a:lnTo>
                <a:lnTo>
                  <a:pt x="15" y="56"/>
                </a:lnTo>
                <a:lnTo>
                  <a:pt x="3" y="81"/>
                </a:lnTo>
                <a:lnTo>
                  <a:pt x="0" y="110"/>
                </a:lnTo>
                <a:lnTo>
                  <a:pt x="3" y="136"/>
                </a:lnTo>
                <a:lnTo>
                  <a:pt x="15" y="163"/>
                </a:lnTo>
                <a:lnTo>
                  <a:pt x="32" y="184"/>
                </a:lnTo>
                <a:lnTo>
                  <a:pt x="53" y="202"/>
                </a:lnTo>
                <a:lnTo>
                  <a:pt x="80" y="213"/>
                </a:lnTo>
                <a:lnTo>
                  <a:pt x="109" y="217"/>
                </a:lnTo>
                <a:close/>
              </a:path>
            </a:pathLst>
          </a:custGeom>
          <a:solidFill>
            <a:srgbClr val="0099CC"/>
          </a:solidFill>
          <a:ln w="9525">
            <a:solidFill>
              <a:srgbClr val="C0C0C0"/>
            </a:solidFill>
            <a:prstDash val="solid"/>
            <a:round/>
            <a:headEnd/>
            <a:tailEnd/>
          </a:ln>
        </p:spPr>
        <p:txBody>
          <a:bodyPr/>
          <a:lstStyle/>
          <a:p>
            <a:endParaRPr lang="en-US"/>
          </a:p>
        </p:txBody>
      </p:sp>
      <p:sp>
        <p:nvSpPr>
          <p:cNvPr id="817249" name="Rectangle 97"/>
          <p:cNvSpPr>
            <a:spLocks noChangeArrowheads="1"/>
          </p:cNvSpPr>
          <p:nvPr/>
        </p:nvSpPr>
        <p:spPr bwMode="auto">
          <a:xfrm>
            <a:off x="7123289" y="4632325"/>
            <a:ext cx="291747"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Public</a:t>
            </a:r>
            <a:endParaRPr lang="en-US" sz="4000" b="1">
              <a:solidFill>
                <a:schemeClr val="tx1"/>
              </a:solidFill>
              <a:effectLst>
                <a:outerShdw blurRad="38100" dist="38100" dir="2700000" algn="tl">
                  <a:srgbClr val="C0C0C0"/>
                </a:outerShdw>
              </a:effectLst>
            </a:endParaRPr>
          </a:p>
        </p:txBody>
      </p:sp>
      <p:sp>
        <p:nvSpPr>
          <p:cNvPr id="817250" name="Rectangle 98"/>
          <p:cNvSpPr>
            <a:spLocks noChangeArrowheads="1"/>
          </p:cNvSpPr>
          <p:nvPr/>
        </p:nvSpPr>
        <p:spPr bwMode="auto">
          <a:xfrm>
            <a:off x="7157156" y="4768850"/>
            <a:ext cx="227626"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Data</a:t>
            </a:r>
            <a:endParaRPr lang="en-US" sz="4000" b="1">
              <a:solidFill>
                <a:schemeClr val="tx1"/>
              </a:solidFill>
              <a:effectLst>
                <a:outerShdw blurRad="38100" dist="38100" dir="2700000" algn="tl">
                  <a:srgbClr val="C0C0C0"/>
                </a:outerShdw>
              </a:effectLst>
            </a:endParaRPr>
          </a:p>
        </p:txBody>
      </p:sp>
      <p:sp>
        <p:nvSpPr>
          <p:cNvPr id="20579" name="Freeform 99"/>
          <p:cNvSpPr>
            <a:spLocks/>
          </p:cNvSpPr>
          <p:nvPr/>
        </p:nvSpPr>
        <p:spPr bwMode="auto">
          <a:xfrm>
            <a:off x="6898923" y="4378326"/>
            <a:ext cx="709788" cy="169863"/>
          </a:xfrm>
          <a:custGeom>
            <a:avLst/>
            <a:gdLst>
              <a:gd name="T0" fmla="*/ 2147483647 w 503"/>
              <a:gd name="T1" fmla="*/ 2147483647 h 107"/>
              <a:gd name="T2" fmla="*/ 2147483647 w 503"/>
              <a:gd name="T3" fmla="*/ 2147483647 h 107"/>
              <a:gd name="T4" fmla="*/ 2147483647 w 503"/>
              <a:gd name="T5" fmla="*/ 2147483647 h 107"/>
              <a:gd name="T6" fmla="*/ 2147483647 w 503"/>
              <a:gd name="T7" fmla="*/ 2147483647 h 107"/>
              <a:gd name="T8" fmla="*/ 2147483647 w 503"/>
              <a:gd name="T9" fmla="*/ 2147483647 h 107"/>
              <a:gd name="T10" fmla="*/ 2147483647 w 503"/>
              <a:gd name="T11" fmla="*/ 2147483647 h 107"/>
              <a:gd name="T12" fmla="*/ 2147483647 w 503"/>
              <a:gd name="T13" fmla="*/ 2147483647 h 107"/>
              <a:gd name="T14" fmla="*/ 2147483647 w 503"/>
              <a:gd name="T15" fmla="*/ 2147483647 h 107"/>
              <a:gd name="T16" fmla="*/ 2147483647 w 503"/>
              <a:gd name="T17" fmla="*/ 2147483647 h 107"/>
              <a:gd name="T18" fmla="*/ 2147483647 w 503"/>
              <a:gd name="T19" fmla="*/ 2147483647 h 107"/>
              <a:gd name="T20" fmla="*/ 2147483647 w 503"/>
              <a:gd name="T21" fmla="*/ 2147483647 h 107"/>
              <a:gd name="T22" fmla="*/ 2147483647 w 503"/>
              <a:gd name="T23" fmla="*/ 0 h 107"/>
              <a:gd name="T24" fmla="*/ 2147483647 w 503"/>
              <a:gd name="T25" fmla="*/ 0 h 107"/>
              <a:gd name="T26" fmla="*/ 2147483647 w 503"/>
              <a:gd name="T27" fmla="*/ 2147483647 h 107"/>
              <a:gd name="T28" fmla="*/ 2147483647 w 503"/>
              <a:gd name="T29" fmla="*/ 2147483647 h 107"/>
              <a:gd name="T30" fmla="*/ 2147483647 w 503"/>
              <a:gd name="T31" fmla="*/ 2147483647 h 107"/>
              <a:gd name="T32" fmla="*/ 2147483647 w 503"/>
              <a:gd name="T33" fmla="*/ 2147483647 h 107"/>
              <a:gd name="T34" fmla="*/ 0 w 503"/>
              <a:gd name="T35" fmla="*/ 2147483647 h 107"/>
              <a:gd name="T36" fmla="*/ 0 w 503"/>
              <a:gd name="T37" fmla="*/ 2147483647 h 107"/>
              <a:gd name="T38" fmla="*/ 2147483647 w 503"/>
              <a:gd name="T39" fmla="*/ 2147483647 h 107"/>
              <a:gd name="T40" fmla="*/ 2147483647 w 503"/>
              <a:gd name="T41" fmla="*/ 2147483647 h 107"/>
              <a:gd name="T42" fmla="*/ 2147483647 w 503"/>
              <a:gd name="T43" fmla="*/ 2147483647 h 107"/>
              <a:gd name="T44" fmla="*/ 2147483647 w 503"/>
              <a:gd name="T45" fmla="*/ 2147483647 h 107"/>
              <a:gd name="T46" fmla="*/ 2147483647 w 503"/>
              <a:gd name="T47" fmla="*/ 214748364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3" h="107">
                <a:moveTo>
                  <a:pt x="54" y="107"/>
                </a:moveTo>
                <a:lnTo>
                  <a:pt x="449" y="107"/>
                </a:lnTo>
                <a:lnTo>
                  <a:pt x="466" y="104"/>
                </a:lnTo>
                <a:lnTo>
                  <a:pt x="482" y="96"/>
                </a:lnTo>
                <a:lnTo>
                  <a:pt x="493" y="84"/>
                </a:lnTo>
                <a:lnTo>
                  <a:pt x="501" y="69"/>
                </a:lnTo>
                <a:lnTo>
                  <a:pt x="503" y="54"/>
                </a:lnTo>
                <a:lnTo>
                  <a:pt x="501" y="36"/>
                </a:lnTo>
                <a:lnTo>
                  <a:pt x="493" y="21"/>
                </a:lnTo>
                <a:lnTo>
                  <a:pt x="482" y="10"/>
                </a:lnTo>
                <a:lnTo>
                  <a:pt x="466" y="2"/>
                </a:lnTo>
                <a:lnTo>
                  <a:pt x="449" y="0"/>
                </a:lnTo>
                <a:lnTo>
                  <a:pt x="54" y="0"/>
                </a:lnTo>
                <a:lnTo>
                  <a:pt x="36" y="2"/>
                </a:lnTo>
                <a:lnTo>
                  <a:pt x="21" y="10"/>
                </a:lnTo>
                <a:lnTo>
                  <a:pt x="9" y="21"/>
                </a:lnTo>
                <a:lnTo>
                  <a:pt x="2" y="36"/>
                </a:lnTo>
                <a:lnTo>
                  <a:pt x="0" y="54"/>
                </a:lnTo>
                <a:lnTo>
                  <a:pt x="2" y="69"/>
                </a:lnTo>
                <a:lnTo>
                  <a:pt x="9" y="84"/>
                </a:lnTo>
                <a:lnTo>
                  <a:pt x="21" y="96"/>
                </a:lnTo>
                <a:lnTo>
                  <a:pt x="36" y="104"/>
                </a:lnTo>
                <a:lnTo>
                  <a:pt x="54" y="107"/>
                </a:lnTo>
                <a:close/>
              </a:path>
            </a:pathLst>
          </a:custGeom>
          <a:solidFill>
            <a:srgbClr val="FFFF00"/>
          </a:solidFill>
          <a:ln w="9525">
            <a:solidFill>
              <a:srgbClr val="C0C0C0"/>
            </a:solidFill>
            <a:prstDash val="solid"/>
            <a:round/>
            <a:headEnd/>
            <a:tailEnd/>
          </a:ln>
        </p:spPr>
        <p:txBody>
          <a:bodyPr/>
          <a:lstStyle/>
          <a:p>
            <a:endParaRPr lang="en-US"/>
          </a:p>
        </p:txBody>
      </p:sp>
      <p:sp>
        <p:nvSpPr>
          <p:cNvPr id="20580" name="Line 100"/>
          <p:cNvSpPr>
            <a:spLocks noChangeShapeType="1"/>
          </p:cNvSpPr>
          <p:nvPr/>
        </p:nvSpPr>
        <p:spPr bwMode="auto">
          <a:xfrm flipV="1">
            <a:off x="5983111" y="5316539"/>
            <a:ext cx="1412"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1" name="Line 101"/>
          <p:cNvSpPr>
            <a:spLocks noChangeShapeType="1"/>
          </p:cNvSpPr>
          <p:nvPr/>
        </p:nvSpPr>
        <p:spPr bwMode="auto">
          <a:xfrm flipV="1">
            <a:off x="5983111" y="5197476"/>
            <a:ext cx="1412"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2" name="Line 102"/>
          <p:cNvSpPr>
            <a:spLocks noChangeShapeType="1"/>
          </p:cNvSpPr>
          <p:nvPr/>
        </p:nvSpPr>
        <p:spPr bwMode="auto">
          <a:xfrm flipV="1">
            <a:off x="5983111" y="5080001"/>
            <a:ext cx="1412"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3" name="Line 103"/>
          <p:cNvSpPr>
            <a:spLocks noChangeShapeType="1"/>
          </p:cNvSpPr>
          <p:nvPr/>
        </p:nvSpPr>
        <p:spPr bwMode="auto">
          <a:xfrm flipV="1">
            <a:off x="5983111" y="4960939"/>
            <a:ext cx="1412"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4" name="Line 104"/>
          <p:cNvSpPr>
            <a:spLocks noChangeShapeType="1"/>
          </p:cNvSpPr>
          <p:nvPr/>
        </p:nvSpPr>
        <p:spPr bwMode="auto">
          <a:xfrm flipV="1">
            <a:off x="5983111" y="4841876"/>
            <a:ext cx="1412"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5" name="Line 105"/>
          <p:cNvSpPr>
            <a:spLocks noChangeShapeType="1"/>
          </p:cNvSpPr>
          <p:nvPr/>
        </p:nvSpPr>
        <p:spPr bwMode="auto">
          <a:xfrm flipV="1">
            <a:off x="5983111" y="4722814"/>
            <a:ext cx="1412"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6" name="Line 106"/>
          <p:cNvSpPr>
            <a:spLocks noChangeShapeType="1"/>
          </p:cNvSpPr>
          <p:nvPr/>
        </p:nvSpPr>
        <p:spPr bwMode="auto">
          <a:xfrm flipV="1">
            <a:off x="5983111" y="4603751"/>
            <a:ext cx="1412"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7" name="Line 107"/>
          <p:cNvSpPr>
            <a:spLocks noChangeShapeType="1"/>
          </p:cNvSpPr>
          <p:nvPr/>
        </p:nvSpPr>
        <p:spPr bwMode="auto">
          <a:xfrm flipV="1">
            <a:off x="5983111" y="4484689"/>
            <a:ext cx="1412"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8" name="Line 108"/>
          <p:cNvSpPr>
            <a:spLocks noChangeShapeType="1"/>
          </p:cNvSpPr>
          <p:nvPr/>
        </p:nvSpPr>
        <p:spPr bwMode="auto">
          <a:xfrm flipV="1">
            <a:off x="5983111" y="4365626"/>
            <a:ext cx="1412"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89" name="Line 109"/>
          <p:cNvSpPr>
            <a:spLocks noChangeShapeType="1"/>
          </p:cNvSpPr>
          <p:nvPr/>
        </p:nvSpPr>
        <p:spPr bwMode="auto">
          <a:xfrm flipV="1">
            <a:off x="5983111" y="4246564"/>
            <a:ext cx="1412"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0" name="Line 110"/>
          <p:cNvSpPr>
            <a:spLocks noChangeShapeType="1"/>
          </p:cNvSpPr>
          <p:nvPr/>
        </p:nvSpPr>
        <p:spPr bwMode="auto">
          <a:xfrm flipH="1">
            <a:off x="7747001"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1" name="Line 111"/>
          <p:cNvSpPr>
            <a:spLocks noChangeShapeType="1"/>
          </p:cNvSpPr>
          <p:nvPr/>
        </p:nvSpPr>
        <p:spPr bwMode="auto">
          <a:xfrm flipH="1">
            <a:off x="7641168"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2" name="Line 112"/>
          <p:cNvSpPr>
            <a:spLocks noChangeShapeType="1"/>
          </p:cNvSpPr>
          <p:nvPr/>
        </p:nvSpPr>
        <p:spPr bwMode="auto">
          <a:xfrm flipH="1">
            <a:off x="7535334" y="4219575"/>
            <a:ext cx="6632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3" name="Line 113"/>
          <p:cNvSpPr>
            <a:spLocks noChangeShapeType="1"/>
          </p:cNvSpPr>
          <p:nvPr/>
        </p:nvSpPr>
        <p:spPr bwMode="auto">
          <a:xfrm flipH="1">
            <a:off x="7429501"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4" name="Line 114"/>
          <p:cNvSpPr>
            <a:spLocks noChangeShapeType="1"/>
          </p:cNvSpPr>
          <p:nvPr/>
        </p:nvSpPr>
        <p:spPr bwMode="auto">
          <a:xfrm flipH="1">
            <a:off x="7323667"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5" name="Line 115"/>
          <p:cNvSpPr>
            <a:spLocks noChangeShapeType="1"/>
          </p:cNvSpPr>
          <p:nvPr/>
        </p:nvSpPr>
        <p:spPr bwMode="auto">
          <a:xfrm flipH="1">
            <a:off x="7217834" y="4219575"/>
            <a:ext cx="6632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6" name="Line 116"/>
          <p:cNvSpPr>
            <a:spLocks noChangeShapeType="1"/>
          </p:cNvSpPr>
          <p:nvPr/>
        </p:nvSpPr>
        <p:spPr bwMode="auto">
          <a:xfrm flipH="1">
            <a:off x="7113412"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7" name="Line 117"/>
          <p:cNvSpPr>
            <a:spLocks noChangeShapeType="1"/>
          </p:cNvSpPr>
          <p:nvPr/>
        </p:nvSpPr>
        <p:spPr bwMode="auto">
          <a:xfrm flipH="1">
            <a:off x="7007578"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8" name="Line 118"/>
          <p:cNvSpPr>
            <a:spLocks noChangeShapeType="1"/>
          </p:cNvSpPr>
          <p:nvPr/>
        </p:nvSpPr>
        <p:spPr bwMode="auto">
          <a:xfrm flipH="1">
            <a:off x="6903156" y="4219575"/>
            <a:ext cx="635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9" name="Line 119"/>
          <p:cNvSpPr>
            <a:spLocks noChangeShapeType="1"/>
          </p:cNvSpPr>
          <p:nvPr/>
        </p:nvSpPr>
        <p:spPr bwMode="auto">
          <a:xfrm flipH="1">
            <a:off x="6795912"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0" name="Line 120"/>
          <p:cNvSpPr>
            <a:spLocks noChangeShapeType="1"/>
          </p:cNvSpPr>
          <p:nvPr/>
        </p:nvSpPr>
        <p:spPr bwMode="auto">
          <a:xfrm flipH="1">
            <a:off x="6690079"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1" name="Line 121"/>
          <p:cNvSpPr>
            <a:spLocks noChangeShapeType="1"/>
          </p:cNvSpPr>
          <p:nvPr/>
        </p:nvSpPr>
        <p:spPr bwMode="auto">
          <a:xfrm flipH="1">
            <a:off x="6585656" y="4219575"/>
            <a:ext cx="635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2" name="Line 122"/>
          <p:cNvSpPr>
            <a:spLocks noChangeShapeType="1"/>
          </p:cNvSpPr>
          <p:nvPr/>
        </p:nvSpPr>
        <p:spPr bwMode="auto">
          <a:xfrm flipH="1">
            <a:off x="6478412"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3" name="Line 123"/>
          <p:cNvSpPr>
            <a:spLocks noChangeShapeType="1"/>
          </p:cNvSpPr>
          <p:nvPr/>
        </p:nvSpPr>
        <p:spPr bwMode="auto">
          <a:xfrm flipH="1">
            <a:off x="6372578"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4" name="Line 124"/>
          <p:cNvSpPr>
            <a:spLocks noChangeShapeType="1"/>
          </p:cNvSpPr>
          <p:nvPr/>
        </p:nvSpPr>
        <p:spPr bwMode="auto">
          <a:xfrm flipH="1">
            <a:off x="6268156"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5" name="Line 125"/>
          <p:cNvSpPr>
            <a:spLocks noChangeShapeType="1"/>
          </p:cNvSpPr>
          <p:nvPr/>
        </p:nvSpPr>
        <p:spPr bwMode="auto">
          <a:xfrm flipH="1">
            <a:off x="6162323"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6" name="Line 126"/>
          <p:cNvSpPr>
            <a:spLocks noChangeShapeType="1"/>
          </p:cNvSpPr>
          <p:nvPr/>
        </p:nvSpPr>
        <p:spPr bwMode="auto">
          <a:xfrm flipH="1">
            <a:off x="6056489" y="4219575"/>
            <a:ext cx="64911"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7" name="Line 127"/>
          <p:cNvSpPr>
            <a:spLocks noChangeShapeType="1"/>
          </p:cNvSpPr>
          <p:nvPr/>
        </p:nvSpPr>
        <p:spPr bwMode="auto">
          <a:xfrm flipH="1">
            <a:off x="5971823" y="4219575"/>
            <a:ext cx="4374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7280" name="Rectangle 128"/>
          <p:cNvSpPr>
            <a:spLocks noChangeArrowheads="1"/>
          </p:cNvSpPr>
          <p:nvPr/>
        </p:nvSpPr>
        <p:spPr bwMode="auto">
          <a:xfrm>
            <a:off x="6069189" y="4418013"/>
            <a:ext cx="7620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Distribution</a:t>
            </a:r>
            <a:endParaRPr lang="en-US" sz="4000" i="1">
              <a:solidFill>
                <a:schemeClr val="tx1"/>
              </a:solidFill>
              <a:effectLst>
                <a:outerShdw blurRad="38100" dist="38100" dir="2700000" algn="tl">
                  <a:srgbClr val="C0C0C0"/>
                </a:outerShdw>
              </a:effectLst>
            </a:endParaRPr>
          </a:p>
        </p:txBody>
      </p:sp>
      <p:sp>
        <p:nvSpPr>
          <p:cNvPr id="817281" name="Rectangle 129"/>
          <p:cNvSpPr>
            <a:spLocks noChangeArrowheads="1"/>
          </p:cNvSpPr>
          <p:nvPr/>
        </p:nvSpPr>
        <p:spPr bwMode="auto">
          <a:xfrm>
            <a:off x="6036734" y="4600575"/>
            <a:ext cx="854529"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Management</a:t>
            </a:r>
            <a:endParaRPr lang="en-US" sz="4000" i="1">
              <a:solidFill>
                <a:schemeClr val="tx1"/>
              </a:solidFill>
              <a:effectLst>
                <a:outerShdw blurRad="38100" dist="38100" dir="2700000" algn="tl">
                  <a:srgbClr val="C0C0C0"/>
                </a:outerShdw>
              </a:effectLst>
            </a:endParaRPr>
          </a:p>
        </p:txBody>
      </p:sp>
      <p:sp>
        <p:nvSpPr>
          <p:cNvPr id="817282" name="Rectangle 130"/>
          <p:cNvSpPr>
            <a:spLocks noChangeArrowheads="1"/>
          </p:cNvSpPr>
          <p:nvPr/>
        </p:nvSpPr>
        <p:spPr bwMode="auto">
          <a:xfrm>
            <a:off x="6172200" y="4784725"/>
            <a:ext cx="51424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Systems</a:t>
            </a:r>
            <a:endParaRPr lang="en-US" sz="4000" i="1">
              <a:solidFill>
                <a:schemeClr val="tx1"/>
              </a:solidFill>
              <a:effectLst>
                <a:outerShdw blurRad="38100" dist="38100" dir="2700000" algn="tl">
                  <a:srgbClr val="C0C0C0"/>
                </a:outerShdw>
              </a:effectLst>
            </a:endParaRPr>
          </a:p>
        </p:txBody>
      </p:sp>
      <p:sp>
        <p:nvSpPr>
          <p:cNvPr id="20611" name="Line 131"/>
          <p:cNvSpPr>
            <a:spLocks noChangeShapeType="1"/>
          </p:cNvSpPr>
          <p:nvPr/>
        </p:nvSpPr>
        <p:spPr bwMode="auto">
          <a:xfrm>
            <a:off x="7240412" y="4103688"/>
            <a:ext cx="9877" cy="2413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12" name="Freeform 132"/>
          <p:cNvSpPr>
            <a:spLocks/>
          </p:cNvSpPr>
          <p:nvPr/>
        </p:nvSpPr>
        <p:spPr bwMode="auto">
          <a:xfrm>
            <a:off x="4978400" y="4783138"/>
            <a:ext cx="712612" cy="171450"/>
          </a:xfrm>
          <a:custGeom>
            <a:avLst/>
            <a:gdLst>
              <a:gd name="T0" fmla="*/ 2147483647 w 505"/>
              <a:gd name="T1" fmla="*/ 2147483647 h 108"/>
              <a:gd name="T2" fmla="*/ 2147483647 w 505"/>
              <a:gd name="T3" fmla="*/ 2147483647 h 108"/>
              <a:gd name="T4" fmla="*/ 2147483647 w 505"/>
              <a:gd name="T5" fmla="*/ 2147483647 h 108"/>
              <a:gd name="T6" fmla="*/ 2147483647 w 505"/>
              <a:gd name="T7" fmla="*/ 2147483647 h 108"/>
              <a:gd name="T8" fmla="*/ 2147483647 w 505"/>
              <a:gd name="T9" fmla="*/ 2147483647 h 108"/>
              <a:gd name="T10" fmla="*/ 2147483647 w 505"/>
              <a:gd name="T11" fmla="*/ 2147483647 h 108"/>
              <a:gd name="T12" fmla="*/ 2147483647 w 505"/>
              <a:gd name="T13" fmla="*/ 2147483647 h 108"/>
              <a:gd name="T14" fmla="*/ 2147483647 w 505"/>
              <a:gd name="T15" fmla="*/ 2147483647 h 108"/>
              <a:gd name="T16" fmla="*/ 2147483647 w 505"/>
              <a:gd name="T17" fmla="*/ 2147483647 h 108"/>
              <a:gd name="T18" fmla="*/ 2147483647 w 505"/>
              <a:gd name="T19" fmla="*/ 2147483647 h 108"/>
              <a:gd name="T20" fmla="*/ 2147483647 w 505"/>
              <a:gd name="T21" fmla="*/ 2147483647 h 108"/>
              <a:gd name="T22" fmla="*/ 2147483647 w 505"/>
              <a:gd name="T23" fmla="*/ 0 h 108"/>
              <a:gd name="T24" fmla="*/ 2147483647 w 505"/>
              <a:gd name="T25" fmla="*/ 0 h 108"/>
              <a:gd name="T26" fmla="*/ 2147483647 w 505"/>
              <a:gd name="T27" fmla="*/ 2147483647 h 108"/>
              <a:gd name="T28" fmla="*/ 2147483647 w 505"/>
              <a:gd name="T29" fmla="*/ 2147483647 h 108"/>
              <a:gd name="T30" fmla="*/ 2147483647 w 505"/>
              <a:gd name="T31" fmla="*/ 2147483647 h 108"/>
              <a:gd name="T32" fmla="*/ 2147483647 w 505"/>
              <a:gd name="T33" fmla="*/ 2147483647 h 108"/>
              <a:gd name="T34" fmla="*/ 0 w 505"/>
              <a:gd name="T35" fmla="*/ 2147483647 h 108"/>
              <a:gd name="T36" fmla="*/ 0 w 505"/>
              <a:gd name="T37" fmla="*/ 2147483647 h 108"/>
              <a:gd name="T38" fmla="*/ 2147483647 w 505"/>
              <a:gd name="T39" fmla="*/ 2147483647 h 108"/>
              <a:gd name="T40" fmla="*/ 2147483647 w 505"/>
              <a:gd name="T41" fmla="*/ 2147483647 h 108"/>
              <a:gd name="T42" fmla="*/ 2147483647 w 505"/>
              <a:gd name="T43" fmla="*/ 2147483647 h 108"/>
              <a:gd name="T44" fmla="*/ 2147483647 w 505"/>
              <a:gd name="T45" fmla="*/ 2147483647 h 108"/>
              <a:gd name="T46" fmla="*/ 2147483647 w 505"/>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5" h="108">
                <a:moveTo>
                  <a:pt x="53" y="108"/>
                </a:moveTo>
                <a:lnTo>
                  <a:pt x="451" y="108"/>
                </a:lnTo>
                <a:lnTo>
                  <a:pt x="466" y="106"/>
                </a:lnTo>
                <a:lnTo>
                  <a:pt x="482" y="98"/>
                </a:lnTo>
                <a:lnTo>
                  <a:pt x="493" y="87"/>
                </a:lnTo>
                <a:lnTo>
                  <a:pt x="501" y="71"/>
                </a:lnTo>
                <a:lnTo>
                  <a:pt x="505" y="54"/>
                </a:lnTo>
                <a:lnTo>
                  <a:pt x="501" y="37"/>
                </a:lnTo>
                <a:lnTo>
                  <a:pt x="493" y="21"/>
                </a:lnTo>
                <a:lnTo>
                  <a:pt x="482" y="10"/>
                </a:lnTo>
                <a:lnTo>
                  <a:pt x="466" y="2"/>
                </a:lnTo>
                <a:lnTo>
                  <a:pt x="451" y="0"/>
                </a:lnTo>
                <a:lnTo>
                  <a:pt x="53" y="0"/>
                </a:lnTo>
                <a:lnTo>
                  <a:pt x="38" y="2"/>
                </a:lnTo>
                <a:lnTo>
                  <a:pt x="23" y="10"/>
                </a:lnTo>
                <a:lnTo>
                  <a:pt x="11" y="21"/>
                </a:lnTo>
                <a:lnTo>
                  <a:pt x="4" y="37"/>
                </a:lnTo>
                <a:lnTo>
                  <a:pt x="0" y="54"/>
                </a:lnTo>
                <a:lnTo>
                  <a:pt x="4" y="71"/>
                </a:lnTo>
                <a:lnTo>
                  <a:pt x="11" y="87"/>
                </a:lnTo>
                <a:lnTo>
                  <a:pt x="23" y="98"/>
                </a:lnTo>
                <a:lnTo>
                  <a:pt x="38" y="106"/>
                </a:lnTo>
                <a:lnTo>
                  <a:pt x="53" y="108"/>
                </a:lnTo>
                <a:close/>
              </a:path>
            </a:pathLst>
          </a:custGeom>
          <a:solidFill>
            <a:srgbClr val="FFFF00"/>
          </a:solidFill>
          <a:ln w="9525">
            <a:solidFill>
              <a:srgbClr val="C0C0C0"/>
            </a:solidFill>
            <a:prstDash val="solid"/>
            <a:round/>
            <a:headEnd/>
            <a:tailEnd/>
          </a:ln>
        </p:spPr>
        <p:txBody>
          <a:bodyPr/>
          <a:lstStyle/>
          <a:p>
            <a:endParaRPr lang="en-US"/>
          </a:p>
        </p:txBody>
      </p:sp>
      <p:sp>
        <p:nvSpPr>
          <p:cNvPr id="817285" name="Rectangle 133"/>
          <p:cNvSpPr>
            <a:spLocks noChangeArrowheads="1"/>
          </p:cNvSpPr>
          <p:nvPr/>
        </p:nvSpPr>
        <p:spPr bwMode="auto">
          <a:xfrm>
            <a:off x="4975578" y="4997450"/>
            <a:ext cx="75353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Component</a:t>
            </a:r>
            <a:endParaRPr lang="en-US" sz="4000" b="1" i="1">
              <a:solidFill>
                <a:schemeClr val="tx1"/>
              </a:solidFill>
              <a:effectLst>
                <a:outerShdw blurRad="38100" dist="38100" dir="2700000" algn="tl">
                  <a:srgbClr val="C0C0C0"/>
                </a:outerShdw>
              </a:effectLst>
            </a:endParaRPr>
          </a:p>
        </p:txBody>
      </p:sp>
      <p:sp>
        <p:nvSpPr>
          <p:cNvPr id="817286" name="Rectangle 134"/>
          <p:cNvSpPr>
            <a:spLocks noChangeArrowheads="1"/>
          </p:cNvSpPr>
          <p:nvPr/>
        </p:nvSpPr>
        <p:spPr bwMode="auto">
          <a:xfrm>
            <a:off x="5058834" y="5180013"/>
            <a:ext cx="56303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Interface</a:t>
            </a:r>
            <a:endParaRPr lang="en-US" sz="4000" b="1" i="1">
              <a:solidFill>
                <a:schemeClr val="tx1"/>
              </a:solidFill>
              <a:effectLst>
                <a:outerShdw blurRad="38100" dist="38100" dir="2700000" algn="tl">
                  <a:srgbClr val="C0C0C0"/>
                </a:outerShdw>
              </a:effectLst>
            </a:endParaRPr>
          </a:p>
        </p:txBody>
      </p:sp>
      <p:sp>
        <p:nvSpPr>
          <p:cNvPr id="20615" name="Rectangle 135"/>
          <p:cNvSpPr>
            <a:spLocks noChangeArrowheads="1"/>
          </p:cNvSpPr>
          <p:nvPr/>
        </p:nvSpPr>
        <p:spPr bwMode="auto">
          <a:xfrm>
            <a:off x="2078567" y="2036764"/>
            <a:ext cx="609600" cy="744537"/>
          </a:xfrm>
          <a:prstGeom prst="rect">
            <a:avLst/>
          </a:prstGeom>
          <a:solidFill>
            <a:srgbClr val="0099CC"/>
          </a:solidFill>
          <a:ln w="9525">
            <a:solidFill>
              <a:srgbClr val="C0C0C0"/>
            </a:solidFill>
            <a:miter lim="800000"/>
            <a:headEnd/>
            <a:tailEnd/>
          </a:ln>
        </p:spPr>
        <p:txBody>
          <a:bodyPr/>
          <a:lstStyle/>
          <a:p>
            <a:endParaRPr lang="en-US"/>
          </a:p>
        </p:txBody>
      </p:sp>
      <p:sp>
        <p:nvSpPr>
          <p:cNvPr id="817288" name="Rectangle 136"/>
          <p:cNvSpPr>
            <a:spLocks noChangeArrowheads="1"/>
          </p:cNvSpPr>
          <p:nvPr/>
        </p:nvSpPr>
        <p:spPr bwMode="auto">
          <a:xfrm>
            <a:off x="2219678" y="2201864"/>
            <a:ext cx="320601"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Legacy</a:t>
            </a:r>
            <a:endParaRPr lang="en-US" sz="4000" b="1">
              <a:solidFill>
                <a:schemeClr val="tx1"/>
              </a:solidFill>
              <a:effectLst>
                <a:outerShdw blurRad="38100" dist="38100" dir="2700000" algn="tl">
                  <a:srgbClr val="C0C0C0"/>
                </a:outerShdw>
              </a:effectLst>
            </a:endParaRPr>
          </a:p>
        </p:txBody>
      </p:sp>
      <p:sp>
        <p:nvSpPr>
          <p:cNvPr id="817289" name="Rectangle 137"/>
          <p:cNvSpPr>
            <a:spLocks noChangeArrowheads="1"/>
          </p:cNvSpPr>
          <p:nvPr/>
        </p:nvSpPr>
        <p:spPr bwMode="auto">
          <a:xfrm>
            <a:off x="2209800" y="2339975"/>
            <a:ext cx="328616"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SCADA</a:t>
            </a:r>
            <a:endParaRPr lang="en-US" sz="4000" b="1">
              <a:solidFill>
                <a:schemeClr val="tx1"/>
              </a:solidFill>
              <a:effectLst>
                <a:outerShdw blurRad="38100" dist="38100" dir="2700000" algn="tl">
                  <a:srgbClr val="C0C0C0"/>
                </a:outerShdw>
              </a:effectLst>
            </a:endParaRPr>
          </a:p>
        </p:txBody>
      </p:sp>
      <p:sp>
        <p:nvSpPr>
          <p:cNvPr id="817290" name="Rectangle 138"/>
          <p:cNvSpPr>
            <a:spLocks noChangeArrowheads="1"/>
          </p:cNvSpPr>
          <p:nvPr/>
        </p:nvSpPr>
        <p:spPr bwMode="auto">
          <a:xfrm>
            <a:off x="2211212" y="2476500"/>
            <a:ext cx="347852"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System</a:t>
            </a:r>
            <a:endParaRPr lang="en-US" sz="4000" b="1">
              <a:solidFill>
                <a:schemeClr val="tx1"/>
              </a:solidFill>
              <a:effectLst>
                <a:outerShdw blurRad="38100" dist="38100" dir="2700000" algn="tl">
                  <a:srgbClr val="C0C0C0"/>
                </a:outerShdw>
              </a:effectLst>
            </a:endParaRPr>
          </a:p>
        </p:txBody>
      </p:sp>
      <p:sp>
        <p:nvSpPr>
          <p:cNvPr id="20619" name="Line 139"/>
          <p:cNvSpPr>
            <a:spLocks noChangeShapeType="1"/>
          </p:cNvSpPr>
          <p:nvPr/>
        </p:nvSpPr>
        <p:spPr bwMode="auto">
          <a:xfrm>
            <a:off x="2363612" y="2762250"/>
            <a:ext cx="1411" cy="10160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0" name="Line 140"/>
          <p:cNvSpPr>
            <a:spLocks noChangeShapeType="1"/>
          </p:cNvSpPr>
          <p:nvPr/>
        </p:nvSpPr>
        <p:spPr bwMode="auto">
          <a:xfrm>
            <a:off x="2377723" y="3135313"/>
            <a:ext cx="1411" cy="6985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7293" name="Rectangle 141"/>
          <p:cNvSpPr>
            <a:spLocks noChangeArrowheads="1"/>
          </p:cNvSpPr>
          <p:nvPr/>
        </p:nvSpPr>
        <p:spPr bwMode="auto">
          <a:xfrm>
            <a:off x="2136423" y="1465263"/>
            <a:ext cx="42537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Legacy</a:t>
            </a:r>
            <a:endParaRPr lang="en-US" sz="4000" i="1">
              <a:solidFill>
                <a:schemeClr val="tx2"/>
              </a:solidFill>
              <a:effectLst>
                <a:outerShdw blurRad="38100" dist="38100" dir="2700000" algn="tl">
                  <a:srgbClr val="C0C0C0"/>
                </a:outerShdw>
              </a:effectLst>
            </a:endParaRPr>
          </a:p>
        </p:txBody>
      </p:sp>
      <p:sp>
        <p:nvSpPr>
          <p:cNvPr id="817294" name="Rectangle 142"/>
          <p:cNvSpPr>
            <a:spLocks noChangeArrowheads="1"/>
          </p:cNvSpPr>
          <p:nvPr/>
        </p:nvSpPr>
        <p:spPr bwMode="auto">
          <a:xfrm>
            <a:off x="2130778" y="1647825"/>
            <a:ext cx="453329"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1200" b="1">
                <a:solidFill>
                  <a:schemeClr val="tx1"/>
                </a:solidFill>
              </a:rPr>
              <a:t>System</a:t>
            </a:r>
            <a:endParaRPr lang="en-US" sz="4000" i="1">
              <a:solidFill>
                <a:schemeClr val="tx1"/>
              </a:solidFill>
              <a:effectLst>
                <a:outerShdw blurRad="38100" dist="38100" dir="2700000" algn="tl">
                  <a:srgbClr val="C0C0C0"/>
                </a:outerShdw>
              </a:effectLst>
            </a:endParaRPr>
          </a:p>
        </p:txBody>
      </p:sp>
      <p:sp>
        <p:nvSpPr>
          <p:cNvPr id="20623" name="Rectangle 143"/>
          <p:cNvSpPr>
            <a:spLocks noChangeArrowheads="1"/>
          </p:cNvSpPr>
          <p:nvPr/>
        </p:nvSpPr>
        <p:spPr bwMode="auto">
          <a:xfrm>
            <a:off x="2915356" y="2409825"/>
            <a:ext cx="609600" cy="285750"/>
          </a:xfrm>
          <a:prstGeom prst="rect">
            <a:avLst/>
          </a:prstGeom>
          <a:solidFill>
            <a:srgbClr val="0099CC"/>
          </a:solidFill>
          <a:ln w="9525">
            <a:solidFill>
              <a:srgbClr val="C0C0C0"/>
            </a:solidFill>
            <a:miter lim="800000"/>
            <a:headEnd/>
            <a:tailEnd/>
          </a:ln>
        </p:spPr>
        <p:txBody>
          <a:bodyPr/>
          <a:lstStyle/>
          <a:p>
            <a:endParaRPr lang="en-US"/>
          </a:p>
        </p:txBody>
      </p:sp>
      <p:sp>
        <p:nvSpPr>
          <p:cNvPr id="817296" name="Rectangle 144"/>
          <p:cNvSpPr>
            <a:spLocks noChangeArrowheads="1"/>
          </p:cNvSpPr>
          <p:nvPr/>
        </p:nvSpPr>
        <p:spPr bwMode="auto">
          <a:xfrm>
            <a:off x="2994378" y="2482850"/>
            <a:ext cx="460062"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90000"/>
              </a:lnSpc>
              <a:spcBef>
                <a:spcPct val="0"/>
              </a:spcBef>
              <a:defRPr/>
            </a:pPr>
            <a:r>
              <a:rPr lang="en-US" sz="900" b="1">
                <a:solidFill>
                  <a:schemeClr val="tx1"/>
                </a:solidFill>
              </a:rPr>
              <a:t>Programs</a:t>
            </a:r>
            <a:endParaRPr lang="en-US" sz="4000" b="1">
              <a:solidFill>
                <a:schemeClr val="tx1"/>
              </a:solidFill>
              <a:effectLst>
                <a:outerShdw blurRad="38100" dist="38100" dir="2700000" algn="tl">
                  <a:srgbClr val="C0C0C0"/>
                </a:outerShdw>
              </a:effectLst>
            </a:endParaRPr>
          </a:p>
        </p:txBody>
      </p:sp>
    </p:spTree>
    <p:extLst>
      <p:ext uri="{BB962C8B-B14F-4D97-AF65-F5344CB8AC3E}">
        <p14:creationId xmlns:p14="http://schemas.microsoft.com/office/powerpoint/2010/main" val="3594291099"/>
      </p:ext>
    </p:extLst>
  </p:cSld>
  <p:clrMapOvr>
    <a:masterClrMapping/>
  </p:clrMapOvr>
  <p:transition>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61968 - Distribution</a:t>
            </a:r>
            <a:endParaRPr lang="en-US" dirty="0"/>
          </a:p>
        </p:txBody>
      </p:sp>
      <p:pic>
        <p:nvPicPr>
          <p:cNvPr id="3" name="Picture 2"/>
          <p:cNvPicPr/>
          <p:nvPr/>
        </p:nvPicPr>
        <p:blipFill>
          <a:blip r:embed="rId2" cstate="print"/>
          <a:srcRect/>
          <a:stretch>
            <a:fillRect/>
          </a:stretch>
        </p:blipFill>
        <p:spPr bwMode="auto">
          <a:xfrm>
            <a:off x="761999" y="1600200"/>
            <a:ext cx="7696199" cy="4304983"/>
          </a:xfrm>
          <a:prstGeom prst="rect">
            <a:avLst/>
          </a:prstGeom>
          <a:noFill/>
          <a:ln w="9525">
            <a:noFill/>
            <a:miter lim="800000"/>
            <a:headEnd/>
            <a:tailEnd/>
          </a:ln>
        </p:spPr>
      </p:pic>
    </p:spTree>
    <p:extLst>
      <p:ext uri="{BB962C8B-B14F-4D97-AF65-F5344CB8AC3E}">
        <p14:creationId xmlns:p14="http://schemas.microsoft.com/office/powerpoint/2010/main" val="9907963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62325 – Reference Model</a:t>
            </a:r>
            <a:endParaRPr lang="en-US" dirty="0"/>
          </a:p>
        </p:txBody>
      </p:sp>
      <p:pic>
        <p:nvPicPr>
          <p:cNvPr id="3" name="Picture 2"/>
          <p:cNvPicPr/>
          <p:nvPr/>
        </p:nvPicPr>
        <p:blipFill>
          <a:blip r:embed="rId2"/>
          <a:srcRect/>
          <a:stretch>
            <a:fillRect/>
          </a:stretch>
        </p:blipFill>
        <p:spPr bwMode="auto">
          <a:xfrm>
            <a:off x="381000" y="1447800"/>
            <a:ext cx="8153400" cy="4343400"/>
          </a:xfrm>
          <a:prstGeom prst="rect">
            <a:avLst/>
          </a:prstGeom>
          <a:noFill/>
          <a:ln w="9525">
            <a:noFill/>
            <a:miter lim="800000"/>
            <a:headEnd/>
            <a:tailEnd/>
          </a:ln>
        </p:spPr>
      </p:pic>
    </p:spTree>
    <p:extLst>
      <p:ext uri="{BB962C8B-B14F-4D97-AF65-F5344CB8AC3E}">
        <p14:creationId xmlns:p14="http://schemas.microsoft.com/office/powerpoint/2010/main" val="86879400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p:txBody>
          <a:bodyPr/>
          <a:lstStyle/>
          <a:p>
            <a:r>
              <a:rPr lang="en-US" dirty="0" smtClean="0"/>
              <a:t>CIM User’s Group (CIMug) Mission</a:t>
            </a:r>
          </a:p>
        </p:txBody>
      </p:sp>
      <p:sp>
        <p:nvSpPr>
          <p:cNvPr id="43011" name="Rectangle 3"/>
          <p:cNvSpPr>
            <a:spLocks noGrp="1"/>
          </p:cNvSpPr>
          <p:nvPr>
            <p:ph type="body" idx="4294967295"/>
          </p:nvPr>
        </p:nvSpPr>
        <p:spPr>
          <a:xfrm>
            <a:off x="457200" y="2209800"/>
            <a:ext cx="8229600" cy="2667000"/>
          </a:xfrm>
        </p:spPr>
        <p:txBody>
          <a:bodyPr>
            <a:noAutofit/>
          </a:bodyPr>
          <a:lstStyle/>
          <a:p>
            <a:pPr marL="0" indent="0" algn="ctr">
              <a:buFont typeface="Arial" pitchFamily="34" charset="0"/>
              <a:buNone/>
            </a:pPr>
            <a:r>
              <a:rPr lang="en-US" dirty="0" smtClean="0"/>
              <a:t>The CIM Users Group is dedicated to managing and communicating issues concerning the TC57 IEC 61970, 61968 and 62325 standards and to serving as the primary means for developing consensus and consistency across the industry.</a:t>
            </a:r>
          </a:p>
        </p:txBody>
      </p:sp>
    </p:spTree>
    <p:extLst>
      <p:ext uri="{BB962C8B-B14F-4D97-AF65-F5344CB8AC3E}">
        <p14:creationId xmlns:p14="http://schemas.microsoft.com/office/powerpoint/2010/main" val="15595285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a:xfrm>
            <a:off x="228600" y="457200"/>
            <a:ext cx="8229600" cy="914400"/>
          </a:xfrm>
        </p:spPr>
        <p:txBody>
          <a:bodyPr/>
          <a:lstStyle/>
          <a:p>
            <a:r>
              <a:rPr lang="en-US" dirty="0" smtClean="0"/>
              <a:t>CIMug Activities</a:t>
            </a:r>
          </a:p>
        </p:txBody>
      </p:sp>
      <p:sp>
        <p:nvSpPr>
          <p:cNvPr id="45059" name="Rectangle 3"/>
          <p:cNvSpPr>
            <a:spLocks noGrp="1"/>
          </p:cNvSpPr>
          <p:nvPr>
            <p:ph type="body" idx="4294967295"/>
          </p:nvPr>
        </p:nvSpPr>
        <p:spPr>
          <a:xfrm>
            <a:off x="609600" y="1752600"/>
            <a:ext cx="7954963" cy="3962400"/>
          </a:xfrm>
        </p:spPr>
        <p:txBody>
          <a:bodyPr>
            <a:noAutofit/>
          </a:bodyPr>
          <a:lstStyle/>
          <a:p>
            <a:pPr>
              <a:lnSpc>
                <a:spcPct val="80000"/>
              </a:lnSpc>
              <a:spcBef>
                <a:spcPct val="25000"/>
              </a:spcBef>
              <a:spcAft>
                <a:spcPct val="25000"/>
              </a:spcAft>
            </a:pPr>
            <a:r>
              <a:rPr lang="en-US" sz="2400" dirty="0" smtClean="0"/>
              <a:t>Provide liaison with other standards groups and assess the impact of other standards on the form, scope and content of the CIM</a:t>
            </a:r>
          </a:p>
          <a:p>
            <a:pPr>
              <a:lnSpc>
                <a:spcPct val="80000"/>
              </a:lnSpc>
              <a:spcBef>
                <a:spcPct val="25000"/>
              </a:spcBef>
              <a:spcAft>
                <a:spcPct val="25000"/>
              </a:spcAft>
            </a:pPr>
            <a:r>
              <a:rPr lang="en-US" sz="2400" dirty="0" smtClean="0"/>
              <a:t>Provide a central Repository for CIM issues, models, messages, and expertise</a:t>
            </a:r>
          </a:p>
          <a:p>
            <a:pPr>
              <a:lnSpc>
                <a:spcPct val="80000"/>
              </a:lnSpc>
              <a:spcBef>
                <a:spcPct val="25000"/>
              </a:spcBef>
              <a:spcAft>
                <a:spcPct val="25000"/>
              </a:spcAft>
            </a:pPr>
            <a:r>
              <a:rPr lang="en-US" sz="2400" dirty="0" smtClean="0"/>
              <a:t>Promote the CIM, GID and other IEC TC57 standards</a:t>
            </a:r>
          </a:p>
          <a:p>
            <a:pPr>
              <a:lnSpc>
                <a:spcPct val="80000"/>
              </a:lnSpc>
              <a:spcBef>
                <a:spcPct val="25000"/>
              </a:spcBef>
              <a:spcAft>
                <a:spcPct val="25000"/>
              </a:spcAft>
            </a:pPr>
            <a:r>
              <a:rPr lang="en-US" sz="2400" dirty="0" smtClean="0"/>
              <a:t>Provide a single point of contact for CIM Model Management and issue resolution.</a:t>
            </a:r>
          </a:p>
          <a:p>
            <a:pPr>
              <a:lnSpc>
                <a:spcPct val="80000"/>
              </a:lnSpc>
              <a:spcBef>
                <a:spcPct val="25000"/>
              </a:spcBef>
              <a:spcAft>
                <a:spcPct val="25000"/>
              </a:spcAft>
            </a:pPr>
            <a:r>
              <a:rPr lang="en-US" sz="2400" dirty="0" smtClean="0"/>
              <a:t>Provide awareness of CIM products and implementations</a:t>
            </a:r>
          </a:p>
          <a:p>
            <a:pPr>
              <a:lnSpc>
                <a:spcPct val="80000"/>
              </a:lnSpc>
              <a:spcBef>
                <a:spcPct val="25000"/>
              </a:spcBef>
              <a:spcAft>
                <a:spcPct val="25000"/>
              </a:spcAft>
            </a:pPr>
            <a:r>
              <a:rPr lang="en-US" sz="2400" dirty="0" smtClean="0"/>
              <a:t>Provide a Help Desk</a:t>
            </a:r>
          </a:p>
          <a:p>
            <a:pPr>
              <a:lnSpc>
                <a:spcPct val="80000"/>
              </a:lnSpc>
              <a:spcBef>
                <a:spcPct val="25000"/>
              </a:spcBef>
              <a:spcAft>
                <a:spcPct val="25000"/>
              </a:spcAft>
            </a:pPr>
            <a:endParaRPr lang="en-US" sz="2400" dirty="0" smtClean="0"/>
          </a:p>
        </p:txBody>
      </p:sp>
    </p:spTree>
    <p:extLst>
      <p:ext uri="{BB962C8B-B14F-4D97-AF65-F5344CB8AC3E}">
        <p14:creationId xmlns:p14="http://schemas.microsoft.com/office/powerpoint/2010/main" val="15873088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a:xfrm>
            <a:off x="419100" y="457200"/>
            <a:ext cx="8229600" cy="914400"/>
          </a:xfrm>
        </p:spPr>
        <p:txBody>
          <a:bodyPr/>
          <a:lstStyle/>
          <a:p>
            <a:r>
              <a:rPr lang="en-US" dirty="0" smtClean="0"/>
              <a:t>CIMug is part of UCAiug</a:t>
            </a:r>
          </a:p>
        </p:txBody>
      </p:sp>
      <p:pic>
        <p:nvPicPr>
          <p:cNvPr id="53251" name="Picture 3" descr="UCA_col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0150" y="1891052"/>
            <a:ext cx="1587500" cy="1568450"/>
          </a:xfrm>
          <a:prstGeom prst="rect">
            <a:avLst/>
          </a:prstGeom>
          <a:noFill/>
          <a:extLst>
            <a:ext uri="{909E8E84-426E-40DD-AFC4-6F175D3DCCD1}">
              <a14:hiddenFill xmlns:a14="http://schemas.microsoft.com/office/drawing/2010/main">
                <a:solidFill>
                  <a:srgbClr val="FFFFFF"/>
                </a:solidFill>
              </a14:hiddenFill>
            </a:ext>
          </a:extLst>
        </p:spPr>
      </p:pic>
      <p:grpSp>
        <p:nvGrpSpPr>
          <p:cNvPr id="53255" name="Group 7"/>
          <p:cNvGrpSpPr>
            <a:grpSpLocks/>
          </p:cNvGrpSpPr>
          <p:nvPr/>
        </p:nvGrpSpPr>
        <p:grpSpPr bwMode="auto">
          <a:xfrm>
            <a:off x="234950" y="4100852"/>
            <a:ext cx="2508250" cy="915988"/>
            <a:chOff x="1809" y="2629"/>
            <a:chExt cx="1580" cy="577"/>
          </a:xfrm>
        </p:grpSpPr>
        <p:sp>
          <p:nvSpPr>
            <p:cNvPr id="53256" name="Rectangle 8"/>
            <p:cNvSpPr>
              <a:spLocks noChangeArrowheads="1"/>
            </p:cNvSpPr>
            <p:nvPr/>
          </p:nvSpPr>
          <p:spPr bwMode="auto">
            <a:xfrm>
              <a:off x="1809" y="2629"/>
              <a:ext cx="1559" cy="57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3257" name="Picture 9" descr="IE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2" y="2683"/>
              <a:ext cx="453"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3258" name="Text Box 10"/>
            <p:cNvSpPr txBox="1">
              <a:spLocks noChangeArrowheads="1"/>
            </p:cNvSpPr>
            <p:nvPr/>
          </p:nvSpPr>
          <p:spPr bwMode="auto">
            <a:xfrm>
              <a:off x="2293" y="2670"/>
              <a:ext cx="109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400" b="1">
                  <a:solidFill>
                    <a:schemeClr val="bg1"/>
                  </a:solidFill>
                </a:rPr>
                <a:t>61850</a:t>
              </a:r>
            </a:p>
          </p:txBody>
        </p:sp>
      </p:grpSp>
      <p:cxnSp>
        <p:nvCxnSpPr>
          <p:cNvPr id="53259" name="AutoShape 11"/>
          <p:cNvCxnSpPr>
            <a:cxnSpLocks noChangeShapeType="1"/>
            <a:endCxn id="53251" idx="3"/>
          </p:cNvCxnSpPr>
          <p:nvPr/>
        </p:nvCxnSpPr>
        <p:spPr bwMode="auto">
          <a:xfrm flipH="1" flipV="1">
            <a:off x="5327650" y="2675277"/>
            <a:ext cx="2298700" cy="15017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60" name="AutoShape 12"/>
          <p:cNvCxnSpPr>
            <a:cxnSpLocks noChangeShapeType="1"/>
            <a:stCxn id="53256" idx="0"/>
            <a:endCxn id="53251" idx="1"/>
          </p:cNvCxnSpPr>
          <p:nvPr/>
        </p:nvCxnSpPr>
        <p:spPr bwMode="auto">
          <a:xfrm flipV="1">
            <a:off x="1473200" y="2675277"/>
            <a:ext cx="2266950" cy="14255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3261" name="Picture 6" descr="CIMug_logo_horiz.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143715"/>
            <a:ext cx="17668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286000" y="5486400"/>
            <a:ext cx="4343399" cy="400110"/>
          </a:xfrm>
          <a:prstGeom prst="rect">
            <a:avLst/>
          </a:prstGeom>
        </p:spPr>
        <p:txBody>
          <a:bodyPr wrap="square">
            <a:spAutoFit/>
          </a:bodyPr>
          <a:lstStyle/>
          <a:p>
            <a:r>
              <a:rPr lang="en-US" sz="2000" dirty="0">
                <a:solidFill>
                  <a:srgbClr val="FF0000"/>
                </a:solidFill>
              </a:rPr>
              <a:t>http://cimug.ucaiug.org/default.aspx</a:t>
            </a:r>
          </a:p>
        </p:txBody>
      </p:sp>
    </p:spTree>
    <p:extLst>
      <p:ext uri="{BB962C8B-B14F-4D97-AF65-F5344CB8AC3E}">
        <p14:creationId xmlns:p14="http://schemas.microsoft.com/office/powerpoint/2010/main" val="2403407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Terminals</a:t>
            </a:r>
            <a:endParaRPr lang="en-US" dirty="0"/>
          </a:p>
        </p:txBody>
      </p:sp>
      <p:sp>
        <p:nvSpPr>
          <p:cNvPr id="3" name="Content Placeholder 2"/>
          <p:cNvSpPr>
            <a:spLocks noGrp="1"/>
          </p:cNvSpPr>
          <p:nvPr>
            <p:ph idx="1"/>
          </p:nvPr>
        </p:nvSpPr>
        <p:spPr>
          <a:xfrm>
            <a:off x="457200" y="1600201"/>
            <a:ext cx="8229600" cy="2236352"/>
          </a:xfrm>
        </p:spPr>
        <p:txBody>
          <a:bodyPr>
            <a:normAutofit/>
          </a:bodyPr>
          <a:lstStyle/>
          <a:p>
            <a:r>
              <a:rPr lang="en-US" dirty="0"/>
              <a:t>In this example Breaker 1 has two Terminals</a:t>
            </a:r>
          </a:p>
          <a:p>
            <a:r>
              <a:rPr lang="en-US" dirty="0"/>
              <a:t>Measurements on the Breaker concerning electrical properties can be assigned to either </a:t>
            </a:r>
            <a:r>
              <a:rPr lang="en-US" dirty="0" smtClean="0"/>
              <a:t>Terminal</a:t>
            </a:r>
            <a:endParaRPr lang="en-US" dirty="0"/>
          </a:p>
        </p:txBody>
      </p:sp>
      <p:pic>
        <p:nvPicPr>
          <p:cNvPr id="4" name="Picture 3"/>
          <p:cNvPicPr>
            <a:picLocks noChangeAspect="1"/>
          </p:cNvPicPr>
          <p:nvPr/>
        </p:nvPicPr>
        <p:blipFill>
          <a:blip r:embed="rId2"/>
          <a:stretch>
            <a:fillRect/>
          </a:stretch>
        </p:blipFill>
        <p:spPr>
          <a:xfrm>
            <a:off x="2558483" y="3557303"/>
            <a:ext cx="5245100" cy="2362200"/>
          </a:xfrm>
          <a:prstGeom prst="rect">
            <a:avLst/>
          </a:prstGeom>
        </p:spPr>
      </p:pic>
    </p:spTree>
    <p:extLst>
      <p:ext uri="{BB962C8B-B14F-4D97-AF65-F5344CB8AC3E}">
        <p14:creationId xmlns:p14="http://schemas.microsoft.com/office/powerpoint/2010/main" val="288221738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idx="4294967295"/>
          </p:nvPr>
        </p:nvSpPr>
        <p:spPr>
          <a:xfrm>
            <a:off x="457200" y="533400"/>
            <a:ext cx="8229600" cy="838200"/>
          </a:xfrm>
        </p:spPr>
        <p:txBody>
          <a:bodyPr/>
          <a:lstStyle/>
          <a:p>
            <a:r>
              <a:rPr lang="en-US" b="1" dirty="0" smtClean="0"/>
              <a:t>Volunteer Opportunities</a:t>
            </a:r>
          </a:p>
        </p:txBody>
      </p:sp>
      <p:sp>
        <p:nvSpPr>
          <p:cNvPr id="79875" name="Rectangle 3"/>
          <p:cNvSpPr>
            <a:spLocks noGrp="1"/>
          </p:cNvSpPr>
          <p:nvPr>
            <p:ph type="body" idx="4294967295"/>
          </p:nvPr>
        </p:nvSpPr>
        <p:spPr>
          <a:xfrm>
            <a:off x="533400" y="1676400"/>
            <a:ext cx="8169275" cy="4191000"/>
          </a:xfrm>
        </p:spPr>
        <p:txBody>
          <a:bodyPr>
            <a:normAutofit fontScale="92500" lnSpcReduction="20000"/>
          </a:bodyPr>
          <a:lstStyle/>
          <a:p>
            <a:pPr>
              <a:lnSpc>
                <a:spcPct val="90000"/>
              </a:lnSpc>
            </a:pPr>
            <a:r>
              <a:rPr lang="en-US" dirty="0" smtClean="0"/>
              <a:t>Conference Planning</a:t>
            </a:r>
          </a:p>
          <a:p>
            <a:pPr>
              <a:lnSpc>
                <a:spcPct val="90000"/>
              </a:lnSpc>
            </a:pPr>
            <a:r>
              <a:rPr lang="en-US" dirty="0" smtClean="0"/>
              <a:t>Service Rep – Help Desk Coordinator</a:t>
            </a:r>
          </a:p>
          <a:p>
            <a:pPr>
              <a:lnSpc>
                <a:spcPct val="90000"/>
              </a:lnSpc>
            </a:pPr>
            <a:r>
              <a:rPr lang="en-US" dirty="0" smtClean="0"/>
              <a:t>Site Coach – Sharepoint Assistance</a:t>
            </a:r>
          </a:p>
          <a:p>
            <a:pPr>
              <a:lnSpc>
                <a:spcPct val="90000"/>
              </a:lnSpc>
            </a:pPr>
            <a:r>
              <a:rPr lang="en-US" dirty="0" smtClean="0"/>
              <a:t>Knowledge Manager – Librarian for FAQs and Knowledge Base</a:t>
            </a:r>
          </a:p>
          <a:p>
            <a:pPr>
              <a:lnSpc>
                <a:spcPct val="90000"/>
              </a:lnSpc>
            </a:pPr>
            <a:r>
              <a:rPr lang="en-US" dirty="0" smtClean="0"/>
              <a:t>Expert – Respond to Help Desk Requests</a:t>
            </a:r>
          </a:p>
          <a:p>
            <a:pPr>
              <a:lnSpc>
                <a:spcPct val="90000"/>
              </a:lnSpc>
            </a:pPr>
            <a:r>
              <a:rPr lang="en-US" dirty="0" smtClean="0"/>
              <a:t>Marketing – Booth, Demonstrations, Branding, etc.</a:t>
            </a:r>
          </a:p>
          <a:p>
            <a:pPr>
              <a:lnSpc>
                <a:spcPct val="90000"/>
              </a:lnSpc>
            </a:pPr>
            <a:r>
              <a:rPr lang="en-US" dirty="0" smtClean="0"/>
              <a:t>Member Communications – Plan development and implementation</a:t>
            </a:r>
          </a:p>
        </p:txBody>
      </p:sp>
    </p:spTree>
    <p:extLst>
      <p:ext uri="{BB962C8B-B14F-4D97-AF65-F5344CB8AC3E}">
        <p14:creationId xmlns:p14="http://schemas.microsoft.com/office/powerpoint/2010/main" val="205641847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3067051"/>
          </a:xfrm>
        </p:spPr>
        <p:txBody>
          <a:bodyPr>
            <a:normAutofit/>
          </a:bodyPr>
          <a:lstStyle/>
          <a:p>
            <a:r>
              <a:rPr lang="en-US" dirty="0" smtClean="0"/>
              <a:t>Tutorial Section VI</a:t>
            </a:r>
            <a:br>
              <a:rPr lang="en-US" dirty="0" smtClean="0"/>
            </a:br>
            <a:r>
              <a:rPr lang="en-US" dirty="0" smtClean="0"/>
              <a:t>*****</a:t>
            </a:r>
            <a:br>
              <a:rPr lang="en-US" dirty="0" smtClean="0"/>
            </a:br>
            <a:r>
              <a:rPr lang="en-US" dirty="0" smtClean="0"/>
              <a:t>Information Modeling</a:t>
            </a:r>
            <a:r>
              <a:rPr lang="en-US" sz="3600" dirty="0" smtClean="0"/>
              <a:t/>
            </a:r>
            <a:br>
              <a:rPr lang="en-US" sz="3600" dirty="0" smtClean="0"/>
            </a:br>
            <a:endParaRPr lang="en-US" dirty="0"/>
          </a:p>
        </p:txBody>
      </p:sp>
      <p:sp>
        <p:nvSpPr>
          <p:cNvPr id="3" name="Subtitle 2"/>
          <p:cNvSpPr>
            <a:spLocks noGrp="1"/>
          </p:cNvSpPr>
          <p:nvPr>
            <p:ph type="subTitle" idx="1"/>
          </p:nvPr>
        </p:nvSpPr>
        <p:spPr>
          <a:xfrm>
            <a:off x="1295400" y="4343400"/>
            <a:ext cx="6400800" cy="1752600"/>
          </a:xfrm>
        </p:spPr>
        <p:txBody>
          <a:bodyPr/>
          <a:lstStyle/>
          <a:p>
            <a:r>
              <a:rPr lang="en-US" dirty="0" smtClean="0"/>
              <a:t>Margaret Goodrich</a:t>
            </a:r>
          </a:p>
          <a:p>
            <a:r>
              <a:rPr lang="en-US" dirty="0" smtClean="0"/>
              <a:t>SISCO</a:t>
            </a:r>
          </a:p>
          <a:p>
            <a:r>
              <a:rPr lang="en-US" dirty="0" smtClean="0"/>
              <a:t>margaret@sisconet.com</a:t>
            </a:r>
            <a:endParaRPr lang="en-US" dirty="0"/>
          </a:p>
        </p:txBody>
      </p:sp>
    </p:spTree>
    <p:extLst>
      <p:ext uri="{BB962C8B-B14F-4D97-AF65-F5344CB8AC3E}">
        <p14:creationId xmlns:p14="http://schemas.microsoft.com/office/powerpoint/2010/main" val="170511946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Introduction</a:t>
            </a:r>
            <a:endParaRPr lang="en-US" dirty="0"/>
          </a:p>
        </p:txBody>
      </p:sp>
      <p:sp>
        <p:nvSpPr>
          <p:cNvPr id="3" name="Content Placeholder 2"/>
          <p:cNvSpPr>
            <a:spLocks noGrp="1"/>
          </p:cNvSpPr>
          <p:nvPr>
            <p:ph idx="1"/>
          </p:nvPr>
        </p:nvSpPr>
        <p:spPr>
          <a:xfrm>
            <a:off x="457200" y="1219200"/>
            <a:ext cx="8229600" cy="4525963"/>
          </a:xfrm>
        </p:spPr>
        <p:txBody>
          <a:bodyPr>
            <a:normAutofit/>
          </a:bodyPr>
          <a:lstStyle/>
          <a:p>
            <a:r>
              <a:rPr lang="en-US" dirty="0"/>
              <a:t>Information Modeling Methodology </a:t>
            </a:r>
          </a:p>
          <a:p>
            <a:r>
              <a:rPr lang="en-US" dirty="0"/>
              <a:t>The Common Information Model (CIM)</a:t>
            </a:r>
          </a:p>
          <a:p>
            <a:pPr lvl="1"/>
            <a:r>
              <a:rPr lang="en-US" dirty="0"/>
              <a:t>Overview</a:t>
            </a:r>
          </a:p>
          <a:p>
            <a:pPr lvl="1"/>
            <a:r>
              <a:rPr lang="en-US" dirty="0"/>
              <a:t>CIM </a:t>
            </a:r>
            <a:r>
              <a:rPr lang="en-US" dirty="0" smtClean="0"/>
              <a:t>UML Packages </a:t>
            </a:r>
            <a:endParaRPr lang="en-US" dirty="0"/>
          </a:p>
          <a:p>
            <a:r>
              <a:rPr lang="en-US" dirty="0" smtClean="0"/>
              <a:t>UML Basics</a:t>
            </a:r>
          </a:p>
          <a:p>
            <a:pPr marL="0" indent="0">
              <a:buNone/>
            </a:pPr>
            <a:endParaRPr lang="en-US" dirty="0"/>
          </a:p>
          <a:p>
            <a:pPr marL="0" indent="0">
              <a:buNone/>
            </a:pP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5837689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23333" y="854075"/>
            <a:ext cx="7982857" cy="503238"/>
          </a:xfrm>
          <a:noFill/>
        </p:spPr>
        <p:txBody>
          <a:bodyPr lIns="92075" tIns="46038" rIns="92075" bIns="46038">
            <a:normAutofit fontScale="90000"/>
          </a:bodyPr>
          <a:lstStyle/>
          <a:p>
            <a:pPr eaLnBrk="1" hangingPunct="1"/>
            <a:r>
              <a:rPr lang="en-US" smtClean="0"/>
              <a:t>IM Methodology</a:t>
            </a:r>
          </a:p>
        </p:txBody>
      </p:sp>
      <p:sp>
        <p:nvSpPr>
          <p:cNvPr id="5123" name="Rectangle 3"/>
          <p:cNvSpPr>
            <a:spLocks noGrp="1" noChangeArrowheads="1"/>
          </p:cNvSpPr>
          <p:nvPr>
            <p:ph type="body" idx="1"/>
          </p:nvPr>
        </p:nvSpPr>
        <p:spPr>
          <a:xfrm>
            <a:off x="715132" y="1635126"/>
            <a:ext cx="7772702" cy="4219575"/>
          </a:xfrm>
          <a:noFill/>
        </p:spPr>
        <p:txBody>
          <a:bodyPr lIns="92075" tIns="46038" rIns="92075" bIns="46038">
            <a:normAutofit lnSpcReduction="10000"/>
          </a:bodyPr>
          <a:lstStyle/>
          <a:p>
            <a:pPr eaLnBrk="1" hangingPunct="1"/>
            <a:r>
              <a:rPr lang="en-US" smtClean="0"/>
              <a:t>Information Modeling is a disciplined approach to the development of industrial grade software based on the object oriented paradigm.</a:t>
            </a:r>
          </a:p>
          <a:p>
            <a:pPr eaLnBrk="1" hangingPunct="1"/>
            <a:r>
              <a:rPr lang="en-US" smtClean="0"/>
              <a:t>Projects using this methodology have produced manufacturing and process control applications, intelligent instruments and peripherals, telecommunications and defense applications. </a:t>
            </a:r>
          </a:p>
        </p:txBody>
      </p:sp>
    </p:spTree>
    <p:extLst>
      <p:ext uri="{BB962C8B-B14F-4D97-AF65-F5344CB8AC3E}">
        <p14:creationId xmlns:p14="http://schemas.microsoft.com/office/powerpoint/2010/main" val="40312335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IM Methodology </a:t>
            </a:r>
          </a:p>
        </p:txBody>
      </p:sp>
      <p:sp>
        <p:nvSpPr>
          <p:cNvPr id="6147" name="Rectangle 3"/>
          <p:cNvSpPr>
            <a:spLocks noGrp="1" noChangeArrowheads="1"/>
          </p:cNvSpPr>
          <p:nvPr>
            <p:ph type="body" idx="1"/>
          </p:nvPr>
        </p:nvSpPr>
        <p:spPr/>
        <p:txBody>
          <a:bodyPr>
            <a:normAutofit fontScale="85000" lnSpcReduction="10000"/>
          </a:bodyPr>
          <a:lstStyle/>
          <a:p>
            <a:pPr eaLnBrk="1" hangingPunct="1"/>
            <a:r>
              <a:rPr lang="en-US" smtClean="0"/>
              <a:t>An abstract representation of real-world objects</a:t>
            </a:r>
          </a:p>
          <a:p>
            <a:pPr eaLnBrk="1" hangingPunct="1"/>
            <a:r>
              <a:rPr lang="en-US" smtClean="0"/>
              <a:t>Gives unique names, definition and meaning to each object to avoid confusion</a:t>
            </a:r>
          </a:p>
          <a:p>
            <a:pPr eaLnBrk="1" hangingPunct="1"/>
            <a:r>
              <a:rPr lang="en-US" smtClean="0"/>
              <a:t>Describes relationships between objects</a:t>
            </a:r>
          </a:p>
          <a:p>
            <a:pPr eaLnBrk="1" hangingPunct="1"/>
            <a:r>
              <a:rPr lang="en-US" smtClean="0"/>
              <a:t>Not tied to a particular application’s view of the world</a:t>
            </a:r>
          </a:p>
          <a:p>
            <a:pPr lvl="1" eaLnBrk="1" hangingPunct="1"/>
            <a:r>
              <a:rPr lang="en-US" smtClean="0"/>
              <a:t>But permits the same model to be used by all applications to facilitate information sharing between applications</a:t>
            </a:r>
          </a:p>
          <a:p>
            <a:pPr lvl="1" eaLnBrk="1" hangingPunct="1"/>
            <a:r>
              <a:rPr lang="en-US" smtClean="0"/>
              <a:t>Provides consistent view of the world by operators regardless of which application user interface they are using</a:t>
            </a:r>
          </a:p>
          <a:p>
            <a:pPr lvl="2" eaLnBrk="1" hangingPunct="1">
              <a:buFontTx/>
              <a:buNone/>
            </a:pPr>
            <a:endParaRPr lang="en-US" smtClean="0"/>
          </a:p>
        </p:txBody>
      </p:sp>
    </p:spTree>
    <p:extLst>
      <p:ext uri="{BB962C8B-B14F-4D97-AF65-F5344CB8AC3E}">
        <p14:creationId xmlns:p14="http://schemas.microsoft.com/office/powerpoint/2010/main" val="1869326362"/>
      </p:ext>
    </p:extLst>
  </p:cSld>
  <p:clrMapOvr>
    <a:masterClrMapping/>
  </p:clrMapOvr>
  <p:transition>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381000"/>
            <a:ext cx="7772703" cy="609600"/>
          </a:xfrm>
          <a:noFill/>
        </p:spPr>
        <p:txBody>
          <a:bodyPr lIns="92075" tIns="46038" rIns="92075" bIns="46038">
            <a:normAutofit fontScale="90000"/>
          </a:bodyPr>
          <a:lstStyle/>
          <a:p>
            <a:pPr eaLnBrk="1" hangingPunct="1"/>
            <a:r>
              <a:rPr lang="en-US" dirty="0" smtClean="0"/>
              <a:t>IM Components</a:t>
            </a:r>
          </a:p>
        </p:txBody>
      </p:sp>
      <p:sp>
        <p:nvSpPr>
          <p:cNvPr id="7171" name="Rectangle 3"/>
          <p:cNvSpPr>
            <a:spLocks noGrp="1" noChangeArrowheads="1"/>
          </p:cNvSpPr>
          <p:nvPr>
            <p:ph type="body" idx="1"/>
          </p:nvPr>
        </p:nvSpPr>
        <p:spPr>
          <a:xfrm>
            <a:off x="304800" y="1066800"/>
            <a:ext cx="8345714" cy="5105400"/>
          </a:xfrm>
          <a:noFill/>
        </p:spPr>
        <p:txBody>
          <a:bodyPr lIns="92075" tIns="46038" rIns="92075" bIns="46038">
            <a:normAutofit fontScale="85000" lnSpcReduction="10000"/>
          </a:bodyPr>
          <a:lstStyle/>
          <a:p>
            <a:pPr eaLnBrk="1" hangingPunct="1"/>
            <a:r>
              <a:rPr lang="en-US" dirty="0" smtClean="0"/>
              <a:t>An Information Model is composed of Packages that describe distinct subjects.</a:t>
            </a:r>
          </a:p>
          <a:p>
            <a:pPr eaLnBrk="1" hangingPunct="1"/>
            <a:r>
              <a:rPr lang="en-US" dirty="0" smtClean="0"/>
              <a:t>Each of the Packages describes the classes and the relationship of the classes for that subject.</a:t>
            </a:r>
          </a:p>
          <a:p>
            <a:pPr eaLnBrk="1" hangingPunct="1"/>
            <a:r>
              <a:rPr lang="en-US" dirty="0" smtClean="0"/>
              <a:t>A Class describes an object, its properties or attributes and the relationships with other objects or classes</a:t>
            </a:r>
          </a:p>
          <a:p>
            <a:pPr eaLnBrk="1" hangingPunct="1"/>
            <a:r>
              <a:rPr lang="en-US" dirty="0" smtClean="0"/>
              <a:t>An attribute is an element of the class.  For example, the r value is an attribute of an AC Line Segment</a:t>
            </a:r>
          </a:p>
          <a:p>
            <a:pPr eaLnBrk="1" hangingPunct="1"/>
            <a:r>
              <a:rPr lang="en-US" dirty="0" smtClean="0"/>
              <a:t>A relationship defines the association of the class to other classes or attributes:</a:t>
            </a:r>
          </a:p>
          <a:p>
            <a:pPr lvl="1" eaLnBrk="1" hangingPunct="1"/>
            <a:r>
              <a:rPr lang="en-US" dirty="0" smtClean="0"/>
              <a:t>transformers are contained within substations</a:t>
            </a:r>
          </a:p>
          <a:p>
            <a:pPr lvl="1" eaLnBrk="1" hangingPunct="1"/>
            <a:r>
              <a:rPr lang="en-US" dirty="0" smtClean="0"/>
              <a:t>transformers have names, voltages, ratings, etc.</a:t>
            </a:r>
          </a:p>
        </p:txBody>
      </p:sp>
    </p:spTree>
    <p:extLst>
      <p:ext uri="{BB962C8B-B14F-4D97-AF65-F5344CB8AC3E}">
        <p14:creationId xmlns:p14="http://schemas.microsoft.com/office/powerpoint/2010/main" val="769731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Benefits of Information Models</a:t>
            </a:r>
          </a:p>
        </p:txBody>
      </p:sp>
      <p:sp>
        <p:nvSpPr>
          <p:cNvPr id="8195" name="Rectangle 3"/>
          <p:cNvSpPr>
            <a:spLocks noGrp="1" noChangeArrowheads="1"/>
          </p:cNvSpPr>
          <p:nvPr>
            <p:ph type="body" idx="1"/>
          </p:nvPr>
        </p:nvSpPr>
        <p:spPr>
          <a:xfrm>
            <a:off x="609600" y="1447800"/>
            <a:ext cx="7620000" cy="4343400"/>
          </a:xfrm>
        </p:spPr>
        <p:txBody>
          <a:bodyPr/>
          <a:lstStyle/>
          <a:p>
            <a:pPr eaLnBrk="1" hangingPunct="1"/>
            <a:r>
              <a:rPr lang="en-US" dirty="0" smtClean="0"/>
              <a:t>Models give context to data that improves understanding and productivity.</a:t>
            </a:r>
          </a:p>
          <a:p>
            <a:pPr eaLnBrk="1" hangingPunct="1"/>
            <a:r>
              <a:rPr lang="en-US" dirty="0" smtClean="0"/>
              <a:t>The information contained in the model enables automation of setup and maintenance tasks.</a:t>
            </a:r>
          </a:p>
          <a:p>
            <a:pPr eaLnBrk="1" hangingPunct="1"/>
            <a:r>
              <a:rPr lang="en-US" dirty="0" smtClean="0"/>
              <a:t>Model aware applications can be made independent of the data.</a:t>
            </a:r>
          </a:p>
          <a:p>
            <a:pPr eaLnBrk="1" hangingPunct="1"/>
            <a:endParaRPr lang="en-US" dirty="0" smtClean="0"/>
          </a:p>
        </p:txBody>
      </p:sp>
    </p:spTree>
    <p:extLst>
      <p:ext uri="{BB962C8B-B14F-4D97-AF65-F5344CB8AC3E}">
        <p14:creationId xmlns:p14="http://schemas.microsoft.com/office/powerpoint/2010/main" val="38566770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1000" y="228600"/>
            <a:ext cx="7771190" cy="990600"/>
          </a:xfrm>
        </p:spPr>
        <p:txBody>
          <a:bodyPr/>
          <a:lstStyle/>
          <a:p>
            <a:pPr eaLnBrk="1" hangingPunct="1"/>
            <a:r>
              <a:rPr lang="en-US" dirty="0" smtClean="0"/>
              <a:t>CIM - What It Is -- And Isn’t</a:t>
            </a:r>
          </a:p>
        </p:txBody>
      </p:sp>
      <p:sp>
        <p:nvSpPr>
          <p:cNvPr id="12291" name="Rectangle 3"/>
          <p:cNvSpPr>
            <a:spLocks noGrp="1" noChangeArrowheads="1"/>
          </p:cNvSpPr>
          <p:nvPr>
            <p:ph type="body" idx="1"/>
          </p:nvPr>
        </p:nvSpPr>
        <p:spPr>
          <a:xfrm>
            <a:off x="362858" y="1447801"/>
            <a:ext cx="7866742" cy="4551364"/>
          </a:xfrm>
          <a:extLst>
            <a:ext uri="{AF507438-7753-43E0-B8FC-AC1667EBCBE1}">
              <a14:hiddenEffects xmlns:a14="http://schemas.microsoft.com/office/drawing/2010/main">
                <a:effectLst>
                  <a:outerShdw dist="143684" dir="2700000" algn="ctr" rotWithShape="0">
                    <a:srgbClr val="9999FF"/>
                  </a:outerShdw>
                </a:effectLst>
              </a14:hiddenEffects>
            </a:ext>
          </a:extLst>
        </p:spPr>
        <p:txBody>
          <a:bodyPr/>
          <a:lstStyle/>
          <a:p>
            <a:pPr marL="342900" indent="-342900" eaLnBrk="1" hangingPunct="1"/>
            <a:r>
              <a:rPr lang="en-US" smtClean="0"/>
              <a:t>CIM = </a:t>
            </a:r>
            <a:r>
              <a:rPr lang="en-US" u="sng" smtClean="0"/>
              <a:t>C</a:t>
            </a:r>
            <a:r>
              <a:rPr lang="en-US" smtClean="0"/>
              <a:t>ommon </a:t>
            </a:r>
            <a:r>
              <a:rPr lang="en-US" u="sng" smtClean="0"/>
              <a:t>I</a:t>
            </a:r>
            <a:r>
              <a:rPr lang="en-US" smtClean="0"/>
              <a:t>nformation </a:t>
            </a:r>
            <a:r>
              <a:rPr lang="en-US" u="sng" smtClean="0"/>
              <a:t>M</a:t>
            </a:r>
            <a:r>
              <a:rPr lang="en-US" smtClean="0"/>
              <a:t>odel</a:t>
            </a:r>
          </a:p>
          <a:p>
            <a:pPr marL="342900" indent="-342900" eaLnBrk="1" hangingPunct="1"/>
            <a:r>
              <a:rPr lang="en-US" smtClean="0"/>
              <a:t>CIM is:</a:t>
            </a:r>
          </a:p>
          <a:p>
            <a:pPr marL="742950" lvl="1" indent="-285750" eaLnBrk="1" hangingPunct="1"/>
            <a:r>
              <a:rPr lang="en-US" smtClean="0"/>
              <a:t>A model defining classes and their relationships to other classes</a:t>
            </a:r>
          </a:p>
          <a:p>
            <a:pPr marL="342900" indent="-342900" eaLnBrk="1" hangingPunct="1"/>
            <a:r>
              <a:rPr lang="en-US" smtClean="0"/>
              <a:t>CIM is </a:t>
            </a:r>
            <a:r>
              <a:rPr lang="en-US" u="sng" smtClean="0"/>
              <a:t>not</a:t>
            </a:r>
            <a:r>
              <a:rPr lang="en-US" smtClean="0"/>
              <a:t>:</a:t>
            </a:r>
          </a:p>
          <a:p>
            <a:pPr marL="742950" lvl="1" indent="-285750" eaLnBrk="1" hangingPunct="1"/>
            <a:r>
              <a:rPr lang="en-US" smtClean="0"/>
              <a:t>a database (object or relational)</a:t>
            </a:r>
          </a:p>
          <a:p>
            <a:pPr marL="742950" lvl="1" indent="-285750" eaLnBrk="1" hangingPunct="1"/>
            <a:r>
              <a:rPr lang="en-US" smtClean="0"/>
              <a:t>Specifies relationships, not how you store them</a:t>
            </a:r>
          </a:p>
        </p:txBody>
      </p:sp>
    </p:spTree>
    <p:extLst>
      <p:ext uri="{BB962C8B-B14F-4D97-AF65-F5344CB8AC3E}">
        <p14:creationId xmlns:p14="http://schemas.microsoft.com/office/powerpoint/2010/main" val="1777285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81000" y="381000"/>
            <a:ext cx="8312452" cy="685800"/>
          </a:xfrm>
        </p:spPr>
        <p:txBody>
          <a:bodyPr>
            <a:normAutofit fontScale="90000"/>
          </a:bodyPr>
          <a:lstStyle/>
          <a:p>
            <a:pPr eaLnBrk="1" hangingPunct="1"/>
            <a:r>
              <a:rPr lang="en-US" dirty="0" smtClean="0"/>
              <a:t>The Common Information Model (CIM)</a:t>
            </a:r>
          </a:p>
        </p:txBody>
      </p:sp>
      <p:sp>
        <p:nvSpPr>
          <p:cNvPr id="1002499" name="Rectangle 3"/>
          <p:cNvSpPr>
            <a:spLocks noGrp="1" noChangeArrowheads="1"/>
          </p:cNvSpPr>
          <p:nvPr>
            <p:ph type="body" idx="1"/>
          </p:nvPr>
        </p:nvSpPr>
        <p:spPr>
          <a:xfrm>
            <a:off x="508000" y="1066801"/>
            <a:ext cx="8078108" cy="5129214"/>
          </a:xfrm>
        </p:spPr>
        <p:txBody>
          <a:bodyPr>
            <a:normAutofit/>
          </a:bodyPr>
          <a:lstStyle/>
          <a:p>
            <a:pPr marL="284163" indent="-284163" eaLnBrk="1" hangingPunct="1"/>
            <a:r>
              <a:rPr lang="en-US" sz="2000" dirty="0" smtClean="0"/>
              <a:t>An information model representing real-world utility objects (or classes) found in transmission and distribution operation and management</a:t>
            </a:r>
          </a:p>
          <a:p>
            <a:pPr marL="622300" lvl="1" indent="-223838" eaLnBrk="1" hangingPunct="1"/>
            <a:r>
              <a:rPr lang="en-US" sz="2000" dirty="0" smtClean="0"/>
              <a:t>Includes </a:t>
            </a:r>
            <a:r>
              <a:rPr lang="en-US" sz="2000" u="sng" dirty="0" smtClean="0"/>
              <a:t>classes (i.e.objects)</a:t>
            </a:r>
            <a:r>
              <a:rPr lang="en-US" sz="2000" dirty="0" smtClean="0"/>
              <a:t>, their </a:t>
            </a:r>
            <a:r>
              <a:rPr lang="en-US" sz="2000" u="sng" dirty="0" smtClean="0"/>
              <a:t>attributes</a:t>
            </a:r>
            <a:r>
              <a:rPr lang="en-US" sz="2000" dirty="0" smtClean="0"/>
              <a:t> and </a:t>
            </a:r>
            <a:r>
              <a:rPr lang="en-US" sz="2000" u="sng" dirty="0" smtClean="0"/>
              <a:t>relationships</a:t>
            </a:r>
            <a:r>
              <a:rPr lang="en-US" sz="2000" dirty="0" smtClean="0"/>
              <a:t> between classes/objects</a:t>
            </a:r>
          </a:p>
          <a:p>
            <a:pPr marL="284163" indent="-284163" eaLnBrk="1" hangingPunct="1"/>
            <a:r>
              <a:rPr lang="en-US" sz="2000" dirty="0" smtClean="0"/>
              <a:t>A tool to enable data access in a standard way</a:t>
            </a:r>
          </a:p>
          <a:p>
            <a:pPr marL="622300" lvl="1" indent="-223838" eaLnBrk="1" hangingPunct="1"/>
            <a:r>
              <a:rPr lang="en-US" sz="2000" dirty="0" smtClean="0"/>
              <a:t>Inspiration for logical data schemas to build databases (e.g., for an operational data store)</a:t>
            </a:r>
          </a:p>
          <a:p>
            <a:pPr marL="622300" lvl="1" indent="-223838" eaLnBrk="1" hangingPunct="1"/>
            <a:r>
              <a:rPr lang="en-US" sz="2000" dirty="0" smtClean="0"/>
              <a:t>Common language to navigate and access complex data structures in any database. It provides a hierarchical view of data for browsing and access</a:t>
            </a:r>
          </a:p>
          <a:p>
            <a:pPr marL="622300" lvl="1" indent="-223838" eaLnBrk="1" hangingPunct="1"/>
            <a:r>
              <a:rPr lang="en-US" sz="2000" dirty="0" smtClean="0"/>
              <a:t>To define information exchange models</a:t>
            </a:r>
          </a:p>
          <a:p>
            <a:pPr marL="284163" indent="-284163" eaLnBrk="1" hangingPunct="1"/>
            <a:r>
              <a:rPr lang="en-US" sz="2000" dirty="0" smtClean="0"/>
              <a:t>A tool to enable integration of applications/systems</a:t>
            </a:r>
          </a:p>
          <a:p>
            <a:pPr marL="622300" lvl="1" indent="-223838" eaLnBrk="1" hangingPunct="1"/>
            <a:r>
              <a:rPr lang="en-US" sz="2000" dirty="0" smtClean="0"/>
              <a:t>Provides a common language for exchanging messages or models between systems</a:t>
            </a:r>
          </a:p>
        </p:txBody>
      </p:sp>
    </p:spTree>
    <p:extLst>
      <p:ext uri="{BB962C8B-B14F-4D97-AF65-F5344CB8AC3E}">
        <p14:creationId xmlns:p14="http://schemas.microsoft.com/office/powerpoint/2010/main" val="24634068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2499">
                                            <p:txEl>
                                              <p:pRg st="0" end="0"/>
                                            </p:txEl>
                                          </p:spTgt>
                                        </p:tgtEl>
                                        <p:attrNameLst>
                                          <p:attrName>style.visibility</p:attrName>
                                        </p:attrNameLst>
                                      </p:cBhvr>
                                      <p:to>
                                        <p:strVal val="visible"/>
                                      </p:to>
                                    </p:set>
                                    <p:animEffect transition="in" filter="wipe(left)">
                                      <p:cBhvr>
                                        <p:cTn id="7" dur="500"/>
                                        <p:tgtEl>
                                          <p:spTgt spid="100249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02499">
                                            <p:txEl>
                                              <p:pRg st="1" end="1"/>
                                            </p:txEl>
                                          </p:spTgt>
                                        </p:tgtEl>
                                        <p:attrNameLst>
                                          <p:attrName>style.visibility</p:attrName>
                                        </p:attrNameLst>
                                      </p:cBhvr>
                                      <p:to>
                                        <p:strVal val="visible"/>
                                      </p:to>
                                    </p:set>
                                    <p:animEffect transition="in" filter="wipe(left)">
                                      <p:cBhvr>
                                        <p:cTn id="10" dur="500"/>
                                        <p:tgtEl>
                                          <p:spTgt spid="100249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02499">
                                            <p:txEl>
                                              <p:pRg st="2" end="2"/>
                                            </p:txEl>
                                          </p:spTgt>
                                        </p:tgtEl>
                                        <p:attrNameLst>
                                          <p:attrName>style.visibility</p:attrName>
                                        </p:attrNameLst>
                                      </p:cBhvr>
                                      <p:to>
                                        <p:strVal val="visible"/>
                                      </p:to>
                                    </p:set>
                                    <p:animEffect transition="in" filter="wipe(left)">
                                      <p:cBhvr>
                                        <p:cTn id="15" dur="500"/>
                                        <p:tgtEl>
                                          <p:spTgt spid="1002499">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02499">
                                            <p:txEl>
                                              <p:pRg st="3" end="3"/>
                                            </p:txEl>
                                          </p:spTgt>
                                        </p:tgtEl>
                                        <p:attrNameLst>
                                          <p:attrName>style.visibility</p:attrName>
                                        </p:attrNameLst>
                                      </p:cBhvr>
                                      <p:to>
                                        <p:strVal val="visible"/>
                                      </p:to>
                                    </p:set>
                                    <p:animEffect transition="in" filter="wipe(left)">
                                      <p:cBhvr>
                                        <p:cTn id="18" dur="500"/>
                                        <p:tgtEl>
                                          <p:spTgt spid="1002499">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02499">
                                            <p:txEl>
                                              <p:pRg st="4" end="4"/>
                                            </p:txEl>
                                          </p:spTgt>
                                        </p:tgtEl>
                                        <p:attrNameLst>
                                          <p:attrName>style.visibility</p:attrName>
                                        </p:attrNameLst>
                                      </p:cBhvr>
                                      <p:to>
                                        <p:strVal val="visible"/>
                                      </p:to>
                                    </p:set>
                                    <p:animEffect transition="in" filter="wipe(left)">
                                      <p:cBhvr>
                                        <p:cTn id="21" dur="500"/>
                                        <p:tgtEl>
                                          <p:spTgt spid="1002499">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02499">
                                            <p:txEl>
                                              <p:pRg st="5" end="5"/>
                                            </p:txEl>
                                          </p:spTgt>
                                        </p:tgtEl>
                                        <p:attrNameLst>
                                          <p:attrName>style.visibility</p:attrName>
                                        </p:attrNameLst>
                                      </p:cBhvr>
                                      <p:to>
                                        <p:strVal val="visible"/>
                                      </p:to>
                                    </p:set>
                                    <p:animEffect transition="in" filter="wipe(left)">
                                      <p:cBhvr>
                                        <p:cTn id="24" dur="500"/>
                                        <p:tgtEl>
                                          <p:spTgt spid="1002499">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02499">
                                            <p:txEl>
                                              <p:pRg st="6" end="6"/>
                                            </p:txEl>
                                          </p:spTgt>
                                        </p:tgtEl>
                                        <p:attrNameLst>
                                          <p:attrName>style.visibility</p:attrName>
                                        </p:attrNameLst>
                                      </p:cBhvr>
                                      <p:to>
                                        <p:strVal val="visible"/>
                                      </p:to>
                                    </p:set>
                                    <p:animEffect transition="in" filter="wipe(left)">
                                      <p:cBhvr>
                                        <p:cTn id="29" dur="500"/>
                                        <p:tgtEl>
                                          <p:spTgt spid="1002499">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02499">
                                            <p:txEl>
                                              <p:pRg st="7" end="7"/>
                                            </p:txEl>
                                          </p:spTgt>
                                        </p:tgtEl>
                                        <p:attrNameLst>
                                          <p:attrName>style.visibility</p:attrName>
                                        </p:attrNameLst>
                                      </p:cBhvr>
                                      <p:to>
                                        <p:strVal val="visible"/>
                                      </p:to>
                                    </p:set>
                                    <p:animEffect transition="in" filter="wipe(left)">
                                      <p:cBhvr>
                                        <p:cTn id="32" dur="500"/>
                                        <p:tgtEl>
                                          <p:spTgt spid="10024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499"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381000"/>
            <a:ext cx="7771190" cy="838200"/>
          </a:xfrm>
          <a:noFill/>
        </p:spPr>
        <p:txBody>
          <a:bodyPr lIns="92075" tIns="46038" rIns="92075" bIns="46038"/>
          <a:lstStyle/>
          <a:p>
            <a:pPr eaLnBrk="1" hangingPunct="1"/>
            <a:r>
              <a:rPr lang="en-US" dirty="0" smtClean="0"/>
              <a:t>CIM Overview</a:t>
            </a:r>
          </a:p>
        </p:txBody>
      </p:sp>
      <p:sp>
        <p:nvSpPr>
          <p:cNvPr id="15363" name="Rectangle 3"/>
          <p:cNvSpPr>
            <a:spLocks noGrp="1" noChangeArrowheads="1"/>
          </p:cNvSpPr>
          <p:nvPr>
            <p:ph type="body" idx="1"/>
          </p:nvPr>
        </p:nvSpPr>
        <p:spPr>
          <a:xfrm>
            <a:off x="435429" y="1371600"/>
            <a:ext cx="7772703" cy="4648200"/>
          </a:xfrm>
          <a:noFill/>
        </p:spPr>
        <p:txBody>
          <a:bodyPr lIns="92075" tIns="46038" rIns="92075" bIns="46038">
            <a:normAutofit fontScale="92500" lnSpcReduction="10000"/>
          </a:bodyPr>
          <a:lstStyle/>
          <a:p>
            <a:pPr eaLnBrk="1" hangingPunct="1"/>
            <a:r>
              <a:rPr lang="en-US" dirty="0" smtClean="0"/>
              <a:t>Each package and class is represented in the CIM Standard document using:</a:t>
            </a:r>
          </a:p>
          <a:p>
            <a:pPr lvl="1" eaLnBrk="1" hangingPunct="1"/>
            <a:r>
              <a:rPr lang="en-US" dirty="0" smtClean="0"/>
              <a:t>Diagrams</a:t>
            </a:r>
          </a:p>
          <a:p>
            <a:pPr lvl="1" eaLnBrk="1" hangingPunct="1"/>
            <a:r>
              <a:rPr lang="en-US" dirty="0" smtClean="0"/>
              <a:t>Text containing the attributes with a description and a list of its parameters</a:t>
            </a:r>
            <a:endParaRPr lang="en-US" i="1" dirty="0" smtClean="0"/>
          </a:p>
          <a:p>
            <a:pPr eaLnBrk="1" hangingPunct="1"/>
            <a:r>
              <a:rPr lang="en-US" dirty="0" smtClean="0"/>
              <a:t>Each Package contains a set of object/classes</a:t>
            </a:r>
          </a:p>
          <a:p>
            <a:pPr eaLnBrk="1" hangingPunct="1"/>
            <a:r>
              <a:rPr lang="en-US" dirty="0" smtClean="0"/>
              <a:t>Each object/class is defined in terms of:</a:t>
            </a:r>
          </a:p>
          <a:p>
            <a:pPr lvl="1" eaLnBrk="1" hangingPunct="1"/>
            <a:r>
              <a:rPr lang="en-US" dirty="0" smtClean="0"/>
              <a:t>Attributes</a:t>
            </a:r>
          </a:p>
          <a:p>
            <a:pPr lvl="1" eaLnBrk="1" hangingPunct="1"/>
            <a:r>
              <a:rPr lang="en-US" dirty="0" smtClean="0"/>
              <a:t>Relationships (associations both within and between other packages)</a:t>
            </a:r>
          </a:p>
        </p:txBody>
      </p:sp>
    </p:spTree>
    <p:extLst>
      <p:ext uri="{BB962C8B-B14F-4D97-AF65-F5344CB8AC3E}">
        <p14:creationId xmlns:p14="http://schemas.microsoft.com/office/powerpoint/2010/main" val="36650900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Inheriting Connectivity</a:t>
            </a:r>
            <a:endParaRPr lang="en-US" dirty="0"/>
          </a:p>
        </p:txBody>
      </p:sp>
      <p:pic>
        <p:nvPicPr>
          <p:cNvPr id="4" name="Picture 3"/>
          <p:cNvPicPr>
            <a:picLocks noChangeAspect="1"/>
          </p:cNvPicPr>
          <p:nvPr/>
        </p:nvPicPr>
        <p:blipFill>
          <a:blip r:embed="rId2"/>
          <a:stretch>
            <a:fillRect/>
          </a:stretch>
        </p:blipFill>
        <p:spPr>
          <a:xfrm>
            <a:off x="1689030" y="1317908"/>
            <a:ext cx="6402231" cy="5265117"/>
          </a:xfrm>
          <a:prstGeom prst="rect">
            <a:avLst/>
          </a:prstGeom>
        </p:spPr>
      </p:pic>
    </p:spTree>
    <p:extLst>
      <p:ext uri="{BB962C8B-B14F-4D97-AF65-F5344CB8AC3E}">
        <p14:creationId xmlns:p14="http://schemas.microsoft.com/office/powerpoint/2010/main" val="2639999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533400"/>
            <a:ext cx="7929940" cy="503238"/>
          </a:xfrm>
          <a:noFill/>
        </p:spPr>
        <p:txBody>
          <a:bodyPr lIns="92075" tIns="46038" rIns="92075" bIns="46038">
            <a:normAutofit fontScale="90000"/>
          </a:bodyPr>
          <a:lstStyle/>
          <a:p>
            <a:pPr eaLnBrk="1" hangingPunct="1"/>
            <a:r>
              <a:rPr lang="en-US" dirty="0" smtClean="0"/>
              <a:t>CIM Overview</a:t>
            </a:r>
          </a:p>
        </p:txBody>
      </p:sp>
      <p:sp>
        <p:nvSpPr>
          <p:cNvPr id="16387" name="Rectangle 3"/>
          <p:cNvSpPr>
            <a:spLocks noGrp="1" noChangeArrowheads="1"/>
          </p:cNvSpPr>
          <p:nvPr>
            <p:ph type="body" idx="1"/>
          </p:nvPr>
        </p:nvSpPr>
        <p:spPr>
          <a:xfrm>
            <a:off x="432405" y="1143000"/>
            <a:ext cx="7771190" cy="5086350"/>
          </a:xfrm>
          <a:noFill/>
        </p:spPr>
        <p:txBody>
          <a:bodyPr lIns="92075" tIns="46038" rIns="92075" bIns="46038"/>
          <a:lstStyle/>
          <a:p>
            <a:pPr eaLnBrk="1" hangingPunct="1"/>
            <a:r>
              <a:rPr lang="en-US" dirty="0" smtClean="0"/>
              <a:t>A Power System Resource (PSR) is a class that represents an asset within the Utility</a:t>
            </a:r>
          </a:p>
          <a:p>
            <a:pPr lvl="1" eaLnBrk="1" hangingPunct="1"/>
            <a:r>
              <a:rPr lang="en-US" dirty="0" smtClean="0"/>
              <a:t>i.e. a Generating Unit, a Line Segment, a Transformer</a:t>
            </a:r>
          </a:p>
          <a:p>
            <a:pPr eaLnBrk="1" hangingPunct="1"/>
            <a:r>
              <a:rPr lang="en-US" dirty="0" smtClean="0"/>
              <a:t>Attributes describe the PSR:</a:t>
            </a:r>
          </a:p>
          <a:p>
            <a:pPr lvl="1" eaLnBrk="1" hangingPunct="1"/>
            <a:r>
              <a:rPr lang="en-US" dirty="0" smtClean="0"/>
              <a:t>For AC Line Segments attributes are the serial numbers, spatial positions, length, voltage, etc.</a:t>
            </a:r>
          </a:p>
          <a:p>
            <a:pPr lvl="1" eaLnBrk="1" hangingPunct="1"/>
            <a:r>
              <a:rPr lang="en-US" dirty="0" smtClean="0"/>
              <a:t>For Capacitor Banks it is the impedance, max/min kV, etc.</a:t>
            </a:r>
          </a:p>
        </p:txBody>
      </p:sp>
    </p:spTree>
    <p:extLst>
      <p:ext uri="{BB962C8B-B14F-4D97-AF65-F5344CB8AC3E}">
        <p14:creationId xmlns:p14="http://schemas.microsoft.com/office/powerpoint/2010/main" val="120972231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35429" y="533400"/>
            <a:ext cx="7772703" cy="838200"/>
          </a:xfrm>
          <a:noFill/>
        </p:spPr>
        <p:txBody>
          <a:bodyPr lIns="92075" tIns="46038" rIns="92075" bIns="46038"/>
          <a:lstStyle/>
          <a:p>
            <a:pPr eaLnBrk="1" hangingPunct="1"/>
            <a:r>
              <a:rPr lang="en-US" smtClean="0"/>
              <a:t>CIM Overview</a:t>
            </a:r>
          </a:p>
        </p:txBody>
      </p:sp>
      <p:sp>
        <p:nvSpPr>
          <p:cNvPr id="17411" name="Rectangle 3"/>
          <p:cNvSpPr>
            <a:spLocks noGrp="1" noChangeArrowheads="1"/>
          </p:cNvSpPr>
          <p:nvPr>
            <p:ph type="body" idx="1"/>
          </p:nvPr>
        </p:nvSpPr>
        <p:spPr>
          <a:xfrm>
            <a:off x="508000" y="1447800"/>
            <a:ext cx="7772703" cy="4724400"/>
          </a:xfrm>
          <a:noFill/>
        </p:spPr>
        <p:txBody>
          <a:bodyPr lIns="92075" tIns="46038" rIns="92075" bIns="46038"/>
          <a:lstStyle/>
          <a:p>
            <a:pPr eaLnBrk="1" hangingPunct="1"/>
            <a:r>
              <a:rPr lang="en-US" smtClean="0"/>
              <a:t>The Relationship is either:</a:t>
            </a:r>
          </a:p>
          <a:p>
            <a:pPr lvl="1" eaLnBrk="1" hangingPunct="1"/>
            <a:r>
              <a:rPr lang="en-US" smtClean="0"/>
              <a:t>Connected To</a:t>
            </a:r>
          </a:p>
          <a:p>
            <a:pPr lvl="1" eaLnBrk="1" hangingPunct="1"/>
            <a:r>
              <a:rPr lang="en-US" smtClean="0"/>
              <a:t>Member Of</a:t>
            </a:r>
          </a:p>
          <a:p>
            <a:pPr lvl="1" eaLnBrk="1" hangingPunct="1"/>
            <a:r>
              <a:rPr lang="en-US" smtClean="0"/>
              <a:t>Owned By</a:t>
            </a:r>
          </a:p>
          <a:p>
            <a:pPr lvl="1" eaLnBrk="1" hangingPunct="1"/>
            <a:r>
              <a:rPr lang="en-US" smtClean="0"/>
              <a:t>Measured By</a:t>
            </a:r>
          </a:p>
          <a:p>
            <a:pPr lvl="1" eaLnBrk="1" hangingPunct="1"/>
            <a:r>
              <a:rPr lang="en-US" smtClean="0"/>
              <a:t>Has A</a:t>
            </a:r>
          </a:p>
          <a:p>
            <a:pPr lvl="1" eaLnBrk="1" hangingPunct="1"/>
            <a:r>
              <a:rPr lang="en-US" smtClean="0"/>
              <a:t>Etc.</a:t>
            </a:r>
          </a:p>
          <a:p>
            <a:pPr lvl="1" eaLnBrk="1" hangingPunct="1"/>
            <a:endParaRPr lang="en-US" smtClean="0"/>
          </a:p>
        </p:txBody>
      </p:sp>
    </p:spTree>
    <p:extLst>
      <p:ext uri="{BB962C8B-B14F-4D97-AF65-F5344CB8AC3E}">
        <p14:creationId xmlns:p14="http://schemas.microsoft.com/office/powerpoint/2010/main" val="342611323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p:cNvGraphicFramePr>
          <p:nvPr>
            <p:extLst>
              <p:ext uri="{D42A27DB-BD31-4B8C-83A1-F6EECF244321}">
                <p14:modId xmlns:p14="http://schemas.microsoft.com/office/powerpoint/2010/main" val="1540163639"/>
              </p:ext>
            </p:extLst>
          </p:nvPr>
        </p:nvGraphicFramePr>
        <p:xfrm>
          <a:off x="591909" y="1691567"/>
          <a:ext cx="1354667" cy="1198563"/>
        </p:xfrm>
        <a:graphic>
          <a:graphicData uri="http://schemas.openxmlformats.org/presentationml/2006/ole">
            <mc:AlternateContent xmlns:mc="http://schemas.openxmlformats.org/markup-compatibility/2006">
              <mc:Choice xmlns:v="urn:schemas-microsoft-com:vml" Requires="v">
                <p:oleObj spid="_x0000_s18518" name="Clip" r:id="rId4" imgW="4235450" imgH="3328988" progId="MS_ClipArt_Gallery.2">
                  <p:embed/>
                </p:oleObj>
              </mc:Choice>
              <mc:Fallback>
                <p:oleObj name="Clip" r:id="rId4" imgW="4235450" imgH="3328988"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909" y="1691567"/>
                        <a:ext cx="1354667" cy="119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5" name="Object 3"/>
          <p:cNvGraphicFramePr>
            <a:graphicFrameLocks/>
          </p:cNvGraphicFramePr>
          <p:nvPr>
            <p:extLst>
              <p:ext uri="{D42A27DB-BD31-4B8C-83A1-F6EECF244321}">
                <p14:modId xmlns:p14="http://schemas.microsoft.com/office/powerpoint/2010/main" val="3765047084"/>
              </p:ext>
            </p:extLst>
          </p:nvPr>
        </p:nvGraphicFramePr>
        <p:xfrm>
          <a:off x="7694838" y="3650541"/>
          <a:ext cx="881440" cy="992188"/>
        </p:xfrm>
        <a:graphic>
          <a:graphicData uri="http://schemas.openxmlformats.org/presentationml/2006/ole">
            <mc:AlternateContent xmlns:mc="http://schemas.openxmlformats.org/markup-compatibility/2006">
              <mc:Choice xmlns:v="urn:schemas-microsoft-com:vml" Requires="v">
                <p:oleObj spid="_x0000_s18519" name="Clip" r:id="rId6" imgW="4419600" imgH="4419600" progId="MS_ClipArt_Gallery.2">
                  <p:embed/>
                </p:oleObj>
              </mc:Choice>
              <mc:Fallback>
                <p:oleObj name="Clip" r:id="rId6" imgW="4419600" imgH="441960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4838" y="3650541"/>
                        <a:ext cx="881440"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Rectangle 4"/>
          <p:cNvSpPr>
            <a:spLocks noChangeArrowheads="1"/>
          </p:cNvSpPr>
          <p:nvPr/>
        </p:nvSpPr>
        <p:spPr bwMode="auto">
          <a:xfrm>
            <a:off x="3050267" y="1418517"/>
            <a:ext cx="115916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spcBef>
                <a:spcPct val="0"/>
              </a:spcBef>
            </a:pPr>
            <a:r>
              <a:rPr lang="en-US" sz="1800" b="1">
                <a:solidFill>
                  <a:schemeClr val="tx1"/>
                </a:solidFill>
              </a:rPr>
              <a:t>Generator</a:t>
            </a:r>
          </a:p>
        </p:txBody>
      </p:sp>
      <p:sp>
        <p:nvSpPr>
          <p:cNvPr id="18437" name="Rectangle 5"/>
          <p:cNvSpPr>
            <a:spLocks noChangeArrowheads="1"/>
          </p:cNvSpPr>
          <p:nvPr/>
        </p:nvSpPr>
        <p:spPr bwMode="auto">
          <a:xfrm>
            <a:off x="8145386" y="3340980"/>
            <a:ext cx="64860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spcBef>
                <a:spcPct val="0"/>
              </a:spcBef>
            </a:pPr>
            <a:r>
              <a:rPr lang="en-US" sz="1800" b="1">
                <a:solidFill>
                  <a:schemeClr val="tx1"/>
                </a:solidFill>
              </a:rPr>
              <a:t>Load</a:t>
            </a:r>
          </a:p>
        </p:txBody>
      </p:sp>
      <p:graphicFrame>
        <p:nvGraphicFramePr>
          <p:cNvPr id="18438" name="Object 6"/>
          <p:cNvGraphicFramePr>
            <a:graphicFrameLocks/>
          </p:cNvGraphicFramePr>
          <p:nvPr>
            <p:extLst>
              <p:ext uri="{D42A27DB-BD31-4B8C-83A1-F6EECF244321}">
                <p14:modId xmlns:p14="http://schemas.microsoft.com/office/powerpoint/2010/main" val="780385681"/>
              </p:ext>
            </p:extLst>
          </p:nvPr>
        </p:nvGraphicFramePr>
        <p:xfrm>
          <a:off x="3543148" y="1488367"/>
          <a:ext cx="1471083" cy="1020763"/>
        </p:xfrm>
        <a:graphic>
          <a:graphicData uri="http://schemas.openxmlformats.org/presentationml/2006/ole">
            <mc:AlternateContent xmlns:mc="http://schemas.openxmlformats.org/markup-compatibility/2006">
              <mc:Choice xmlns:v="urn:schemas-microsoft-com:vml" Requires="v">
                <p:oleObj spid="_x0000_s18520" name="Clip" r:id="rId8" imgW="5570538" imgH="3436938" progId="MS_ClipArt_Gallery.2">
                  <p:embed/>
                </p:oleObj>
              </mc:Choice>
              <mc:Fallback>
                <p:oleObj name="Clip" r:id="rId8" imgW="5570538" imgH="3436938"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3148" y="1488367"/>
                        <a:ext cx="1471083"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9" name="Rectangle 7"/>
          <p:cNvSpPr>
            <a:spLocks noChangeArrowheads="1"/>
          </p:cNvSpPr>
          <p:nvPr/>
        </p:nvSpPr>
        <p:spPr bwMode="auto">
          <a:xfrm>
            <a:off x="2764516" y="4085516"/>
            <a:ext cx="959109"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spcBef>
                <a:spcPct val="0"/>
              </a:spcBef>
            </a:pPr>
            <a:r>
              <a:rPr lang="en-US" sz="2400" b="1">
                <a:solidFill>
                  <a:schemeClr val="tx1"/>
                </a:solidFill>
              </a:rPr>
              <a:t> </a:t>
            </a:r>
            <a:r>
              <a:rPr lang="en-US" sz="1800" b="1">
                <a:solidFill>
                  <a:schemeClr val="tx1"/>
                </a:solidFill>
              </a:rPr>
              <a:t>AC Line</a:t>
            </a:r>
          </a:p>
        </p:txBody>
      </p:sp>
      <p:graphicFrame>
        <p:nvGraphicFramePr>
          <p:cNvPr id="18440" name="Object 8"/>
          <p:cNvGraphicFramePr>
            <a:graphicFrameLocks/>
          </p:cNvGraphicFramePr>
          <p:nvPr>
            <p:extLst>
              <p:ext uri="{D42A27DB-BD31-4B8C-83A1-F6EECF244321}">
                <p14:modId xmlns:p14="http://schemas.microsoft.com/office/powerpoint/2010/main" val="3631087438"/>
              </p:ext>
            </p:extLst>
          </p:nvPr>
        </p:nvGraphicFramePr>
        <p:xfrm>
          <a:off x="7006921" y="1747129"/>
          <a:ext cx="1620762" cy="838200"/>
        </p:xfrm>
        <a:graphic>
          <a:graphicData uri="http://schemas.openxmlformats.org/presentationml/2006/ole">
            <mc:AlternateContent xmlns:mc="http://schemas.openxmlformats.org/markup-compatibility/2006">
              <mc:Choice xmlns:v="urn:schemas-microsoft-com:vml" Requires="v">
                <p:oleObj spid="_x0000_s18521" name="Clip" r:id="rId10" imgW="5281613" imgH="2430463" progId="MS_ClipArt_Gallery.2">
                  <p:embed/>
                </p:oleObj>
              </mc:Choice>
              <mc:Fallback>
                <p:oleObj name="Clip" r:id="rId10" imgW="5281613" imgH="2430463" progId="MS_ClipArt_Gallery.2">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6921" y="1747129"/>
                        <a:ext cx="16207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1" name="Line 9"/>
          <p:cNvSpPr>
            <a:spLocks noChangeShapeType="1"/>
          </p:cNvSpPr>
          <p:nvPr/>
        </p:nvSpPr>
        <p:spPr bwMode="auto">
          <a:xfrm>
            <a:off x="1536095" y="5526087"/>
            <a:ext cx="1827893" cy="0"/>
          </a:xfrm>
          <a:prstGeom prst="line">
            <a:avLst/>
          </a:prstGeom>
          <a:noFill/>
          <a:ln w="12700">
            <a:solidFill>
              <a:srgbClr val="FFFF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2" name="Rectangle 10"/>
          <p:cNvSpPr>
            <a:spLocks noChangeArrowheads="1"/>
          </p:cNvSpPr>
          <p:nvPr/>
        </p:nvSpPr>
        <p:spPr bwMode="auto">
          <a:xfrm>
            <a:off x="413505" y="1342317"/>
            <a:ext cx="108427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dirty="0">
                <a:solidFill>
                  <a:schemeClr val="tx1"/>
                </a:solidFill>
              </a:rPr>
              <a:t>Company</a:t>
            </a:r>
          </a:p>
        </p:txBody>
      </p:sp>
      <p:sp>
        <p:nvSpPr>
          <p:cNvPr id="18443" name="Line 11"/>
          <p:cNvSpPr>
            <a:spLocks noChangeShapeType="1"/>
          </p:cNvSpPr>
          <p:nvPr/>
        </p:nvSpPr>
        <p:spPr bwMode="auto">
          <a:xfrm>
            <a:off x="2145393" y="2554287"/>
            <a:ext cx="1143000" cy="0"/>
          </a:xfrm>
          <a:prstGeom prst="line">
            <a:avLst/>
          </a:prstGeom>
          <a:noFill/>
          <a:ln w="12700">
            <a:solidFill>
              <a:srgbClr val="FFFF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Rectangle 12"/>
          <p:cNvSpPr>
            <a:spLocks noChangeArrowheads="1"/>
          </p:cNvSpPr>
          <p:nvPr/>
        </p:nvSpPr>
        <p:spPr bwMode="auto">
          <a:xfrm>
            <a:off x="197334" y="449856"/>
            <a:ext cx="8838595"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0"/>
              </a:spcBef>
            </a:pPr>
            <a:r>
              <a:rPr lang="en-US" sz="2400" b="1" dirty="0">
                <a:solidFill>
                  <a:schemeClr val="tx2"/>
                </a:solidFill>
              </a:rPr>
              <a:t>The Common Information Model Defines</a:t>
            </a:r>
          </a:p>
          <a:p>
            <a:pPr algn="l">
              <a:spcBef>
                <a:spcPct val="0"/>
              </a:spcBef>
            </a:pPr>
            <a:r>
              <a:rPr lang="en-US" sz="2400" b="1" dirty="0">
                <a:solidFill>
                  <a:schemeClr val="tx2"/>
                </a:solidFill>
              </a:rPr>
              <a:t>Power System Resources, Attributes and Relationships</a:t>
            </a:r>
          </a:p>
        </p:txBody>
      </p:sp>
      <p:sp>
        <p:nvSpPr>
          <p:cNvPr id="18445" name="Rectangle 13"/>
          <p:cNvSpPr>
            <a:spLocks noChangeArrowheads="1"/>
          </p:cNvSpPr>
          <p:nvPr/>
        </p:nvSpPr>
        <p:spPr bwMode="auto">
          <a:xfrm>
            <a:off x="6403671" y="1418517"/>
            <a:ext cx="139192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spcBef>
                <a:spcPct val="0"/>
              </a:spcBef>
            </a:pPr>
            <a:r>
              <a:rPr lang="en-US" sz="1800" b="1">
                <a:solidFill>
                  <a:schemeClr val="tx1"/>
                </a:solidFill>
              </a:rPr>
              <a:t>Control Area</a:t>
            </a:r>
          </a:p>
        </p:txBody>
      </p:sp>
      <p:sp>
        <p:nvSpPr>
          <p:cNvPr id="18446" name="Rectangle 14"/>
          <p:cNvSpPr>
            <a:spLocks noChangeArrowheads="1"/>
          </p:cNvSpPr>
          <p:nvPr/>
        </p:nvSpPr>
        <p:spPr bwMode="auto">
          <a:xfrm>
            <a:off x="2189992" y="2332917"/>
            <a:ext cx="1052789"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Operates</a:t>
            </a:r>
          </a:p>
        </p:txBody>
      </p:sp>
      <p:sp>
        <p:nvSpPr>
          <p:cNvPr id="18447" name="Rectangle 15"/>
          <p:cNvSpPr>
            <a:spLocks noChangeArrowheads="1"/>
          </p:cNvSpPr>
          <p:nvPr/>
        </p:nvSpPr>
        <p:spPr bwMode="auto">
          <a:xfrm>
            <a:off x="2053166" y="5614988"/>
            <a:ext cx="72776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Owns</a:t>
            </a:r>
          </a:p>
        </p:txBody>
      </p:sp>
      <p:sp>
        <p:nvSpPr>
          <p:cNvPr id="18448" name="Rectangle 16"/>
          <p:cNvSpPr>
            <a:spLocks noChangeArrowheads="1"/>
          </p:cNvSpPr>
          <p:nvPr/>
        </p:nvSpPr>
        <p:spPr bwMode="auto">
          <a:xfrm>
            <a:off x="659945" y="4161717"/>
            <a:ext cx="108427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Company</a:t>
            </a:r>
          </a:p>
        </p:txBody>
      </p:sp>
      <p:sp>
        <p:nvSpPr>
          <p:cNvPr id="18449" name="Rectangle 17"/>
          <p:cNvSpPr>
            <a:spLocks noChangeArrowheads="1"/>
          </p:cNvSpPr>
          <p:nvPr/>
        </p:nvSpPr>
        <p:spPr bwMode="auto">
          <a:xfrm>
            <a:off x="6689421" y="2713916"/>
            <a:ext cx="116243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Supplies</a:t>
            </a:r>
          </a:p>
          <a:p>
            <a:pPr>
              <a:spcBef>
                <a:spcPct val="0"/>
              </a:spcBef>
            </a:pPr>
            <a:r>
              <a:rPr lang="en-US" sz="1800" b="1">
                <a:solidFill>
                  <a:schemeClr val="tx1"/>
                </a:solidFill>
              </a:rPr>
              <a:t>Energy for</a:t>
            </a:r>
          </a:p>
        </p:txBody>
      </p:sp>
      <p:sp>
        <p:nvSpPr>
          <p:cNvPr id="18450" name="Line 18"/>
          <p:cNvSpPr>
            <a:spLocks noChangeShapeType="1"/>
          </p:cNvSpPr>
          <p:nvPr/>
        </p:nvSpPr>
        <p:spPr bwMode="auto">
          <a:xfrm>
            <a:off x="4278690" y="3011487"/>
            <a:ext cx="0" cy="950913"/>
          </a:xfrm>
          <a:prstGeom prst="line">
            <a:avLst/>
          </a:prstGeom>
          <a:noFill/>
          <a:ln w="12700">
            <a:solidFill>
              <a:srgbClr val="FFFF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1" name="Rectangle 19"/>
          <p:cNvSpPr>
            <a:spLocks noChangeArrowheads="1"/>
          </p:cNvSpPr>
          <p:nvPr/>
        </p:nvSpPr>
        <p:spPr bwMode="auto">
          <a:xfrm>
            <a:off x="2920243" y="3658479"/>
            <a:ext cx="2807607" cy="2159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Rectangle 20"/>
          <p:cNvSpPr>
            <a:spLocks noChangeArrowheads="1"/>
          </p:cNvSpPr>
          <p:nvPr/>
        </p:nvSpPr>
        <p:spPr bwMode="auto">
          <a:xfrm>
            <a:off x="3048754" y="3247317"/>
            <a:ext cx="849592"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Busbar</a:t>
            </a:r>
          </a:p>
        </p:txBody>
      </p:sp>
      <p:sp>
        <p:nvSpPr>
          <p:cNvPr id="18453" name="Rectangle 21"/>
          <p:cNvSpPr>
            <a:spLocks noChangeArrowheads="1"/>
          </p:cNvSpPr>
          <p:nvPr/>
        </p:nvSpPr>
        <p:spPr bwMode="auto">
          <a:xfrm>
            <a:off x="3937754" y="4161717"/>
            <a:ext cx="131542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Connects to</a:t>
            </a:r>
          </a:p>
        </p:txBody>
      </p:sp>
      <p:sp>
        <p:nvSpPr>
          <p:cNvPr id="18454" name="Line 22"/>
          <p:cNvSpPr>
            <a:spLocks noChangeShapeType="1"/>
          </p:cNvSpPr>
          <p:nvPr/>
        </p:nvSpPr>
        <p:spPr bwMode="auto">
          <a:xfrm flipV="1">
            <a:off x="3897690" y="4191001"/>
            <a:ext cx="0" cy="801687"/>
          </a:xfrm>
          <a:prstGeom prst="line">
            <a:avLst/>
          </a:prstGeom>
          <a:noFill/>
          <a:ln w="12700">
            <a:solidFill>
              <a:srgbClr val="FFFF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8455" name="Object 23"/>
          <p:cNvGraphicFramePr>
            <a:graphicFrameLocks/>
          </p:cNvGraphicFramePr>
          <p:nvPr>
            <p:extLst>
              <p:ext uri="{D42A27DB-BD31-4B8C-83A1-F6EECF244321}">
                <p14:modId xmlns:p14="http://schemas.microsoft.com/office/powerpoint/2010/main" val="963276301"/>
              </p:ext>
            </p:extLst>
          </p:nvPr>
        </p:nvGraphicFramePr>
        <p:xfrm>
          <a:off x="514802" y="4542716"/>
          <a:ext cx="833060" cy="1417638"/>
        </p:xfrm>
        <a:graphic>
          <a:graphicData uri="http://schemas.openxmlformats.org/presentationml/2006/ole">
            <mc:AlternateContent xmlns:mc="http://schemas.openxmlformats.org/markup-compatibility/2006">
              <mc:Choice xmlns:v="urn:schemas-microsoft-com:vml" Requires="v">
                <p:oleObj spid="_x0000_s18522" name="Clip" r:id="rId12" imgW="2332038" imgH="3527425" progId="MS_ClipArt_Gallery.2">
                  <p:embed/>
                </p:oleObj>
              </mc:Choice>
              <mc:Fallback>
                <p:oleObj name="Clip" r:id="rId12" imgW="2332038" imgH="3527425" progId="MS_ClipArt_Gallery.2">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802" y="4542716"/>
                        <a:ext cx="83306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56" name="Rectangle 24"/>
          <p:cNvSpPr>
            <a:spLocks noChangeArrowheads="1"/>
          </p:cNvSpPr>
          <p:nvPr/>
        </p:nvSpPr>
        <p:spPr bwMode="auto">
          <a:xfrm>
            <a:off x="6071052" y="3933117"/>
            <a:ext cx="131542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Connects to</a:t>
            </a:r>
          </a:p>
        </p:txBody>
      </p:sp>
      <p:sp>
        <p:nvSpPr>
          <p:cNvPr id="18457" name="Rectangle 25"/>
          <p:cNvSpPr>
            <a:spLocks noChangeArrowheads="1"/>
          </p:cNvSpPr>
          <p:nvPr/>
        </p:nvSpPr>
        <p:spPr bwMode="auto">
          <a:xfrm>
            <a:off x="4288516" y="3247317"/>
            <a:ext cx="131542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Connects to</a:t>
            </a:r>
          </a:p>
        </p:txBody>
      </p:sp>
      <p:sp>
        <p:nvSpPr>
          <p:cNvPr id="18458" name="Line 26"/>
          <p:cNvSpPr>
            <a:spLocks noChangeShapeType="1"/>
          </p:cNvSpPr>
          <p:nvPr/>
        </p:nvSpPr>
        <p:spPr bwMode="auto">
          <a:xfrm flipV="1">
            <a:off x="8088690" y="3011488"/>
            <a:ext cx="0" cy="874713"/>
          </a:xfrm>
          <a:prstGeom prst="line">
            <a:avLst/>
          </a:prstGeom>
          <a:noFill/>
          <a:ln w="12700">
            <a:solidFill>
              <a:srgbClr val="FFFF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9" name="Line 27"/>
          <p:cNvSpPr>
            <a:spLocks noChangeShapeType="1"/>
          </p:cNvSpPr>
          <p:nvPr/>
        </p:nvSpPr>
        <p:spPr bwMode="auto">
          <a:xfrm>
            <a:off x="621393" y="3276601"/>
            <a:ext cx="0" cy="1639887"/>
          </a:xfrm>
          <a:prstGeom prst="line">
            <a:avLst/>
          </a:prstGeom>
          <a:noFill/>
          <a:ln w="12700">
            <a:solidFill>
              <a:srgbClr val="FFFF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0" name="Rectangle 28"/>
          <p:cNvSpPr>
            <a:spLocks noChangeArrowheads="1"/>
          </p:cNvSpPr>
          <p:nvPr/>
        </p:nvSpPr>
        <p:spPr bwMode="auto">
          <a:xfrm>
            <a:off x="514802" y="3323516"/>
            <a:ext cx="1750929"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Provides</a:t>
            </a:r>
          </a:p>
          <a:p>
            <a:pPr>
              <a:spcBef>
                <a:spcPct val="0"/>
              </a:spcBef>
            </a:pPr>
            <a:r>
              <a:rPr lang="en-US" sz="1800" b="1">
                <a:solidFill>
                  <a:schemeClr val="tx1"/>
                </a:solidFill>
              </a:rPr>
              <a:t>Transmission for</a:t>
            </a:r>
          </a:p>
        </p:txBody>
      </p:sp>
      <p:sp>
        <p:nvSpPr>
          <p:cNvPr id="18461" name="Line 29"/>
          <p:cNvSpPr>
            <a:spLocks noChangeShapeType="1"/>
          </p:cNvSpPr>
          <p:nvPr/>
        </p:nvSpPr>
        <p:spPr bwMode="auto">
          <a:xfrm flipH="1">
            <a:off x="5268989" y="2630487"/>
            <a:ext cx="1524000" cy="0"/>
          </a:xfrm>
          <a:prstGeom prst="line">
            <a:avLst/>
          </a:prstGeom>
          <a:noFill/>
          <a:ln w="12700">
            <a:solidFill>
              <a:srgbClr val="FFFF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2" name="Rectangle 30"/>
          <p:cNvSpPr>
            <a:spLocks noChangeArrowheads="1"/>
          </p:cNvSpPr>
          <p:nvPr/>
        </p:nvSpPr>
        <p:spPr bwMode="auto">
          <a:xfrm>
            <a:off x="5414886" y="2409117"/>
            <a:ext cx="9825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sz="1800" b="1">
                <a:solidFill>
                  <a:schemeClr val="tx1"/>
                </a:solidFill>
              </a:rPr>
              <a:t>Controls</a:t>
            </a:r>
          </a:p>
        </p:txBody>
      </p:sp>
      <p:sp>
        <p:nvSpPr>
          <p:cNvPr id="18463" name="Line 31"/>
          <p:cNvSpPr>
            <a:spLocks noChangeShapeType="1"/>
          </p:cNvSpPr>
          <p:nvPr/>
        </p:nvSpPr>
        <p:spPr bwMode="auto">
          <a:xfrm>
            <a:off x="5802690" y="4154487"/>
            <a:ext cx="1905000" cy="0"/>
          </a:xfrm>
          <a:prstGeom prst="line">
            <a:avLst/>
          </a:prstGeom>
          <a:noFill/>
          <a:ln w="12700">
            <a:solidFill>
              <a:srgbClr val="FFFF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4" name="Line 32"/>
          <p:cNvSpPr>
            <a:spLocks noChangeShapeType="1"/>
          </p:cNvSpPr>
          <p:nvPr/>
        </p:nvSpPr>
        <p:spPr bwMode="auto">
          <a:xfrm>
            <a:off x="2227791" y="2244016"/>
            <a:ext cx="99029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5" name="Line 33"/>
          <p:cNvSpPr>
            <a:spLocks noChangeShapeType="1"/>
          </p:cNvSpPr>
          <p:nvPr/>
        </p:nvSpPr>
        <p:spPr bwMode="auto">
          <a:xfrm flipH="1">
            <a:off x="5428493" y="2244016"/>
            <a:ext cx="99029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6" name="Line 34"/>
          <p:cNvSpPr>
            <a:spLocks noChangeShapeType="1"/>
          </p:cNvSpPr>
          <p:nvPr/>
        </p:nvSpPr>
        <p:spPr bwMode="auto">
          <a:xfrm>
            <a:off x="8171088" y="2701216"/>
            <a:ext cx="0" cy="838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7" name="Line 35"/>
          <p:cNvSpPr>
            <a:spLocks noChangeShapeType="1"/>
          </p:cNvSpPr>
          <p:nvPr/>
        </p:nvSpPr>
        <p:spPr bwMode="auto">
          <a:xfrm flipH="1">
            <a:off x="6037791" y="3768016"/>
            <a:ext cx="1524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8" name="Line 36"/>
          <p:cNvSpPr>
            <a:spLocks noChangeShapeType="1"/>
          </p:cNvSpPr>
          <p:nvPr/>
        </p:nvSpPr>
        <p:spPr bwMode="auto">
          <a:xfrm flipV="1">
            <a:off x="3925659" y="3933116"/>
            <a:ext cx="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9" name="Line 37"/>
          <p:cNvSpPr>
            <a:spLocks noChangeShapeType="1"/>
          </p:cNvSpPr>
          <p:nvPr/>
        </p:nvSpPr>
        <p:spPr bwMode="auto">
          <a:xfrm flipV="1">
            <a:off x="1385659" y="5215816"/>
            <a:ext cx="1832429" cy="12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0" name="Line 38"/>
          <p:cNvSpPr>
            <a:spLocks noChangeShapeType="1"/>
          </p:cNvSpPr>
          <p:nvPr/>
        </p:nvSpPr>
        <p:spPr bwMode="auto">
          <a:xfrm flipV="1">
            <a:off x="551088" y="3082216"/>
            <a:ext cx="0" cy="1447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1" name="Line 39"/>
          <p:cNvSpPr>
            <a:spLocks noChangeShapeType="1"/>
          </p:cNvSpPr>
          <p:nvPr/>
        </p:nvSpPr>
        <p:spPr bwMode="auto">
          <a:xfrm>
            <a:off x="4209897" y="2625016"/>
            <a:ext cx="0" cy="838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8472" name="Object 40"/>
          <p:cNvGraphicFramePr>
            <a:graphicFrameLocks/>
          </p:cNvGraphicFramePr>
          <p:nvPr>
            <p:extLst>
              <p:ext uri="{D42A27DB-BD31-4B8C-83A1-F6EECF244321}">
                <p14:modId xmlns:p14="http://schemas.microsoft.com/office/powerpoint/2010/main" val="2074956342"/>
              </p:ext>
            </p:extLst>
          </p:nvPr>
        </p:nvGraphicFramePr>
        <p:xfrm>
          <a:off x="3490231" y="4542716"/>
          <a:ext cx="1143000" cy="1335088"/>
        </p:xfrm>
        <a:graphic>
          <a:graphicData uri="http://schemas.openxmlformats.org/presentationml/2006/ole">
            <mc:AlternateContent xmlns:mc="http://schemas.openxmlformats.org/markup-compatibility/2006">
              <mc:Choice xmlns:v="urn:schemas-microsoft-com:vml" Requires="v">
                <p:oleObj spid="_x0000_s18523" name="Clip" r:id="rId14" imgW="4425950" imgH="4594225" progId="MS_ClipArt_Gallery.2">
                  <p:embed/>
                </p:oleObj>
              </mc:Choice>
              <mc:Fallback>
                <p:oleObj name="Clip" r:id="rId14" imgW="4425950" imgH="4594225" progId="MS_ClipArt_Gallery.2">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90231" y="4542716"/>
                        <a:ext cx="1143000"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7555014"/>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138"/>
            <a:ext cx="8229600" cy="792162"/>
          </a:xfrm>
        </p:spPr>
        <p:txBody>
          <a:bodyPr/>
          <a:lstStyle/>
          <a:p>
            <a:r>
              <a:rPr lang="en-US" dirty="0" smtClean="0"/>
              <a:t>CIM – Top Level Packages</a:t>
            </a:r>
            <a:endParaRPr lang="en-US" dirty="0"/>
          </a:p>
        </p:txBody>
      </p:sp>
      <p:pic>
        <p:nvPicPr>
          <p:cNvPr id="3" name="Picture 2"/>
          <p:cNvPicPr/>
          <p:nvPr/>
        </p:nvPicPr>
        <p:blipFill>
          <a:blip r:embed="rId2" cstate="print"/>
          <a:srcRect/>
          <a:stretch>
            <a:fillRect/>
          </a:stretch>
        </p:blipFill>
        <p:spPr bwMode="auto">
          <a:xfrm>
            <a:off x="609600" y="1143000"/>
            <a:ext cx="7620000" cy="4932045"/>
          </a:xfrm>
          <a:prstGeom prst="rect">
            <a:avLst/>
          </a:prstGeom>
          <a:noFill/>
          <a:ln w="9525">
            <a:noFill/>
            <a:miter lim="800000"/>
            <a:headEnd/>
            <a:tailEnd/>
          </a:ln>
          <a:effectLst/>
        </p:spPr>
      </p:pic>
    </p:spTree>
    <p:extLst>
      <p:ext uri="{BB962C8B-B14F-4D97-AF65-F5344CB8AC3E}">
        <p14:creationId xmlns:p14="http://schemas.microsoft.com/office/powerpoint/2010/main" val="30816829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606" y="388938"/>
            <a:ext cx="8229600" cy="639762"/>
          </a:xfrm>
        </p:spPr>
        <p:txBody>
          <a:bodyPr>
            <a:normAutofit fontScale="90000"/>
          </a:bodyPr>
          <a:lstStyle/>
          <a:p>
            <a:r>
              <a:rPr lang="en-US" dirty="0" smtClean="0"/>
              <a:t>61970 (Transmission) Packages</a:t>
            </a:r>
            <a:endParaRPr lang="en-US" dirty="0"/>
          </a:p>
        </p:txBody>
      </p:sp>
      <p:pic>
        <p:nvPicPr>
          <p:cNvPr id="3" name="Picture 2"/>
          <p:cNvPicPr/>
          <p:nvPr/>
        </p:nvPicPr>
        <p:blipFill>
          <a:blip r:embed="rId2" cstate="print"/>
          <a:srcRect/>
          <a:stretch>
            <a:fillRect/>
          </a:stretch>
        </p:blipFill>
        <p:spPr bwMode="auto">
          <a:xfrm>
            <a:off x="361406" y="1028700"/>
            <a:ext cx="8382000" cy="5029200"/>
          </a:xfrm>
          <a:prstGeom prst="rect">
            <a:avLst/>
          </a:prstGeom>
          <a:noFill/>
          <a:ln w="9525">
            <a:noFill/>
            <a:miter lim="800000"/>
            <a:headEnd/>
            <a:tailEnd/>
          </a:ln>
          <a:effectLst/>
        </p:spPr>
      </p:pic>
    </p:spTree>
    <p:extLst>
      <p:ext uri="{BB962C8B-B14F-4D97-AF65-F5344CB8AC3E}">
        <p14:creationId xmlns:p14="http://schemas.microsoft.com/office/powerpoint/2010/main" val="34230580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792162"/>
          </a:xfrm>
        </p:spPr>
        <p:txBody>
          <a:bodyPr/>
          <a:lstStyle/>
          <a:p>
            <a:r>
              <a:rPr lang="en-US" dirty="0" smtClean="0"/>
              <a:t>61968 (Distribution) Packages</a:t>
            </a:r>
            <a:endParaRPr lang="en-US" dirty="0"/>
          </a:p>
        </p:txBody>
      </p:sp>
      <p:pic>
        <p:nvPicPr>
          <p:cNvPr id="3" name="Picture 2"/>
          <p:cNvPicPr/>
          <p:nvPr/>
        </p:nvPicPr>
        <p:blipFill>
          <a:blip r:embed="rId2" cstate="print"/>
          <a:srcRect/>
          <a:stretch>
            <a:fillRect/>
          </a:stretch>
        </p:blipFill>
        <p:spPr bwMode="auto">
          <a:xfrm>
            <a:off x="228600" y="1295400"/>
            <a:ext cx="8534400" cy="4719002"/>
          </a:xfrm>
          <a:prstGeom prst="rect">
            <a:avLst/>
          </a:prstGeom>
          <a:noFill/>
          <a:ln w="9525">
            <a:noFill/>
            <a:miter lim="800000"/>
            <a:headEnd/>
            <a:tailEnd/>
          </a:ln>
        </p:spPr>
      </p:pic>
    </p:spTree>
    <p:extLst>
      <p:ext uri="{BB962C8B-B14F-4D97-AF65-F5344CB8AC3E}">
        <p14:creationId xmlns:p14="http://schemas.microsoft.com/office/powerpoint/2010/main" val="18401034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457200"/>
            <a:ext cx="8229600" cy="868362"/>
          </a:xfrm>
        </p:spPr>
        <p:txBody>
          <a:bodyPr/>
          <a:lstStyle/>
          <a:p>
            <a:r>
              <a:rPr lang="en-US" dirty="0" smtClean="0"/>
              <a:t>62325 (Markets) Packages</a:t>
            </a:r>
            <a:endParaRPr lang="en-US" dirty="0"/>
          </a:p>
        </p:txBody>
      </p:sp>
      <p:pic>
        <p:nvPicPr>
          <p:cNvPr id="3" name="Picture 2"/>
          <p:cNvPicPr/>
          <p:nvPr/>
        </p:nvPicPr>
        <p:blipFill>
          <a:blip r:embed="rId2"/>
          <a:stretch>
            <a:fillRect/>
          </a:stretch>
        </p:blipFill>
        <p:spPr>
          <a:xfrm>
            <a:off x="685800" y="1447164"/>
            <a:ext cx="7696199" cy="4420235"/>
          </a:xfrm>
          <a:prstGeom prst="rect">
            <a:avLst/>
          </a:prstGeom>
        </p:spPr>
      </p:pic>
    </p:spTree>
    <p:extLst>
      <p:ext uri="{BB962C8B-B14F-4D97-AF65-F5344CB8AC3E}">
        <p14:creationId xmlns:p14="http://schemas.microsoft.com/office/powerpoint/2010/main" val="25267629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4" name="Rectangle 14"/>
          <p:cNvSpPr>
            <a:spLocks noGrp="1" noChangeArrowheads="1"/>
          </p:cNvSpPr>
          <p:nvPr>
            <p:ph type="title"/>
          </p:nvPr>
        </p:nvSpPr>
        <p:spPr>
          <a:xfrm>
            <a:off x="312057" y="365919"/>
            <a:ext cx="8229600" cy="944562"/>
          </a:xfrm>
        </p:spPr>
        <p:txBody>
          <a:bodyPr/>
          <a:lstStyle/>
          <a:p>
            <a:r>
              <a:rPr lang="en-US" sz="2600" dirty="0"/>
              <a:t>The CIM Is Expressed In Unified Modeling Language (UML) Notation</a:t>
            </a:r>
          </a:p>
        </p:txBody>
      </p:sp>
      <p:sp>
        <p:nvSpPr>
          <p:cNvPr id="798723" name="Text Box 3"/>
          <p:cNvSpPr txBox="1">
            <a:spLocks noChangeArrowheads="1"/>
          </p:cNvSpPr>
          <p:nvPr/>
        </p:nvSpPr>
        <p:spPr bwMode="auto">
          <a:xfrm>
            <a:off x="279400" y="1797778"/>
            <a:ext cx="3639457" cy="461665"/>
          </a:xfrm>
          <a:prstGeom prst="rect">
            <a:avLst/>
          </a:prstGeom>
          <a:solidFill>
            <a:schemeClr val="bg1"/>
          </a:solidFill>
          <a:ln w="254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0"/>
              </a:spcBef>
            </a:pPr>
            <a:r>
              <a:rPr lang="en-US" sz="1200" b="1" u="sng" dirty="0">
                <a:solidFill>
                  <a:schemeClr val="tx1"/>
                </a:solidFill>
              </a:rPr>
              <a:t>Class Name</a:t>
            </a:r>
            <a:r>
              <a:rPr lang="en-US" sz="1200" dirty="0">
                <a:solidFill>
                  <a:schemeClr val="tx1"/>
                </a:solidFill>
              </a:rPr>
              <a:t> usually describes things in the real world</a:t>
            </a:r>
          </a:p>
        </p:txBody>
      </p:sp>
      <p:sp>
        <p:nvSpPr>
          <p:cNvPr id="798724" name="Text Box 4"/>
          <p:cNvSpPr txBox="1">
            <a:spLocks noChangeArrowheads="1"/>
          </p:cNvSpPr>
          <p:nvPr/>
        </p:nvSpPr>
        <p:spPr bwMode="auto">
          <a:xfrm>
            <a:off x="1828801" y="5969683"/>
            <a:ext cx="3466098" cy="461665"/>
          </a:xfrm>
          <a:prstGeom prst="rect">
            <a:avLst/>
          </a:prstGeom>
          <a:solidFill>
            <a:schemeClr val="bg1"/>
          </a:solidFill>
          <a:ln w="254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0"/>
              </a:spcBef>
            </a:pPr>
            <a:r>
              <a:rPr lang="en-GB" sz="1200" b="1" u="sng" dirty="0">
                <a:solidFill>
                  <a:schemeClr val="tx1"/>
                </a:solidFill>
              </a:rPr>
              <a:t>Associations</a:t>
            </a:r>
            <a:r>
              <a:rPr lang="en-GB" sz="1200" dirty="0">
                <a:solidFill>
                  <a:schemeClr val="tx1"/>
                </a:solidFill>
              </a:rPr>
              <a:t> connect classes and are</a:t>
            </a:r>
          </a:p>
          <a:p>
            <a:pPr algn="l" eaLnBrk="1" hangingPunct="1">
              <a:spcBef>
                <a:spcPct val="0"/>
              </a:spcBef>
            </a:pPr>
            <a:r>
              <a:rPr lang="en-GB" sz="1200" dirty="0">
                <a:solidFill>
                  <a:schemeClr val="tx1"/>
                </a:solidFill>
              </a:rPr>
              <a:t>assigned a role that describes the relationship</a:t>
            </a:r>
          </a:p>
        </p:txBody>
      </p:sp>
      <p:pic>
        <p:nvPicPr>
          <p:cNvPr id="798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57" y="838200"/>
            <a:ext cx="4517571" cy="564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26" name="Text Box 6"/>
          <p:cNvSpPr txBox="1">
            <a:spLocks noChangeArrowheads="1"/>
          </p:cNvSpPr>
          <p:nvPr/>
        </p:nvSpPr>
        <p:spPr bwMode="auto">
          <a:xfrm>
            <a:off x="914401" y="2588566"/>
            <a:ext cx="2425186" cy="646331"/>
          </a:xfrm>
          <a:prstGeom prst="rect">
            <a:avLst/>
          </a:prstGeom>
          <a:solidFill>
            <a:schemeClr val="bg1"/>
          </a:solidFill>
          <a:ln w="254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0"/>
              </a:spcBef>
            </a:pPr>
            <a:r>
              <a:rPr lang="en-US" sz="1200" b="1" u="sng" dirty="0">
                <a:solidFill>
                  <a:schemeClr val="tx1"/>
                </a:solidFill>
              </a:rPr>
              <a:t>Class Attributes</a:t>
            </a:r>
            <a:r>
              <a:rPr lang="en-US" sz="1200" dirty="0">
                <a:solidFill>
                  <a:schemeClr val="tx1"/>
                </a:solidFill>
              </a:rPr>
              <a:t> describe</a:t>
            </a:r>
          </a:p>
          <a:p>
            <a:pPr algn="l" eaLnBrk="1" hangingPunct="1">
              <a:spcBef>
                <a:spcPct val="0"/>
              </a:spcBef>
            </a:pPr>
            <a:r>
              <a:rPr lang="en-US" sz="1200" dirty="0">
                <a:solidFill>
                  <a:schemeClr val="tx1"/>
                </a:solidFill>
              </a:rPr>
              <a:t>significant aspects about the thing</a:t>
            </a:r>
          </a:p>
        </p:txBody>
      </p:sp>
      <p:sp>
        <p:nvSpPr>
          <p:cNvPr id="798727" name="Text Box 7"/>
          <p:cNvSpPr txBox="1">
            <a:spLocks noChangeArrowheads="1"/>
          </p:cNvSpPr>
          <p:nvPr/>
        </p:nvSpPr>
        <p:spPr bwMode="auto">
          <a:xfrm>
            <a:off x="254000" y="3643313"/>
            <a:ext cx="3447143" cy="847725"/>
          </a:xfrm>
          <a:prstGeom prst="rect">
            <a:avLst/>
          </a:prstGeom>
          <a:solidFill>
            <a:schemeClr val="bg1"/>
          </a:solidFill>
          <a:ln w="254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0"/>
              </a:spcBef>
            </a:pPr>
            <a:r>
              <a:rPr lang="en-US" sz="1200" dirty="0">
                <a:solidFill>
                  <a:schemeClr val="tx1"/>
                </a:solidFill>
              </a:rPr>
              <a:t>This </a:t>
            </a:r>
            <a:r>
              <a:rPr lang="en-US" sz="1200" b="1" u="sng" dirty="0">
                <a:solidFill>
                  <a:schemeClr val="tx1"/>
                </a:solidFill>
              </a:rPr>
              <a:t>Specialization</a:t>
            </a:r>
            <a:r>
              <a:rPr lang="en-US" sz="1200" dirty="0">
                <a:solidFill>
                  <a:schemeClr val="tx1"/>
                </a:solidFill>
              </a:rPr>
              <a:t> indicates that a “Pole” is a type of “Structure.”  Since a “Structure” is a type of “Asset,” the Pole inherits all of the attributes from both Structure and Asset</a:t>
            </a:r>
          </a:p>
        </p:txBody>
      </p:sp>
      <p:sp>
        <p:nvSpPr>
          <p:cNvPr id="798728" name="Line 8"/>
          <p:cNvSpPr>
            <a:spLocks noChangeShapeType="1"/>
          </p:cNvSpPr>
          <p:nvPr/>
        </p:nvSpPr>
        <p:spPr bwMode="auto">
          <a:xfrm>
            <a:off x="3701143" y="3886199"/>
            <a:ext cx="1088571" cy="0"/>
          </a:xfrm>
          <a:prstGeom prst="line">
            <a:avLst/>
          </a:prstGeom>
          <a:noFill/>
          <a:ln w="222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729" name="Line 9"/>
          <p:cNvSpPr>
            <a:spLocks noChangeShapeType="1"/>
          </p:cNvSpPr>
          <p:nvPr/>
        </p:nvSpPr>
        <p:spPr bwMode="auto">
          <a:xfrm>
            <a:off x="3339587" y="2937130"/>
            <a:ext cx="805898" cy="0"/>
          </a:xfrm>
          <a:prstGeom prst="line">
            <a:avLst/>
          </a:prstGeom>
          <a:noFill/>
          <a:ln w="222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730" name="Line 10"/>
          <p:cNvSpPr>
            <a:spLocks noChangeShapeType="1"/>
          </p:cNvSpPr>
          <p:nvPr/>
        </p:nvSpPr>
        <p:spPr bwMode="auto">
          <a:xfrm>
            <a:off x="3927771" y="1952669"/>
            <a:ext cx="435428" cy="306774"/>
          </a:xfrm>
          <a:prstGeom prst="line">
            <a:avLst/>
          </a:prstGeom>
          <a:noFill/>
          <a:ln w="222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731" name="Line 11"/>
          <p:cNvSpPr>
            <a:spLocks noChangeShapeType="1"/>
          </p:cNvSpPr>
          <p:nvPr/>
        </p:nvSpPr>
        <p:spPr bwMode="auto">
          <a:xfrm flipV="1">
            <a:off x="4572000" y="5540542"/>
            <a:ext cx="1741714" cy="438493"/>
          </a:xfrm>
          <a:prstGeom prst="line">
            <a:avLst/>
          </a:prstGeom>
          <a:noFill/>
          <a:ln w="222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733" name="Text Box 13"/>
          <p:cNvSpPr txBox="1">
            <a:spLocks noChangeArrowheads="1"/>
          </p:cNvSpPr>
          <p:nvPr/>
        </p:nvSpPr>
        <p:spPr bwMode="auto">
          <a:xfrm>
            <a:off x="101298" y="1411287"/>
            <a:ext cx="51936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en-US" sz="1800" b="1" dirty="0">
                <a:solidFill>
                  <a:schemeClr val="tx1"/>
                </a:solidFill>
              </a:rPr>
              <a:t>A Bit On Unified Modeling Language (UML) Notation</a:t>
            </a:r>
          </a:p>
        </p:txBody>
      </p:sp>
    </p:spTree>
    <p:extLst>
      <p:ext uri="{BB962C8B-B14F-4D97-AF65-F5344CB8AC3E}">
        <p14:creationId xmlns:p14="http://schemas.microsoft.com/office/powerpoint/2010/main" val="2999846790"/>
      </p:ext>
    </p:extLst>
  </p:cSld>
  <p:clrMapOvr>
    <a:masterClrMapping/>
  </p:clrMapOvr>
  <p:transition>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67" name="Rectangle 3107"/>
          <p:cNvSpPr>
            <a:spLocks noGrp="1" noChangeArrowheads="1"/>
          </p:cNvSpPr>
          <p:nvPr>
            <p:ph type="title"/>
          </p:nvPr>
        </p:nvSpPr>
        <p:spPr>
          <a:xfrm>
            <a:off x="152400" y="457200"/>
            <a:ext cx="8763000" cy="838200"/>
          </a:xfrm>
        </p:spPr>
        <p:txBody>
          <a:bodyPr>
            <a:noAutofit/>
          </a:bodyPr>
          <a:lstStyle/>
          <a:p>
            <a:r>
              <a:rPr lang="en-US" sz="3200" dirty="0"/>
              <a:t>UML Concepts: </a:t>
            </a:r>
            <a:r>
              <a:rPr lang="en-US" sz="3200" dirty="0" smtClean="0"/>
              <a:t>Generalization/Specialization/Inheritance</a:t>
            </a:r>
            <a:endParaRPr lang="en-US" sz="3200" dirty="0"/>
          </a:p>
        </p:txBody>
      </p:sp>
      <p:sp>
        <p:nvSpPr>
          <p:cNvPr id="940069" name="Rectangle 3109"/>
          <p:cNvSpPr>
            <a:spLocks noGrp="1" noChangeArrowheads="1"/>
          </p:cNvSpPr>
          <p:nvPr>
            <p:ph type="body" sz="half" idx="2"/>
          </p:nvPr>
        </p:nvSpPr>
        <p:spPr>
          <a:xfrm>
            <a:off x="4648200" y="1775618"/>
            <a:ext cx="4038600" cy="4525963"/>
          </a:xfrm>
        </p:spPr>
        <p:txBody>
          <a:bodyPr/>
          <a:lstStyle/>
          <a:p>
            <a:pPr>
              <a:lnSpc>
                <a:spcPct val="85000"/>
              </a:lnSpc>
            </a:pPr>
            <a:r>
              <a:rPr lang="en-US" sz="2200" dirty="0"/>
              <a:t>Breaker: Specialization of Switch</a:t>
            </a:r>
          </a:p>
          <a:p>
            <a:pPr>
              <a:lnSpc>
                <a:spcPct val="85000"/>
              </a:lnSpc>
            </a:pPr>
            <a:r>
              <a:rPr lang="en-US" sz="2200" dirty="0"/>
              <a:t>Switch: Specialization of Conducting Equipment</a:t>
            </a:r>
          </a:p>
          <a:p>
            <a:pPr>
              <a:lnSpc>
                <a:spcPct val="85000"/>
              </a:lnSpc>
            </a:pPr>
            <a:r>
              <a:rPr lang="en-US" sz="2200" dirty="0"/>
              <a:t>ConductingEquipment: Specialization of PowerSystem Resource</a:t>
            </a:r>
          </a:p>
          <a:p>
            <a:pPr>
              <a:lnSpc>
                <a:spcPct val="85000"/>
              </a:lnSpc>
            </a:pPr>
            <a:r>
              <a:rPr lang="en-US" sz="2200" dirty="0"/>
              <a:t>Going is reverse, these are referred to as Generalizations</a:t>
            </a:r>
          </a:p>
          <a:p>
            <a:pPr>
              <a:lnSpc>
                <a:spcPct val="85000"/>
              </a:lnSpc>
            </a:pPr>
            <a:r>
              <a:rPr lang="en-US" sz="2200" dirty="0"/>
              <a:t>Each specialization inherits all the attributes and associations of the generalized object above it.</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47800"/>
            <a:ext cx="3124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199606"/>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290286" y="381000"/>
            <a:ext cx="8457595" cy="1143000"/>
          </a:xfrm>
        </p:spPr>
        <p:txBody>
          <a:bodyPr>
            <a:noAutofit/>
          </a:bodyPr>
          <a:lstStyle/>
          <a:p>
            <a:r>
              <a:rPr lang="en-US" sz="3600" dirty="0"/>
              <a:t>UML Concepts: Simple </a:t>
            </a:r>
            <a:r>
              <a:rPr lang="en-US" sz="3600" dirty="0" smtClean="0"/>
              <a:t>Association</a:t>
            </a:r>
            <a:br>
              <a:rPr lang="en-US" sz="3600" dirty="0" smtClean="0"/>
            </a:br>
            <a:r>
              <a:rPr lang="en-US" sz="3600" dirty="0" smtClean="0"/>
              <a:t>(aka </a:t>
            </a:r>
            <a:r>
              <a:rPr lang="en-US" sz="3600" dirty="0"/>
              <a:t>Relationship)</a:t>
            </a:r>
          </a:p>
        </p:txBody>
      </p:sp>
      <p:sp>
        <p:nvSpPr>
          <p:cNvPr id="801795" name="Rectangle 3"/>
          <p:cNvSpPr>
            <a:spLocks noGrp="1" noChangeArrowheads="1"/>
          </p:cNvSpPr>
          <p:nvPr>
            <p:ph type="body" idx="1"/>
          </p:nvPr>
        </p:nvSpPr>
        <p:spPr>
          <a:xfrm>
            <a:off x="734786" y="3943350"/>
            <a:ext cx="7789333" cy="1931988"/>
          </a:xfrm>
        </p:spPr>
        <p:txBody>
          <a:bodyPr/>
          <a:lstStyle/>
          <a:p>
            <a:r>
              <a:rPr lang="en-US" dirty="0"/>
              <a:t>Tap Changer has 0 or 1 regulation schedules</a:t>
            </a:r>
          </a:p>
          <a:p>
            <a:r>
              <a:rPr lang="en-US" dirty="0"/>
              <a:t>Regulation Schedule applies to 0 to n Tap Changers</a:t>
            </a:r>
          </a:p>
        </p:txBody>
      </p:sp>
      <p:graphicFrame>
        <p:nvGraphicFramePr>
          <p:cNvPr id="801796" name="Object 4"/>
          <p:cNvGraphicFramePr>
            <a:graphicFrameLocks noChangeAspect="1"/>
          </p:cNvGraphicFramePr>
          <p:nvPr>
            <p:extLst>
              <p:ext uri="{D42A27DB-BD31-4B8C-83A1-F6EECF244321}">
                <p14:modId xmlns:p14="http://schemas.microsoft.com/office/powerpoint/2010/main" val="2689588037"/>
              </p:ext>
            </p:extLst>
          </p:nvPr>
        </p:nvGraphicFramePr>
        <p:xfrm>
          <a:off x="743857" y="2085976"/>
          <a:ext cx="7529286" cy="1495424"/>
        </p:xfrm>
        <a:graphic>
          <a:graphicData uri="http://schemas.openxmlformats.org/presentationml/2006/ole">
            <mc:AlternateContent xmlns:mc="http://schemas.openxmlformats.org/markup-compatibility/2006">
              <mc:Choice xmlns:v="urn:schemas-microsoft-com:vml" Requires="v">
                <p:oleObj spid="_x0000_s19472" name="Picture" r:id="rId4" imgW="3409920" imgH="552600" progId="Word.Picture.8">
                  <p:embed/>
                </p:oleObj>
              </mc:Choice>
              <mc:Fallback>
                <p:oleObj name="Picture" r:id="rId4" imgW="3409920" imgH="55260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57" y="2085976"/>
                        <a:ext cx="7529286" cy="1495424"/>
                      </a:xfrm>
                      <a:prstGeom prst="rect">
                        <a:avLst/>
                      </a:prstGeom>
                      <a:noFill/>
                      <a:ln>
                        <a:noFill/>
                      </a:ln>
                      <a:effectLst/>
                    </p:spPr>
                  </p:pic>
                </p:oleObj>
              </mc:Fallback>
            </mc:AlternateContent>
          </a:graphicData>
        </a:graphic>
      </p:graphicFrame>
      <p:sp>
        <p:nvSpPr>
          <p:cNvPr id="801797" name="Text Box 5"/>
          <p:cNvSpPr txBox="1">
            <a:spLocks noChangeArrowheads="1"/>
          </p:cNvSpPr>
          <p:nvPr/>
        </p:nvSpPr>
        <p:spPr bwMode="auto">
          <a:xfrm>
            <a:off x="2286000" y="5624513"/>
            <a:ext cx="484232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800" dirty="0">
                <a:solidFill>
                  <a:srgbClr val="C00A06"/>
                </a:solidFill>
              </a:rPr>
              <a:t>This is a one-to-many relationship/association</a:t>
            </a:r>
          </a:p>
        </p:txBody>
      </p:sp>
    </p:spTree>
    <p:extLst>
      <p:ext uri="{BB962C8B-B14F-4D97-AF65-F5344CB8AC3E}">
        <p14:creationId xmlns:p14="http://schemas.microsoft.com/office/powerpoint/2010/main" val="2532579337"/>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Substation in CIM</a:t>
            </a:r>
            <a:endParaRPr lang="en-US" dirty="0"/>
          </a:p>
        </p:txBody>
      </p:sp>
      <p:sp>
        <p:nvSpPr>
          <p:cNvPr id="3" name="Content Placeholder 2"/>
          <p:cNvSpPr>
            <a:spLocks noGrp="1"/>
          </p:cNvSpPr>
          <p:nvPr>
            <p:ph idx="1"/>
          </p:nvPr>
        </p:nvSpPr>
        <p:spPr>
          <a:xfrm>
            <a:off x="457201" y="1600201"/>
            <a:ext cx="3981412" cy="4525963"/>
          </a:xfrm>
        </p:spPr>
        <p:txBody>
          <a:bodyPr>
            <a:normAutofit fontScale="92500" lnSpcReduction="10000"/>
          </a:bodyPr>
          <a:lstStyle/>
          <a:p>
            <a:r>
              <a:rPr lang="en-US" dirty="0"/>
              <a:t>This is a simple single line diagram for a substation </a:t>
            </a:r>
            <a:r>
              <a:rPr lang="en-US" dirty="0" smtClean="0"/>
              <a:t>from a balanced three phase model</a:t>
            </a:r>
          </a:p>
          <a:p>
            <a:r>
              <a:rPr lang="en-US" dirty="0" smtClean="0"/>
              <a:t>These electrical components can be mapped to components from IEC 61970-301</a:t>
            </a:r>
            <a:endParaRPr lang="en-US" dirty="0"/>
          </a:p>
        </p:txBody>
      </p:sp>
      <p:pic>
        <p:nvPicPr>
          <p:cNvPr id="4" name="Picture 3"/>
          <p:cNvPicPr>
            <a:picLocks noChangeAspect="1"/>
          </p:cNvPicPr>
          <p:nvPr/>
        </p:nvPicPr>
        <p:blipFill>
          <a:blip r:embed="rId2"/>
          <a:stretch>
            <a:fillRect/>
          </a:stretch>
        </p:blipFill>
        <p:spPr>
          <a:xfrm>
            <a:off x="4306765" y="1600200"/>
            <a:ext cx="4380036" cy="4605617"/>
          </a:xfrm>
          <a:prstGeom prst="rect">
            <a:avLst/>
          </a:prstGeom>
        </p:spPr>
      </p:pic>
    </p:spTree>
    <p:extLst>
      <p:ext uri="{BB962C8B-B14F-4D97-AF65-F5344CB8AC3E}">
        <p14:creationId xmlns:p14="http://schemas.microsoft.com/office/powerpoint/2010/main" val="28908563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a:xfrm>
            <a:off x="436488" y="533400"/>
            <a:ext cx="8229600" cy="1143000"/>
          </a:xfrm>
        </p:spPr>
        <p:txBody>
          <a:bodyPr>
            <a:noAutofit/>
          </a:bodyPr>
          <a:lstStyle/>
          <a:p>
            <a:r>
              <a:rPr lang="en-US" sz="3600" dirty="0"/>
              <a:t>UML Concepts: Aggregation/Composition </a:t>
            </a:r>
            <a:r>
              <a:rPr lang="en-US" sz="3600" dirty="0" smtClean="0"/>
              <a:t>(aka Containment)</a:t>
            </a:r>
            <a:endParaRPr lang="en-US" sz="3600" dirty="0"/>
          </a:p>
        </p:txBody>
      </p:sp>
      <p:sp>
        <p:nvSpPr>
          <p:cNvPr id="802819" name="Text Box 3"/>
          <p:cNvSpPr txBox="1">
            <a:spLocks noChangeArrowheads="1"/>
          </p:cNvSpPr>
          <p:nvPr/>
        </p:nvSpPr>
        <p:spPr bwMode="auto">
          <a:xfrm>
            <a:off x="560918" y="1922462"/>
            <a:ext cx="2608035" cy="469900"/>
          </a:xfrm>
          <a:prstGeom prst="rect">
            <a:avLst/>
          </a:prstGeom>
          <a:noFill/>
          <a:ln w="12699">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solidFill>
                  <a:schemeClr val="tx1"/>
                </a:solidFill>
              </a:rPr>
              <a:t>TopologicalIsland</a:t>
            </a:r>
          </a:p>
        </p:txBody>
      </p:sp>
      <p:sp>
        <p:nvSpPr>
          <p:cNvPr id="802820" name="Text Box 4"/>
          <p:cNvSpPr txBox="1">
            <a:spLocks noChangeArrowheads="1"/>
          </p:cNvSpPr>
          <p:nvPr/>
        </p:nvSpPr>
        <p:spPr bwMode="auto">
          <a:xfrm>
            <a:off x="5760358" y="1922462"/>
            <a:ext cx="2573262" cy="469900"/>
          </a:xfrm>
          <a:prstGeom prst="rect">
            <a:avLst/>
          </a:prstGeom>
          <a:noFill/>
          <a:ln w="12699">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tx1"/>
                </a:solidFill>
              </a:rPr>
              <a:t>TopologicalNode</a:t>
            </a:r>
          </a:p>
        </p:txBody>
      </p:sp>
      <p:sp>
        <p:nvSpPr>
          <p:cNvPr id="802823" name="Text Box 7"/>
          <p:cNvSpPr txBox="1">
            <a:spLocks noChangeArrowheads="1"/>
          </p:cNvSpPr>
          <p:nvPr/>
        </p:nvSpPr>
        <p:spPr bwMode="auto">
          <a:xfrm>
            <a:off x="3235157" y="2364604"/>
            <a:ext cx="36134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dirty="0">
                <a:solidFill>
                  <a:schemeClr val="tx1"/>
                </a:solidFill>
              </a:rPr>
              <a:t>1</a:t>
            </a:r>
          </a:p>
        </p:txBody>
      </p:sp>
      <p:sp>
        <p:nvSpPr>
          <p:cNvPr id="802824" name="Text Box 8"/>
          <p:cNvSpPr txBox="1">
            <a:spLocks noChangeArrowheads="1"/>
          </p:cNvSpPr>
          <p:nvPr/>
        </p:nvSpPr>
        <p:spPr bwMode="auto">
          <a:xfrm>
            <a:off x="5181600" y="2308224"/>
            <a:ext cx="665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dirty="0">
                <a:solidFill>
                  <a:schemeClr val="tx1"/>
                </a:solidFill>
              </a:rPr>
              <a:t>1.. n</a:t>
            </a:r>
          </a:p>
        </p:txBody>
      </p:sp>
      <p:sp>
        <p:nvSpPr>
          <p:cNvPr id="802825" name="Text Box 9"/>
          <p:cNvSpPr txBox="1">
            <a:spLocks noChangeArrowheads="1"/>
          </p:cNvSpPr>
          <p:nvPr/>
        </p:nvSpPr>
        <p:spPr bwMode="auto">
          <a:xfrm>
            <a:off x="1143000" y="2895600"/>
            <a:ext cx="6934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chemeClr val="tx1"/>
                </a:solidFill>
              </a:rPr>
              <a:t>A Topological Island comprises 1 to n Topological </a:t>
            </a:r>
            <a:r>
              <a:rPr lang="en-US" b="1" dirty="0" smtClean="0">
                <a:solidFill>
                  <a:schemeClr val="tx1"/>
                </a:solidFill>
              </a:rPr>
              <a:t>Nodes</a:t>
            </a:r>
          </a:p>
          <a:p>
            <a:endParaRPr lang="en-US" b="1" dirty="0">
              <a:solidFill>
                <a:schemeClr val="tx1"/>
              </a:solidFill>
            </a:endParaRPr>
          </a:p>
          <a:p>
            <a:r>
              <a:rPr lang="en-US" b="1" dirty="0">
                <a:solidFill>
                  <a:schemeClr val="tx1"/>
                </a:solidFill>
              </a:rPr>
              <a:t>Topological Nodes are Contained within Topological Islands</a:t>
            </a:r>
          </a:p>
          <a:p>
            <a:r>
              <a:rPr lang="en-US" i="1" dirty="0" smtClean="0">
                <a:solidFill>
                  <a:srgbClr val="C00A06"/>
                </a:solidFill>
              </a:rPr>
              <a:t>                 </a:t>
            </a:r>
            <a:endParaRPr lang="en-US" i="1" dirty="0">
              <a:solidFill>
                <a:srgbClr val="C00A06"/>
              </a:solidFill>
            </a:endParaRPr>
          </a:p>
        </p:txBody>
      </p:sp>
      <p:grpSp>
        <p:nvGrpSpPr>
          <p:cNvPr id="802826" name="Group 10"/>
          <p:cNvGrpSpPr>
            <a:grpSpLocks/>
          </p:cNvGrpSpPr>
          <p:nvPr/>
        </p:nvGrpSpPr>
        <p:grpSpPr bwMode="auto">
          <a:xfrm>
            <a:off x="3187096" y="2003424"/>
            <a:ext cx="2573262" cy="304800"/>
            <a:chOff x="2040" y="1416"/>
            <a:chExt cx="1620" cy="192"/>
          </a:xfrm>
        </p:grpSpPr>
        <p:sp>
          <p:nvSpPr>
            <p:cNvPr id="802827" name="Line 11"/>
            <p:cNvSpPr>
              <a:spLocks noChangeShapeType="1"/>
            </p:cNvSpPr>
            <p:nvPr/>
          </p:nvSpPr>
          <p:spPr bwMode="auto">
            <a:xfrm>
              <a:off x="2316" y="1513"/>
              <a:ext cx="1344"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2828" name="AutoShape 12"/>
            <p:cNvSpPr>
              <a:spLocks noChangeArrowheads="1"/>
            </p:cNvSpPr>
            <p:nvPr/>
          </p:nvSpPr>
          <p:spPr bwMode="auto">
            <a:xfrm>
              <a:off x="2040" y="1416"/>
              <a:ext cx="288" cy="192"/>
            </a:xfrm>
            <a:prstGeom prst="diamond">
              <a:avLst/>
            </a:prstGeom>
            <a:solidFill>
              <a:schemeClr val="accent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02829" name="Text Box 13"/>
          <p:cNvSpPr txBox="1">
            <a:spLocks noChangeArrowheads="1"/>
          </p:cNvSpPr>
          <p:nvPr/>
        </p:nvSpPr>
        <p:spPr bwMode="auto">
          <a:xfrm>
            <a:off x="537937" y="4343400"/>
            <a:ext cx="8026703"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pPr>
            <a:r>
              <a:rPr lang="en-US" sz="1600" dirty="0">
                <a:solidFill>
                  <a:srgbClr val="C00A06"/>
                </a:solidFill>
              </a:rPr>
              <a:t>Black Diamond – Composition                                       White Diamond – Aggregation</a:t>
            </a:r>
          </a:p>
          <a:p>
            <a:pPr>
              <a:spcBef>
                <a:spcPct val="30000"/>
              </a:spcBef>
            </a:pPr>
            <a:r>
              <a:rPr lang="en-US" sz="1600" dirty="0">
                <a:solidFill>
                  <a:srgbClr val="C00A06"/>
                </a:solidFill>
              </a:rPr>
              <a:t>Child cannot exist without parent                                   Child can exist without parent</a:t>
            </a:r>
            <a:r>
              <a:rPr lang="en-US" sz="1600" dirty="0"/>
              <a:t> </a:t>
            </a:r>
          </a:p>
          <a:p>
            <a:pPr>
              <a:spcBef>
                <a:spcPct val="30000"/>
              </a:spcBef>
            </a:pPr>
            <a:r>
              <a:rPr lang="en-US" sz="1600" dirty="0"/>
              <a:t>    Diamonds always point to the parent or “whole” part of the relationship. Implied multiplicity of Parent is 0..1 unless specified as 1.  The Child is fully contained within the parent – it is a “part” of the whole.</a:t>
            </a:r>
          </a:p>
        </p:txBody>
      </p:sp>
    </p:spTree>
    <p:extLst>
      <p:ext uri="{BB962C8B-B14F-4D97-AF65-F5344CB8AC3E}">
        <p14:creationId xmlns:p14="http://schemas.microsoft.com/office/powerpoint/2010/main" val="1713769086"/>
      </p:ext>
    </p:extLst>
  </p:cSld>
  <p:clrMapOvr>
    <a:masterClrMapping/>
  </p:clrMapOvr>
  <p:transition>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a:xfrm>
            <a:off x="381000" y="304800"/>
            <a:ext cx="8312452" cy="533400"/>
          </a:xfrm>
        </p:spPr>
        <p:txBody>
          <a:bodyPr>
            <a:normAutofit fontScale="90000"/>
          </a:bodyPr>
          <a:lstStyle/>
          <a:p>
            <a:r>
              <a:rPr lang="en-US" dirty="0"/>
              <a:t>Equipment Inheritance Hierarchy</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0"/>
            <a:ext cx="65532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5046278"/>
      </p:ext>
    </p:extLst>
  </p:cSld>
  <p:clrMapOvr>
    <a:masterClrMapping/>
  </p:clrMapOvr>
  <p:transition>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xfrm>
            <a:off x="377674" y="287383"/>
            <a:ext cx="8312452" cy="685800"/>
          </a:xfrm>
        </p:spPr>
        <p:txBody>
          <a:bodyPr>
            <a:normAutofit fontScale="90000"/>
          </a:bodyPr>
          <a:lstStyle/>
          <a:p>
            <a:r>
              <a:rPr lang="en-US" dirty="0"/>
              <a:t>Equipment Containers (Containment)</a:t>
            </a:r>
          </a:p>
        </p:txBody>
      </p:sp>
      <p:sp>
        <p:nvSpPr>
          <p:cNvPr id="803843" name="Rectangle 3"/>
          <p:cNvSpPr>
            <a:spLocks noChangeArrowheads="1"/>
          </p:cNvSpPr>
          <p:nvPr/>
        </p:nvSpPr>
        <p:spPr bwMode="auto">
          <a:xfrm>
            <a:off x="457200" y="813617"/>
            <a:ext cx="784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19075" indent="-219075"/>
            <a:endParaRPr lang="en-US" sz="1600"/>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81891"/>
            <a:ext cx="8001000" cy="564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168294"/>
      </p:ext>
    </p:extLst>
  </p:cSld>
  <p:clrMapOvr>
    <a:masterClrMapping/>
  </p:clrMapOvr>
  <p:transition>
    <p:wipe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xfrm>
            <a:off x="415773" y="381000"/>
            <a:ext cx="8312452" cy="685800"/>
          </a:xfrm>
        </p:spPr>
        <p:txBody>
          <a:bodyPr>
            <a:normAutofit fontScale="90000"/>
          </a:bodyPr>
          <a:lstStyle/>
          <a:p>
            <a:r>
              <a:rPr lang="en-US" dirty="0"/>
              <a:t>Transformer Class (Model) From CIM</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8077199"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001792"/>
      </p:ext>
    </p:extLst>
  </p:cSld>
  <p:clrMapOvr>
    <a:masterClrMapping/>
  </p:clrMapOvr>
  <p:transition spd="slow">
    <p:wipe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a:xfrm>
            <a:off x="457200" y="274638"/>
            <a:ext cx="8229600" cy="715962"/>
          </a:xfrm>
        </p:spPr>
        <p:txBody>
          <a:bodyPr>
            <a:normAutofit fontScale="90000"/>
          </a:bodyPr>
          <a:lstStyle/>
          <a:p>
            <a:r>
              <a:rPr lang="en-US" dirty="0"/>
              <a:t>Transformer </a:t>
            </a:r>
            <a:r>
              <a:rPr lang="en-US" dirty="0" smtClean="0"/>
              <a:t>End </a:t>
            </a:r>
            <a:r>
              <a:rPr lang="en-US" dirty="0"/>
              <a:t>Attributes</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93074"/>
            <a:ext cx="45720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2377" y="1193074"/>
            <a:ext cx="2895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8539"/>
      </p:ext>
    </p:extLst>
  </p:cSld>
  <p:clrMapOvr>
    <a:masterClrMapping/>
  </p:clrMapOvr>
  <p:transition>
    <p:wipe dir="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306916" y="464186"/>
            <a:ext cx="8312452" cy="685800"/>
          </a:xfrm>
        </p:spPr>
        <p:txBody>
          <a:bodyPr>
            <a:normAutofit fontScale="90000"/>
          </a:bodyPr>
          <a:lstStyle/>
          <a:p>
            <a:r>
              <a:rPr lang="en-US" dirty="0"/>
              <a:t>Connectivity Model</a:t>
            </a:r>
          </a:p>
        </p:txBody>
      </p:sp>
      <p:sp>
        <p:nvSpPr>
          <p:cNvPr id="960515" name="Rectangle 3"/>
          <p:cNvSpPr>
            <a:spLocks noChangeArrowheads="1"/>
          </p:cNvSpPr>
          <p:nvPr/>
        </p:nvSpPr>
        <p:spPr bwMode="auto">
          <a:xfrm>
            <a:off x="1690310" y="363538"/>
            <a:ext cx="9144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19075" indent="-219075"/>
            <a:endParaRPr lang="en-US" sz="1600"/>
          </a:p>
        </p:txBody>
      </p:sp>
      <p:pic>
        <p:nvPicPr>
          <p:cNvPr id="960517" name="Picture 5"/>
          <p:cNvPicPr>
            <a:picLocks noChangeAspect="1" noChangeArrowheads="1"/>
          </p:cNvPicPr>
          <p:nvPr/>
        </p:nvPicPr>
        <p:blipFill>
          <a:blip r:embed="rId3">
            <a:extLst>
              <a:ext uri="{28A0092B-C50C-407E-A947-70E740481C1C}">
                <a14:useLocalDpi xmlns:a14="http://schemas.microsoft.com/office/drawing/2010/main" val="0"/>
              </a:ext>
            </a:extLst>
          </a:blip>
          <a:srcRect l="925" t="2701" r="1079" b="4051"/>
          <a:stretch>
            <a:fillRect/>
          </a:stretch>
        </p:blipFill>
        <p:spPr bwMode="auto">
          <a:xfrm>
            <a:off x="435427" y="1143000"/>
            <a:ext cx="8055429"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677581"/>
      </p:ext>
    </p:extLst>
  </p:cSld>
  <p:clrMapOvr>
    <a:masterClrMapping/>
  </p:clrMapOvr>
  <p:transition>
    <p:wipe dir="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mtClean="0"/>
              <a:t>Names</a:t>
            </a:r>
          </a:p>
        </p:txBody>
      </p:sp>
      <p:sp>
        <p:nvSpPr>
          <p:cNvPr id="3" name="Content Placeholder 2"/>
          <p:cNvSpPr>
            <a:spLocks noGrp="1"/>
          </p:cNvSpPr>
          <p:nvPr>
            <p:ph idx="1"/>
          </p:nvPr>
        </p:nvSpPr>
        <p:spPr>
          <a:xfrm>
            <a:off x="457200" y="1447800"/>
            <a:ext cx="8229600" cy="4678363"/>
          </a:xfrm>
        </p:spPr>
        <p:txBody>
          <a:bodyPr rtlCol="0">
            <a:normAutofit fontScale="70000" lnSpcReduction="20000"/>
          </a:bodyPr>
          <a:lstStyle/>
          <a:p>
            <a:pPr fontAlgn="auto">
              <a:spcAft>
                <a:spcPts val="0"/>
              </a:spcAft>
              <a:buFont typeface="Arial" pitchFamily="34" charset="0"/>
              <a:buChar char="•"/>
              <a:defRPr/>
            </a:pPr>
            <a:r>
              <a:rPr lang="en-US" dirty="0" smtClean="0"/>
              <a:t>Object naming is an important aspect of integration that is often overlooked</a:t>
            </a:r>
          </a:p>
          <a:p>
            <a:pPr fontAlgn="auto">
              <a:spcAft>
                <a:spcPts val="0"/>
              </a:spcAft>
              <a:buFont typeface="Arial" pitchFamily="34" charset="0"/>
              <a:buChar char="•"/>
              <a:defRPr/>
            </a:pPr>
            <a:r>
              <a:rPr lang="en-US" dirty="0" smtClean="0"/>
              <a:t>Issues: </a:t>
            </a:r>
          </a:p>
          <a:p>
            <a:pPr lvl="1" fontAlgn="auto">
              <a:spcAft>
                <a:spcPts val="0"/>
              </a:spcAft>
              <a:buFont typeface="Arial" pitchFamily="34" charset="0"/>
              <a:buChar char="–"/>
              <a:defRPr/>
            </a:pPr>
            <a:r>
              <a:rPr lang="en-US" dirty="0" smtClean="0"/>
              <a:t>The same object may be known in different system by different names</a:t>
            </a:r>
          </a:p>
          <a:p>
            <a:pPr lvl="1" fontAlgn="auto">
              <a:spcAft>
                <a:spcPts val="0"/>
              </a:spcAft>
              <a:buFont typeface="Arial" pitchFamily="34" charset="0"/>
              <a:buChar char="–"/>
              <a:defRPr/>
            </a:pPr>
            <a:r>
              <a:rPr lang="en-US" dirty="0" smtClean="0"/>
              <a:t>Messages need to use an identified that is known by source and targets</a:t>
            </a:r>
          </a:p>
          <a:p>
            <a:pPr lvl="1" fontAlgn="auto">
              <a:spcAft>
                <a:spcPts val="0"/>
              </a:spcAft>
              <a:buFont typeface="Arial" pitchFamily="34" charset="0"/>
              <a:buChar char="–"/>
              <a:defRPr/>
            </a:pPr>
            <a:r>
              <a:rPr lang="en-US" dirty="0" smtClean="0"/>
              <a:t>Some systems may need to be aware of multiple identifiers for a single object (e.g. local ID and external ID)</a:t>
            </a:r>
          </a:p>
          <a:p>
            <a:pPr fontAlgn="auto">
              <a:spcAft>
                <a:spcPts val="0"/>
              </a:spcAft>
              <a:buFont typeface="Arial" pitchFamily="34" charset="0"/>
              <a:buChar char="•"/>
              <a:defRPr/>
            </a:pPr>
            <a:r>
              <a:rPr lang="en-US" dirty="0" smtClean="0"/>
              <a:t>Sources and targets MUST agree upon names to be used, or rely upon the use of bilateral mapping tables for object names</a:t>
            </a:r>
          </a:p>
          <a:p>
            <a:pPr fontAlgn="auto">
              <a:spcAft>
                <a:spcPts val="0"/>
              </a:spcAft>
              <a:buFont typeface="Arial" pitchFamily="34" charset="0"/>
              <a:buChar char="•"/>
              <a:defRPr/>
            </a:pPr>
            <a:r>
              <a:rPr lang="en-US" dirty="0" smtClean="0"/>
              <a:t>A naming service could be used for allocating and managing names</a:t>
            </a:r>
          </a:p>
          <a:p>
            <a:pPr fontAlgn="auto">
              <a:spcAft>
                <a:spcPts val="0"/>
              </a:spcAft>
              <a:buFont typeface="Arial" pitchFamily="34" charset="0"/>
              <a:buChar char="•"/>
              <a:defRPr/>
            </a:pPr>
            <a:r>
              <a:rPr lang="en-US" dirty="0" smtClean="0"/>
              <a:t>The performance implications of name lookups needs to be carefully considered</a:t>
            </a:r>
          </a:p>
          <a:p>
            <a:pPr fontAlgn="auto">
              <a:spcAft>
                <a:spcPts val="0"/>
              </a:spcAft>
              <a:buFont typeface="Arial" pitchFamily="34" charset="0"/>
              <a:buChar char="•"/>
              <a:defRPr/>
            </a:pPr>
            <a:r>
              <a:rPr lang="en-US" dirty="0" smtClean="0"/>
              <a:t>Name class introduced in CIM v15 to help address these issues</a:t>
            </a:r>
            <a:endParaRPr lang="en-US" dirty="0"/>
          </a:p>
        </p:txBody>
      </p:sp>
    </p:spTree>
    <p:extLst>
      <p:ext uri="{BB962C8B-B14F-4D97-AF65-F5344CB8AC3E}">
        <p14:creationId xmlns:p14="http://schemas.microsoft.com/office/powerpoint/2010/main" val="123512310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smtClean="0"/>
              <a:t>CIM Name Class</a:t>
            </a:r>
          </a:p>
        </p:txBody>
      </p:sp>
      <p:sp>
        <p:nvSpPr>
          <p:cNvPr id="3" name="Content Placeholder 2"/>
          <p:cNvSpPr>
            <a:spLocks noGrp="1"/>
          </p:cNvSpPr>
          <p:nvPr>
            <p:ph idx="1"/>
          </p:nvPr>
        </p:nvSpPr>
        <p:spPr>
          <a:xfrm>
            <a:off x="457200" y="3886200"/>
            <a:ext cx="8153400" cy="2239963"/>
          </a:xfrm>
        </p:spPr>
        <p:txBody>
          <a:bodyPr rtlCol="0">
            <a:normAutofit fontScale="70000" lnSpcReduction="20000"/>
          </a:bodyPr>
          <a:lstStyle/>
          <a:p>
            <a:pPr fontAlgn="auto">
              <a:spcAft>
                <a:spcPts val="0"/>
              </a:spcAft>
              <a:buFont typeface="Arial" pitchFamily="34" charset="0"/>
              <a:buChar char="•"/>
              <a:defRPr/>
            </a:pPr>
            <a:r>
              <a:rPr lang="en-US" dirty="0" smtClean="0"/>
              <a:t>Identified Objects can have many Names</a:t>
            </a:r>
          </a:p>
          <a:p>
            <a:pPr fontAlgn="auto">
              <a:spcAft>
                <a:spcPts val="0"/>
              </a:spcAft>
              <a:buFont typeface="Arial" pitchFamily="34" charset="0"/>
              <a:buChar char="•"/>
              <a:defRPr/>
            </a:pPr>
            <a:r>
              <a:rPr lang="en-US" dirty="0" smtClean="0"/>
              <a:t>Each Name.name instance can be associated with a different </a:t>
            </a:r>
            <a:r>
              <a:rPr lang="en-US" dirty="0" err="1" smtClean="0"/>
              <a:t>NameType</a:t>
            </a:r>
            <a:endParaRPr lang="en-US" dirty="0" smtClean="0"/>
          </a:p>
          <a:p>
            <a:pPr fontAlgn="auto">
              <a:spcAft>
                <a:spcPts val="0"/>
              </a:spcAft>
              <a:buFont typeface="Arial" pitchFamily="34" charset="0"/>
              <a:buChar char="•"/>
              <a:defRPr/>
            </a:pPr>
            <a:r>
              <a:rPr lang="en-US" dirty="0" err="1" smtClean="0"/>
              <a:t>NameTypes</a:t>
            </a:r>
            <a:r>
              <a:rPr lang="en-US" dirty="0" smtClean="0"/>
              <a:t> can be associated with a </a:t>
            </a:r>
            <a:r>
              <a:rPr lang="en-US" dirty="0" err="1" smtClean="0"/>
              <a:t>NameTypeAuthority</a:t>
            </a:r>
            <a:r>
              <a:rPr lang="en-US" dirty="0" smtClean="0"/>
              <a:t> that can be responsible for allocating Name.name values within a </a:t>
            </a:r>
            <a:r>
              <a:rPr lang="en-US" dirty="0" err="1" smtClean="0"/>
              <a:t>NameType</a:t>
            </a:r>
            <a:endParaRPr lang="en-US" dirty="0" smtClean="0"/>
          </a:p>
          <a:p>
            <a:pPr fontAlgn="auto">
              <a:spcAft>
                <a:spcPts val="0"/>
              </a:spcAft>
              <a:buFont typeface="Arial" pitchFamily="34" charset="0"/>
              <a:buChar char="•"/>
              <a:defRPr/>
            </a:pPr>
            <a:r>
              <a:rPr lang="en-US" dirty="0" smtClean="0"/>
              <a:t>IdentifiedObject.name preserved for legacy reasons</a:t>
            </a:r>
            <a:endParaRPr lang="en-US" dirty="0"/>
          </a:p>
        </p:txBody>
      </p:sp>
      <p:pic>
        <p:nvPicPr>
          <p:cNvPr id="56323" name="Picture 2"/>
          <p:cNvPicPr>
            <a:picLocks noChangeAspect="1" noChangeArrowheads="1"/>
          </p:cNvPicPr>
          <p:nvPr/>
        </p:nvPicPr>
        <p:blipFill>
          <a:blip r:embed="rId2"/>
          <a:srcRect/>
          <a:stretch>
            <a:fillRect/>
          </a:stretch>
        </p:blipFill>
        <p:spPr bwMode="auto">
          <a:xfrm>
            <a:off x="914400" y="1447800"/>
            <a:ext cx="7324725" cy="2124075"/>
          </a:xfrm>
          <a:prstGeom prst="rect">
            <a:avLst/>
          </a:prstGeom>
          <a:noFill/>
          <a:ln w="9525">
            <a:noFill/>
            <a:miter lim="800000"/>
            <a:headEnd/>
            <a:tailEnd/>
          </a:ln>
        </p:spPr>
      </p:pic>
    </p:spTree>
    <p:extLst>
      <p:ext uri="{BB962C8B-B14F-4D97-AF65-F5344CB8AC3E}">
        <p14:creationId xmlns:p14="http://schemas.microsoft.com/office/powerpoint/2010/main" val="2469927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smtClean="0"/>
              <a:t>Names in Messages</a:t>
            </a:r>
          </a:p>
        </p:txBody>
      </p:sp>
      <p:sp>
        <p:nvSpPr>
          <p:cNvPr id="3" name="Content Placeholder 2"/>
          <p:cNvSpPr>
            <a:spLocks noGrp="1"/>
          </p:cNvSpPr>
          <p:nvPr>
            <p:ph idx="1"/>
          </p:nvPr>
        </p:nvSpPr>
        <p:spPr>
          <a:xfrm>
            <a:off x="457200" y="4267200"/>
            <a:ext cx="8305800" cy="2057400"/>
          </a:xfrm>
        </p:spPr>
        <p:txBody>
          <a:bodyPr rtlCol="0">
            <a:normAutofit fontScale="70000" lnSpcReduction="20000"/>
          </a:bodyPr>
          <a:lstStyle/>
          <a:p>
            <a:pPr fontAlgn="auto">
              <a:spcAft>
                <a:spcPts val="0"/>
              </a:spcAft>
              <a:buFont typeface="Arial" pitchFamily="34" charset="0"/>
              <a:buChar char="•"/>
              <a:defRPr/>
            </a:pPr>
            <a:r>
              <a:rPr lang="en-US" dirty="0" smtClean="0"/>
              <a:t>Common usage of Name class in a message XSD</a:t>
            </a:r>
          </a:p>
          <a:p>
            <a:pPr fontAlgn="auto">
              <a:spcAft>
                <a:spcPts val="0"/>
              </a:spcAft>
              <a:buFont typeface="Arial" pitchFamily="34" charset="0"/>
              <a:buChar char="•"/>
              <a:defRPr/>
            </a:pPr>
            <a:r>
              <a:rPr lang="en-US" dirty="0" err="1" smtClean="0"/>
              <a:t>NameType</a:t>
            </a:r>
            <a:r>
              <a:rPr lang="en-US" dirty="0" smtClean="0"/>
              <a:t> often option, but should be provided by source if more than one Name instance provided</a:t>
            </a:r>
          </a:p>
          <a:p>
            <a:pPr fontAlgn="auto">
              <a:spcAft>
                <a:spcPts val="0"/>
              </a:spcAft>
              <a:buFont typeface="Arial" pitchFamily="34" charset="0"/>
              <a:buChar char="•"/>
              <a:defRPr/>
            </a:pPr>
            <a:r>
              <a:rPr lang="en-US" dirty="0" smtClean="0"/>
              <a:t>Target process will map the object using one of the names, as the name is either used locally or defined within a bilateral mapping table</a:t>
            </a:r>
            <a:endParaRPr lang="en-US" dirty="0"/>
          </a:p>
        </p:txBody>
      </p:sp>
      <p:pic>
        <p:nvPicPr>
          <p:cNvPr id="57347" name="Picture 2"/>
          <p:cNvPicPr>
            <a:picLocks noChangeAspect="1" noChangeArrowheads="1"/>
          </p:cNvPicPr>
          <p:nvPr/>
        </p:nvPicPr>
        <p:blipFill>
          <a:blip r:embed="rId2"/>
          <a:srcRect/>
          <a:stretch>
            <a:fillRect/>
          </a:stretch>
        </p:blipFill>
        <p:spPr bwMode="auto">
          <a:xfrm>
            <a:off x="1219200" y="1295400"/>
            <a:ext cx="6858000" cy="2868613"/>
          </a:xfrm>
          <a:prstGeom prst="rect">
            <a:avLst/>
          </a:prstGeom>
          <a:noFill/>
          <a:ln w="9525">
            <a:noFill/>
            <a:miter lim="800000"/>
            <a:headEnd/>
            <a:tailEnd/>
          </a:ln>
        </p:spPr>
      </p:pic>
    </p:spTree>
    <p:extLst>
      <p:ext uri="{BB962C8B-B14F-4D97-AF65-F5344CB8AC3E}">
        <p14:creationId xmlns:p14="http://schemas.microsoft.com/office/powerpoint/2010/main" val="139612298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smtClean="0"/>
              <a:t>Name Mapping Example</a:t>
            </a:r>
          </a:p>
        </p:txBody>
      </p:sp>
      <p:sp>
        <p:nvSpPr>
          <p:cNvPr id="5" name="Content Placeholder 4"/>
          <p:cNvSpPr>
            <a:spLocks noGrp="1"/>
          </p:cNvSpPr>
          <p:nvPr>
            <p:ph sz="half" idx="1"/>
          </p:nvPr>
        </p:nvSpPr>
        <p:spPr>
          <a:xfrm>
            <a:off x="457200" y="1600200"/>
            <a:ext cx="2971800" cy="4525963"/>
          </a:xfrm>
        </p:spPr>
        <p:txBody>
          <a:bodyPr rtlCol="0">
            <a:normAutofit fontScale="77500" lnSpcReduction="20000"/>
          </a:bodyPr>
          <a:lstStyle/>
          <a:p>
            <a:pPr fontAlgn="auto">
              <a:spcAft>
                <a:spcPts val="0"/>
              </a:spcAft>
              <a:buFont typeface="Arial" pitchFamily="34" charset="0"/>
              <a:buChar char="•"/>
              <a:defRPr/>
            </a:pPr>
            <a:r>
              <a:rPr lang="en-US" dirty="0" smtClean="0"/>
              <a:t>Source sends a message related to object ‘ABC’</a:t>
            </a:r>
          </a:p>
          <a:p>
            <a:pPr fontAlgn="auto">
              <a:spcAft>
                <a:spcPts val="0"/>
              </a:spcAft>
              <a:buFont typeface="Arial" pitchFamily="34" charset="0"/>
              <a:buChar char="•"/>
              <a:defRPr/>
            </a:pPr>
            <a:r>
              <a:rPr lang="en-US" dirty="0" smtClean="0"/>
              <a:t>Within message </a:t>
            </a:r>
            <a:r>
              <a:rPr lang="en-US" i="1" dirty="0" smtClean="0"/>
              <a:t>Name.name</a:t>
            </a:r>
            <a:r>
              <a:rPr lang="en-US" dirty="0" smtClean="0"/>
              <a:t> value is set to ‘ABC’</a:t>
            </a:r>
          </a:p>
          <a:p>
            <a:pPr fontAlgn="auto">
              <a:spcAft>
                <a:spcPts val="0"/>
              </a:spcAft>
              <a:buFont typeface="Arial" pitchFamily="34" charset="0"/>
              <a:buChar char="•"/>
              <a:defRPr/>
            </a:pPr>
            <a:r>
              <a:rPr lang="en-US" i="1" dirty="0" smtClean="0"/>
              <a:t>Name.NameType.name</a:t>
            </a:r>
            <a:r>
              <a:rPr lang="en-US" dirty="0" smtClean="0"/>
              <a:t> can be used to specifically identify the type of name</a:t>
            </a:r>
            <a:endParaRPr lang="en-US" dirty="0"/>
          </a:p>
        </p:txBody>
      </p:sp>
      <p:sp>
        <p:nvSpPr>
          <p:cNvPr id="6" name="Content Placeholder 5"/>
          <p:cNvSpPr>
            <a:spLocks noGrp="1"/>
          </p:cNvSpPr>
          <p:nvPr>
            <p:ph sz="half" idx="2"/>
          </p:nvPr>
        </p:nvSpPr>
        <p:spPr>
          <a:xfrm>
            <a:off x="6324600" y="1600200"/>
            <a:ext cx="2590800" cy="3810000"/>
          </a:xfrm>
        </p:spPr>
        <p:txBody>
          <a:bodyPr rtlCol="0">
            <a:normAutofit fontScale="77500" lnSpcReduction="20000"/>
          </a:bodyPr>
          <a:lstStyle/>
          <a:p>
            <a:pPr fontAlgn="auto">
              <a:spcAft>
                <a:spcPts val="0"/>
              </a:spcAft>
              <a:buFont typeface="Arial" pitchFamily="34" charset="0"/>
              <a:buChar char="•"/>
              <a:defRPr/>
            </a:pPr>
            <a:r>
              <a:rPr lang="en-US" dirty="0" smtClean="0"/>
              <a:t>Target receives the message</a:t>
            </a:r>
          </a:p>
          <a:p>
            <a:pPr fontAlgn="auto">
              <a:spcAft>
                <a:spcPts val="0"/>
              </a:spcAft>
              <a:buFont typeface="Arial" pitchFamily="34" charset="0"/>
              <a:buChar char="•"/>
              <a:defRPr/>
            </a:pPr>
            <a:r>
              <a:rPr lang="en-US" dirty="0" smtClean="0"/>
              <a:t>Given that the Name.name value is unknown, a table lookup is required to known that ‘ABC’ as provided by the external system is equivalent to ‘1’</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4140361298"/>
              </p:ext>
            </p:extLst>
          </p:nvPr>
        </p:nvGraphicFramePr>
        <p:xfrm>
          <a:off x="3543300" y="1600200"/>
          <a:ext cx="2590800" cy="3764281"/>
        </p:xfrm>
        <a:graphic>
          <a:graphicData uri="http://schemas.openxmlformats.org/drawingml/2006/table">
            <a:tbl>
              <a:tblPr firstRow="1" bandRow="1">
                <a:tableStyleId>{5C22544A-7EE6-4342-B048-85BDC9FD1C3A}</a:tableStyleId>
              </a:tblPr>
              <a:tblGrid>
                <a:gridCol w="1295400"/>
                <a:gridCol w="1295400"/>
              </a:tblGrid>
              <a:tr h="559051">
                <a:tc>
                  <a:txBody>
                    <a:bodyPr/>
                    <a:lstStyle/>
                    <a:p>
                      <a:r>
                        <a:rPr lang="en-US" dirty="0" smtClean="0"/>
                        <a:t>External ID</a:t>
                      </a:r>
                      <a:endParaRPr lang="en-US" dirty="0"/>
                    </a:p>
                  </a:txBody>
                  <a:tcPr/>
                </a:tc>
                <a:tc>
                  <a:txBody>
                    <a:bodyPr/>
                    <a:lstStyle/>
                    <a:p>
                      <a:r>
                        <a:rPr lang="en-US" dirty="0" smtClean="0"/>
                        <a:t>Local ID</a:t>
                      </a:r>
                      <a:endParaRPr lang="en-US" dirty="0"/>
                    </a:p>
                  </a:txBody>
                  <a:tcPr/>
                </a:tc>
              </a:tr>
              <a:tr h="457890">
                <a:tc>
                  <a:txBody>
                    <a:bodyPr/>
                    <a:lstStyle/>
                    <a:p>
                      <a:r>
                        <a:rPr lang="en-US" dirty="0" smtClean="0"/>
                        <a:t>ABC</a:t>
                      </a:r>
                      <a:endParaRPr lang="en-US" dirty="0"/>
                    </a:p>
                  </a:txBody>
                  <a:tcPr/>
                </a:tc>
                <a:tc>
                  <a:txBody>
                    <a:bodyPr/>
                    <a:lstStyle/>
                    <a:p>
                      <a:r>
                        <a:rPr lang="en-US" dirty="0" smtClean="0"/>
                        <a:t>1</a:t>
                      </a:r>
                      <a:endParaRPr lang="en-US" dirty="0"/>
                    </a:p>
                  </a:txBody>
                  <a:tcPr/>
                </a:tc>
              </a:tr>
              <a:tr h="457890">
                <a:tc>
                  <a:txBody>
                    <a:bodyPr/>
                    <a:lstStyle/>
                    <a:p>
                      <a:r>
                        <a:rPr lang="en-US" dirty="0" smtClean="0"/>
                        <a:t>XYZ</a:t>
                      </a:r>
                      <a:endParaRPr lang="en-US" dirty="0"/>
                    </a:p>
                  </a:txBody>
                  <a:tcPr/>
                </a:tc>
                <a:tc>
                  <a:txBody>
                    <a:bodyPr/>
                    <a:lstStyle/>
                    <a:p>
                      <a:r>
                        <a:rPr lang="en-US" dirty="0" smtClean="0"/>
                        <a:t>2</a:t>
                      </a:r>
                      <a:endParaRPr lang="en-US" dirty="0"/>
                    </a:p>
                  </a:txBody>
                  <a:tcPr/>
                </a:tc>
              </a:tr>
              <a:tr h="457890">
                <a:tc>
                  <a:txBody>
                    <a:bodyPr/>
                    <a:lstStyle/>
                    <a:p>
                      <a:r>
                        <a:rPr lang="en-US" dirty="0" smtClean="0"/>
                        <a:t>RTY</a:t>
                      </a:r>
                      <a:endParaRPr lang="en-US" dirty="0"/>
                    </a:p>
                  </a:txBody>
                  <a:tcPr/>
                </a:tc>
                <a:tc>
                  <a:txBody>
                    <a:bodyPr/>
                    <a:lstStyle/>
                    <a:p>
                      <a:r>
                        <a:rPr lang="en-US" dirty="0" smtClean="0"/>
                        <a:t>345</a:t>
                      </a:r>
                      <a:endParaRPr lang="en-US" dirty="0"/>
                    </a:p>
                  </a:txBody>
                  <a:tcPr/>
                </a:tc>
              </a:tr>
              <a:tr h="457890">
                <a:tc>
                  <a:txBody>
                    <a:bodyPr/>
                    <a:lstStyle/>
                    <a:p>
                      <a:r>
                        <a:rPr lang="en-US" dirty="0" smtClean="0"/>
                        <a:t>INB</a:t>
                      </a:r>
                      <a:endParaRPr lang="en-US" dirty="0"/>
                    </a:p>
                  </a:txBody>
                  <a:tcPr/>
                </a:tc>
                <a:tc>
                  <a:txBody>
                    <a:bodyPr/>
                    <a:lstStyle/>
                    <a:p>
                      <a:r>
                        <a:rPr lang="en-US" dirty="0" smtClean="0"/>
                        <a:t>67433</a:t>
                      </a:r>
                      <a:endParaRPr lang="en-US" dirty="0"/>
                    </a:p>
                  </a:txBody>
                  <a:tcPr/>
                </a:tc>
              </a:tr>
              <a:tr h="457890">
                <a:tc>
                  <a:txBody>
                    <a:bodyPr/>
                    <a:lstStyle/>
                    <a:p>
                      <a:r>
                        <a:rPr lang="en-US" dirty="0" smtClean="0"/>
                        <a:t>MJG</a:t>
                      </a:r>
                      <a:endParaRPr lang="en-US" dirty="0"/>
                    </a:p>
                  </a:txBody>
                  <a:tcPr/>
                </a:tc>
                <a:tc>
                  <a:txBody>
                    <a:bodyPr/>
                    <a:lstStyle/>
                    <a:p>
                      <a:r>
                        <a:rPr lang="en-US" dirty="0" smtClean="0"/>
                        <a:t>222</a:t>
                      </a:r>
                      <a:endParaRPr lang="en-US" dirty="0"/>
                    </a:p>
                  </a:txBody>
                  <a:tcPr/>
                </a:tc>
              </a:tr>
              <a:tr h="457890">
                <a:tc>
                  <a:txBody>
                    <a:bodyPr/>
                    <a:lstStyle/>
                    <a:p>
                      <a:r>
                        <a:rPr lang="en-US" dirty="0" smtClean="0"/>
                        <a:t>ECV</a:t>
                      </a:r>
                      <a:endParaRPr lang="en-US" dirty="0"/>
                    </a:p>
                  </a:txBody>
                  <a:tcPr/>
                </a:tc>
                <a:tc>
                  <a:txBody>
                    <a:bodyPr/>
                    <a:lstStyle/>
                    <a:p>
                      <a:r>
                        <a:rPr lang="en-US" dirty="0" smtClean="0"/>
                        <a:t>555</a:t>
                      </a:r>
                      <a:endParaRPr lang="en-US" dirty="0"/>
                    </a:p>
                  </a:txBody>
                  <a:tcPr/>
                </a:tc>
              </a:tr>
              <a:tr h="457890">
                <a:tc>
                  <a:txBody>
                    <a:bodyPr/>
                    <a:lstStyle/>
                    <a:p>
                      <a:r>
                        <a:rPr lang="en-US" dirty="0" smtClean="0"/>
                        <a:t>GGG</a:t>
                      </a:r>
                      <a:endParaRPr lang="en-US" dirty="0"/>
                    </a:p>
                  </a:txBody>
                  <a:tcPr/>
                </a:tc>
                <a:tc>
                  <a:txBody>
                    <a:bodyPr/>
                    <a:lstStyle/>
                    <a:p>
                      <a:r>
                        <a:rPr lang="en-US" dirty="0" smtClean="0"/>
                        <a:t>225</a:t>
                      </a:r>
                      <a:endParaRPr lang="en-US" dirty="0"/>
                    </a:p>
                  </a:txBody>
                  <a:tcPr/>
                </a:tc>
              </a:tr>
            </a:tbl>
          </a:graphicData>
        </a:graphic>
      </p:graphicFrame>
      <p:sp>
        <p:nvSpPr>
          <p:cNvPr id="58401" name="TextBox 6"/>
          <p:cNvSpPr txBox="1">
            <a:spLocks noChangeArrowheads="1"/>
          </p:cNvSpPr>
          <p:nvPr/>
        </p:nvSpPr>
        <p:spPr bwMode="auto">
          <a:xfrm>
            <a:off x="1524000" y="5638800"/>
            <a:ext cx="6629400" cy="400050"/>
          </a:xfrm>
          <a:prstGeom prst="rect">
            <a:avLst/>
          </a:prstGeom>
          <a:noFill/>
          <a:ln w="9525">
            <a:noFill/>
            <a:miter lim="800000"/>
            <a:headEnd/>
            <a:tailEnd/>
          </a:ln>
        </p:spPr>
        <p:txBody>
          <a:bodyPr>
            <a:spAutoFit/>
          </a:bodyPr>
          <a:lstStyle/>
          <a:p>
            <a:r>
              <a:rPr lang="en-US" sz="2000" i="1" dirty="0">
                <a:latin typeface="Calibri" pitchFamily="34" charset="0"/>
              </a:rPr>
              <a:t>Note: This is one example, there are many options</a:t>
            </a:r>
          </a:p>
        </p:txBody>
      </p:sp>
    </p:spTree>
    <p:extLst>
      <p:ext uri="{BB962C8B-B14F-4D97-AF65-F5344CB8AC3E}">
        <p14:creationId xmlns:p14="http://schemas.microsoft.com/office/powerpoint/2010/main" val="4042759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896882" y="1780790"/>
            <a:ext cx="955807" cy="7987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896882" y="3190216"/>
            <a:ext cx="955807" cy="7987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896882" y="5503131"/>
            <a:ext cx="955807" cy="7987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6612098" y="3190216"/>
            <a:ext cx="955807" cy="7987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6612098" y="1676037"/>
            <a:ext cx="1453351" cy="7987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5167121" y="2697371"/>
            <a:ext cx="458752" cy="3833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864527" y="2697371"/>
            <a:ext cx="458752" cy="3833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5167121" y="4988827"/>
            <a:ext cx="458752" cy="3833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Simple Substation in CIM</a:t>
            </a:r>
            <a:endParaRPr lang="en-US" dirty="0"/>
          </a:p>
        </p:txBody>
      </p:sp>
      <p:sp>
        <p:nvSpPr>
          <p:cNvPr id="3" name="Content Placeholder 2"/>
          <p:cNvSpPr>
            <a:spLocks noGrp="1"/>
          </p:cNvSpPr>
          <p:nvPr>
            <p:ph idx="1"/>
          </p:nvPr>
        </p:nvSpPr>
        <p:spPr>
          <a:xfrm>
            <a:off x="457201" y="1600201"/>
            <a:ext cx="4112345" cy="4525963"/>
          </a:xfrm>
        </p:spPr>
        <p:txBody>
          <a:bodyPr>
            <a:normAutofit fontScale="85000" lnSpcReduction="20000"/>
          </a:bodyPr>
          <a:lstStyle/>
          <a:p>
            <a:r>
              <a:rPr lang="en-US" dirty="0"/>
              <a:t>These main components map directly to one piece of Conducting Equipment</a:t>
            </a:r>
          </a:p>
          <a:p>
            <a:r>
              <a:rPr lang="en-US" dirty="0"/>
              <a:t>Generator Alpha also has a an  instance of </a:t>
            </a:r>
            <a:r>
              <a:rPr lang="en-US" dirty="0" err="1"/>
              <a:t>GeneratingUnit</a:t>
            </a:r>
            <a:endParaRPr lang="en-US" dirty="0"/>
          </a:p>
          <a:p>
            <a:r>
              <a:rPr lang="en-US" dirty="0"/>
              <a:t>This class represents “a single or set of synchronous machines for converting mechanical power into alternating-current” </a:t>
            </a:r>
          </a:p>
        </p:txBody>
      </p:sp>
      <p:pic>
        <p:nvPicPr>
          <p:cNvPr id="15" name="Picture 14"/>
          <p:cNvPicPr>
            <a:picLocks noChangeAspect="1"/>
          </p:cNvPicPr>
          <p:nvPr/>
        </p:nvPicPr>
        <p:blipFill>
          <a:blip r:embed="rId2"/>
          <a:stretch>
            <a:fillRect/>
          </a:stretch>
        </p:blipFill>
        <p:spPr>
          <a:xfrm>
            <a:off x="4346964" y="1600201"/>
            <a:ext cx="4600643" cy="4798621"/>
          </a:xfrm>
          <a:prstGeom prst="rect">
            <a:avLst/>
          </a:prstGeom>
        </p:spPr>
      </p:pic>
    </p:spTree>
    <p:extLst>
      <p:ext uri="{BB962C8B-B14F-4D97-AF65-F5344CB8AC3E}">
        <p14:creationId xmlns:p14="http://schemas.microsoft.com/office/powerpoint/2010/main" val="254769062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609600"/>
            <a:ext cx="8229298" cy="838200"/>
          </a:xfrm>
          <a:noFill/>
        </p:spPr>
        <p:txBody>
          <a:bodyPr lIns="92075" tIns="46038" rIns="92075" bIns="46038"/>
          <a:lstStyle/>
          <a:p>
            <a:pPr eaLnBrk="1" hangingPunct="1"/>
            <a:r>
              <a:rPr lang="en-US" dirty="0" smtClean="0"/>
              <a:t>UML Element Conventions</a:t>
            </a:r>
          </a:p>
        </p:txBody>
      </p:sp>
      <p:sp>
        <p:nvSpPr>
          <p:cNvPr id="14339" name="Rectangle 3"/>
          <p:cNvSpPr>
            <a:spLocks noGrp="1" noChangeArrowheads="1"/>
          </p:cNvSpPr>
          <p:nvPr>
            <p:ph type="body" idx="1"/>
          </p:nvPr>
        </p:nvSpPr>
        <p:spPr>
          <a:xfrm>
            <a:off x="559405" y="1562100"/>
            <a:ext cx="7771190" cy="4800600"/>
          </a:xfrm>
          <a:noFill/>
        </p:spPr>
        <p:txBody>
          <a:bodyPr lIns="92075" tIns="46038" rIns="92075" bIns="46038">
            <a:normAutofit fontScale="92500" lnSpcReduction="20000"/>
          </a:bodyPr>
          <a:lstStyle/>
          <a:p>
            <a:pPr eaLnBrk="1" hangingPunct="1">
              <a:lnSpc>
                <a:spcPct val="85000"/>
              </a:lnSpc>
            </a:pPr>
            <a:r>
              <a:rPr lang="en-US" sz="2800" smtClean="0"/>
              <a:t>Packages</a:t>
            </a:r>
          </a:p>
          <a:p>
            <a:pPr lvl="1" eaLnBrk="1" hangingPunct="1">
              <a:lnSpc>
                <a:spcPct val="85000"/>
              </a:lnSpc>
            </a:pPr>
            <a:r>
              <a:rPr lang="en-US" smtClean="0"/>
              <a:t>Before creating a package, search for intended package name and add a prefix if the package already exists</a:t>
            </a:r>
          </a:p>
          <a:p>
            <a:pPr lvl="1" eaLnBrk="1" hangingPunct="1">
              <a:lnSpc>
                <a:spcPct val="85000"/>
              </a:lnSpc>
            </a:pPr>
            <a:r>
              <a:rPr lang="en-US" smtClean="0"/>
              <a:t>Create a package that is peer (sibling) to the IEC* packages, e.g., MyPackage</a:t>
            </a:r>
          </a:p>
          <a:p>
            <a:pPr lvl="1" eaLnBrk="1" hangingPunct="1">
              <a:lnSpc>
                <a:spcPct val="85000"/>
              </a:lnSpc>
            </a:pPr>
            <a:r>
              <a:rPr lang="en-US" smtClean="0"/>
              <a:t>Create a class within that package called MyPackageCIMVersion and copy date and version attributes from IEC61970CIMVersion into it and update the values to fit your context</a:t>
            </a:r>
          </a:p>
          <a:p>
            <a:pPr lvl="1" eaLnBrk="1" hangingPunct="1">
              <a:lnSpc>
                <a:spcPct val="85000"/>
              </a:lnSpc>
            </a:pPr>
            <a:r>
              <a:rPr lang="en-US" smtClean="0"/>
              <a:t>If there are a large number of class extensions, create sub-packages within MyPackage</a:t>
            </a:r>
          </a:p>
          <a:p>
            <a:pPr lvl="1" eaLnBrk="1" hangingPunct="1">
              <a:lnSpc>
                <a:spcPct val="85000"/>
              </a:lnSpc>
            </a:pPr>
            <a:r>
              <a:rPr lang="en-US" smtClean="0"/>
              <a:t>Document each package with a sentence or two </a:t>
            </a:r>
            <a:br>
              <a:rPr lang="en-US" smtClean="0"/>
            </a:br>
            <a:r>
              <a:rPr lang="en-US" smtClean="0"/>
              <a:t/>
            </a:r>
            <a:br>
              <a:rPr lang="en-US" smtClean="0"/>
            </a:br>
            <a:endParaRPr lang="en-US" smtClean="0"/>
          </a:p>
        </p:txBody>
      </p:sp>
    </p:spTree>
    <p:extLst>
      <p:ext uri="{BB962C8B-B14F-4D97-AF65-F5344CB8AC3E}">
        <p14:creationId xmlns:p14="http://schemas.microsoft.com/office/powerpoint/2010/main" val="73232619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609600"/>
            <a:ext cx="8229298" cy="838200"/>
          </a:xfrm>
          <a:noFill/>
        </p:spPr>
        <p:txBody>
          <a:bodyPr lIns="92075" tIns="46038" rIns="92075" bIns="46038"/>
          <a:lstStyle/>
          <a:p>
            <a:pPr eaLnBrk="1" hangingPunct="1"/>
            <a:r>
              <a:rPr lang="en-US" dirty="0" smtClean="0"/>
              <a:t>UML Element Conventions</a:t>
            </a:r>
          </a:p>
        </p:txBody>
      </p:sp>
      <p:sp>
        <p:nvSpPr>
          <p:cNvPr id="15363" name="Rectangle 3"/>
          <p:cNvSpPr>
            <a:spLocks noGrp="1" noChangeArrowheads="1"/>
          </p:cNvSpPr>
          <p:nvPr>
            <p:ph type="body" idx="1"/>
          </p:nvPr>
        </p:nvSpPr>
        <p:spPr>
          <a:xfrm>
            <a:off x="559405" y="1562100"/>
            <a:ext cx="7771190" cy="4800600"/>
          </a:xfrm>
          <a:noFill/>
        </p:spPr>
        <p:txBody>
          <a:bodyPr lIns="92075" tIns="46038" rIns="92075" bIns="46038">
            <a:normAutofit fontScale="92500" lnSpcReduction="20000"/>
          </a:bodyPr>
          <a:lstStyle/>
          <a:p>
            <a:pPr eaLnBrk="1" hangingPunct="1">
              <a:lnSpc>
                <a:spcPct val="85000"/>
              </a:lnSpc>
            </a:pPr>
            <a:r>
              <a:rPr lang="en-US" sz="2800" smtClean="0"/>
              <a:t>Classes</a:t>
            </a:r>
          </a:p>
          <a:p>
            <a:pPr lvl="1" eaLnBrk="1" hangingPunct="1">
              <a:lnSpc>
                <a:spcPct val="85000"/>
              </a:lnSpc>
            </a:pPr>
            <a:r>
              <a:rPr lang="en-US" smtClean="0"/>
              <a:t>before creating a class, search for the intended class name and add a prefix to the extension if a class already exists</a:t>
            </a:r>
          </a:p>
          <a:p>
            <a:pPr lvl="1" eaLnBrk="1" hangingPunct="1">
              <a:lnSpc>
                <a:spcPct val="85000"/>
              </a:lnSpc>
            </a:pPr>
            <a:r>
              <a:rPr lang="en-US" smtClean="0"/>
              <a:t>class names start with upper case and should not end with 's‘</a:t>
            </a:r>
          </a:p>
          <a:p>
            <a:pPr lvl="1" eaLnBrk="1" hangingPunct="1">
              <a:lnSpc>
                <a:spcPct val="85000"/>
              </a:lnSpc>
            </a:pPr>
            <a:r>
              <a:rPr lang="en-US" smtClean="0"/>
              <a:t>document the purpose of the class</a:t>
            </a:r>
          </a:p>
          <a:p>
            <a:pPr lvl="1" eaLnBrk="1" hangingPunct="1">
              <a:lnSpc>
                <a:spcPct val="85000"/>
              </a:lnSpc>
            </a:pPr>
            <a:r>
              <a:rPr lang="en-US" smtClean="0"/>
              <a:t>Use TagValues or Stereotypes: enumeration, Datatype or Compound (you should not be defining other Primitive types than standard ones)</a:t>
            </a:r>
          </a:p>
          <a:p>
            <a:pPr lvl="1" eaLnBrk="1" hangingPunct="1">
              <a:lnSpc>
                <a:spcPct val="85000"/>
              </a:lnSpc>
            </a:pPr>
            <a:r>
              <a:rPr lang="en-US" smtClean="0"/>
              <a:t>Stereotyped classes are types that never participate in relationships (i.e., no associations, no inheritance), but are used as types for attributes </a:t>
            </a:r>
            <a:br>
              <a:rPr lang="en-US" smtClean="0"/>
            </a:br>
            <a:r>
              <a:rPr lang="en-US" smtClean="0"/>
              <a:t/>
            </a:r>
            <a:br>
              <a:rPr lang="en-US" smtClean="0"/>
            </a:br>
            <a:endParaRPr lang="en-US" smtClean="0"/>
          </a:p>
        </p:txBody>
      </p:sp>
    </p:spTree>
    <p:extLst>
      <p:ext uri="{BB962C8B-B14F-4D97-AF65-F5344CB8AC3E}">
        <p14:creationId xmlns:p14="http://schemas.microsoft.com/office/powerpoint/2010/main" val="79320889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609600"/>
            <a:ext cx="8229298" cy="838200"/>
          </a:xfrm>
          <a:noFill/>
        </p:spPr>
        <p:txBody>
          <a:bodyPr lIns="92075" tIns="46038" rIns="92075" bIns="46038"/>
          <a:lstStyle/>
          <a:p>
            <a:pPr eaLnBrk="1" hangingPunct="1"/>
            <a:r>
              <a:rPr lang="en-US" dirty="0" smtClean="0"/>
              <a:t>UML Element Conventions</a:t>
            </a:r>
          </a:p>
        </p:txBody>
      </p:sp>
      <p:sp>
        <p:nvSpPr>
          <p:cNvPr id="16387" name="Rectangle 3"/>
          <p:cNvSpPr>
            <a:spLocks noGrp="1" noChangeArrowheads="1"/>
          </p:cNvSpPr>
          <p:nvPr>
            <p:ph type="body" idx="1"/>
          </p:nvPr>
        </p:nvSpPr>
        <p:spPr>
          <a:xfrm>
            <a:off x="559405" y="1562100"/>
            <a:ext cx="7771190" cy="4800600"/>
          </a:xfrm>
          <a:noFill/>
        </p:spPr>
        <p:txBody>
          <a:bodyPr lIns="92075" tIns="46038" rIns="92075" bIns="46038">
            <a:normAutofit lnSpcReduction="10000"/>
          </a:bodyPr>
          <a:lstStyle/>
          <a:p>
            <a:pPr eaLnBrk="1" hangingPunct="1">
              <a:lnSpc>
                <a:spcPct val="85000"/>
              </a:lnSpc>
            </a:pPr>
            <a:r>
              <a:rPr lang="en-US" sz="2800" smtClean="0"/>
              <a:t>Classes (Continued)</a:t>
            </a:r>
          </a:p>
          <a:p>
            <a:pPr lvl="1" eaLnBrk="1" hangingPunct="1">
              <a:lnSpc>
                <a:spcPct val="85000"/>
              </a:lnSpc>
            </a:pPr>
            <a:r>
              <a:rPr lang="en-US" smtClean="0"/>
              <a:t>Datatype may have attributes whose types are Primitive or enumeration (example: IEC61970::Domain::ActivePower)</a:t>
            </a:r>
          </a:p>
          <a:p>
            <a:pPr lvl="1" eaLnBrk="1" hangingPunct="1">
              <a:lnSpc>
                <a:spcPct val="85000"/>
              </a:lnSpc>
            </a:pPr>
            <a:r>
              <a:rPr lang="en-US" smtClean="0"/>
              <a:t>Compound may have attributes whose types are Primitive, enumeration, Datatype or Compound (example: IEC61968::Common::StreetAddress)</a:t>
            </a:r>
          </a:p>
          <a:p>
            <a:pPr lvl="1" eaLnBrk="1" hangingPunct="1">
              <a:lnSpc>
                <a:spcPct val="85000"/>
              </a:lnSpc>
            </a:pPr>
            <a:r>
              <a:rPr lang="en-US" smtClean="0"/>
              <a:t>Never use association class (too exotic UML feature, poor tool support) </a:t>
            </a:r>
            <a:br>
              <a:rPr lang="en-US" smtClean="0"/>
            </a:br>
            <a:r>
              <a:rPr lang="en-US" smtClean="0"/>
              <a:t/>
            </a:r>
            <a:br>
              <a:rPr lang="en-US" smtClean="0"/>
            </a:br>
            <a:r>
              <a:rPr lang="en-US" smtClean="0"/>
              <a:t/>
            </a:r>
            <a:br>
              <a:rPr lang="en-US" smtClean="0"/>
            </a:br>
            <a:endParaRPr lang="en-US" smtClean="0"/>
          </a:p>
        </p:txBody>
      </p:sp>
    </p:spTree>
    <p:extLst>
      <p:ext uri="{BB962C8B-B14F-4D97-AF65-F5344CB8AC3E}">
        <p14:creationId xmlns:p14="http://schemas.microsoft.com/office/powerpoint/2010/main" val="17875949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33400" y="533400"/>
            <a:ext cx="8229298" cy="838200"/>
          </a:xfrm>
          <a:noFill/>
        </p:spPr>
        <p:txBody>
          <a:bodyPr lIns="92075" tIns="46038" rIns="92075" bIns="46038"/>
          <a:lstStyle/>
          <a:p>
            <a:pPr eaLnBrk="1" hangingPunct="1"/>
            <a:r>
              <a:rPr lang="en-US" dirty="0" smtClean="0"/>
              <a:t>UML Element Conventions</a:t>
            </a:r>
          </a:p>
        </p:txBody>
      </p:sp>
      <p:sp>
        <p:nvSpPr>
          <p:cNvPr id="17411" name="Rectangle 3"/>
          <p:cNvSpPr>
            <a:spLocks noGrp="1" noChangeArrowheads="1"/>
          </p:cNvSpPr>
          <p:nvPr>
            <p:ph type="body" idx="1"/>
          </p:nvPr>
        </p:nvSpPr>
        <p:spPr>
          <a:xfrm>
            <a:off x="508000" y="1447800"/>
            <a:ext cx="8345714" cy="4800600"/>
          </a:xfrm>
          <a:noFill/>
        </p:spPr>
        <p:txBody>
          <a:bodyPr lIns="92075" tIns="46038" rIns="92075" bIns="46038"/>
          <a:lstStyle/>
          <a:p>
            <a:pPr eaLnBrk="1" hangingPunct="1">
              <a:lnSpc>
                <a:spcPct val="85000"/>
              </a:lnSpc>
            </a:pPr>
            <a:r>
              <a:rPr lang="en-US" smtClean="0"/>
              <a:t>Attributes</a:t>
            </a:r>
          </a:p>
          <a:p>
            <a:pPr lvl="1" eaLnBrk="1" hangingPunct="1">
              <a:lnSpc>
                <a:spcPct val="85000"/>
              </a:lnSpc>
            </a:pPr>
            <a:r>
              <a:rPr lang="en-US" sz="2300" smtClean="0"/>
              <a:t>Attribute names start with lower case and should not end with 's‘</a:t>
            </a:r>
          </a:p>
          <a:p>
            <a:pPr lvl="1" eaLnBrk="1" hangingPunct="1">
              <a:lnSpc>
                <a:spcPct val="85000"/>
              </a:lnSpc>
            </a:pPr>
            <a:r>
              <a:rPr lang="en-US" sz="2300" smtClean="0"/>
              <a:t>Document the purpose of the attribute</a:t>
            </a:r>
          </a:p>
          <a:p>
            <a:pPr lvl="1" eaLnBrk="1" hangingPunct="1">
              <a:lnSpc>
                <a:spcPct val="85000"/>
              </a:lnSpc>
            </a:pPr>
            <a:r>
              <a:rPr lang="en-US" sz="2300" smtClean="0"/>
              <a:t>Change default multiplicity - all attributes in CIM are optional</a:t>
            </a:r>
          </a:p>
          <a:p>
            <a:pPr lvl="1" eaLnBrk="1" hangingPunct="1">
              <a:lnSpc>
                <a:spcPct val="85000"/>
              </a:lnSpc>
            </a:pPr>
            <a:r>
              <a:rPr lang="en-US" sz="2300" smtClean="0"/>
              <a:t>Set default Private visibility to Public - all attributes in CIM are public</a:t>
            </a:r>
          </a:p>
          <a:p>
            <a:pPr lvl="1" eaLnBrk="1" hangingPunct="1">
              <a:lnSpc>
                <a:spcPct val="85000"/>
              </a:lnSpc>
            </a:pPr>
            <a:r>
              <a:rPr lang="en-US" sz="2300" smtClean="0"/>
              <a:t>When choosing type, ensure you select it from the list of types. Attention on Primitives: use CIM Primitive datatypes (e.g., String, Boolean), not default UML ones (string, boolean)</a:t>
            </a:r>
          </a:p>
          <a:p>
            <a:pPr lvl="1" eaLnBrk="1" hangingPunct="1">
              <a:lnSpc>
                <a:spcPct val="85000"/>
              </a:lnSpc>
            </a:pPr>
            <a:r>
              <a:rPr lang="en-US" sz="2300" smtClean="0"/>
              <a:t>Inherent dependency between the attribute's type and the class owning the attribute is uni-directional: Class knows about the attribute's type, but not vice versa</a:t>
            </a:r>
          </a:p>
        </p:txBody>
      </p:sp>
    </p:spTree>
    <p:extLst>
      <p:ext uri="{BB962C8B-B14F-4D97-AF65-F5344CB8AC3E}">
        <p14:creationId xmlns:p14="http://schemas.microsoft.com/office/powerpoint/2010/main" val="237981294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533400"/>
            <a:ext cx="8229298" cy="838200"/>
          </a:xfrm>
          <a:noFill/>
        </p:spPr>
        <p:txBody>
          <a:bodyPr lIns="92075" tIns="46038" rIns="92075" bIns="46038"/>
          <a:lstStyle/>
          <a:p>
            <a:pPr eaLnBrk="1" hangingPunct="1"/>
            <a:r>
              <a:rPr lang="en-US" dirty="0" smtClean="0"/>
              <a:t>UML Element Conventions</a:t>
            </a:r>
          </a:p>
        </p:txBody>
      </p:sp>
      <p:sp>
        <p:nvSpPr>
          <p:cNvPr id="18435" name="Rectangle 3"/>
          <p:cNvSpPr>
            <a:spLocks noGrp="1" noChangeArrowheads="1"/>
          </p:cNvSpPr>
          <p:nvPr>
            <p:ph type="body" idx="1"/>
          </p:nvPr>
        </p:nvSpPr>
        <p:spPr>
          <a:xfrm>
            <a:off x="435428" y="1447800"/>
            <a:ext cx="8055429" cy="4800600"/>
          </a:xfrm>
          <a:noFill/>
        </p:spPr>
        <p:txBody>
          <a:bodyPr lIns="92075" tIns="46038" rIns="92075" bIns="46038">
            <a:normAutofit/>
          </a:bodyPr>
          <a:lstStyle/>
          <a:p>
            <a:pPr eaLnBrk="1" hangingPunct="1">
              <a:lnSpc>
                <a:spcPct val="85000"/>
              </a:lnSpc>
            </a:pPr>
            <a:r>
              <a:rPr lang="en-US" dirty="0" smtClean="0"/>
              <a:t>Associations</a:t>
            </a:r>
          </a:p>
          <a:p>
            <a:pPr lvl="1" eaLnBrk="1" hangingPunct="1">
              <a:lnSpc>
                <a:spcPct val="85000"/>
              </a:lnSpc>
            </a:pPr>
            <a:r>
              <a:rPr lang="en-US" dirty="0" smtClean="0"/>
              <a:t>Important: draw the association from your extension class towards a standard CIM class and never vice versa</a:t>
            </a:r>
          </a:p>
          <a:p>
            <a:pPr lvl="1" eaLnBrk="1" hangingPunct="1">
              <a:lnSpc>
                <a:spcPct val="85000"/>
              </a:lnSpc>
            </a:pPr>
            <a:r>
              <a:rPr lang="en-US" dirty="0" smtClean="0"/>
              <a:t>Ensure you specify multiplicity for both association ends ([1], [0..1], [1..*] or [0..*])</a:t>
            </a:r>
          </a:p>
          <a:p>
            <a:pPr lvl="1" eaLnBrk="1" hangingPunct="1">
              <a:lnSpc>
                <a:spcPct val="85000"/>
              </a:lnSpc>
            </a:pPr>
            <a:r>
              <a:rPr lang="en-US" dirty="0" smtClean="0"/>
              <a:t>Ensure both ends have navigability 'unspecified‘</a:t>
            </a:r>
          </a:p>
          <a:p>
            <a:pPr lvl="1" eaLnBrk="1" hangingPunct="1">
              <a:lnSpc>
                <a:spcPct val="85000"/>
              </a:lnSpc>
            </a:pPr>
            <a:r>
              <a:rPr lang="en-US" dirty="0" smtClean="0"/>
              <a:t>Give names starting with upper case to both association ends; if multiplicity ends with * (i.e., more than one), append 's' to that association end name </a:t>
            </a:r>
          </a:p>
        </p:txBody>
      </p:sp>
    </p:spTree>
    <p:extLst>
      <p:ext uri="{BB962C8B-B14F-4D97-AF65-F5344CB8AC3E}">
        <p14:creationId xmlns:p14="http://schemas.microsoft.com/office/powerpoint/2010/main" val="103714077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08001" y="609600"/>
            <a:ext cx="8229298" cy="838200"/>
          </a:xfrm>
          <a:noFill/>
        </p:spPr>
        <p:txBody>
          <a:bodyPr lIns="92075" tIns="46038" rIns="92075" bIns="46038"/>
          <a:lstStyle/>
          <a:p>
            <a:pPr eaLnBrk="1" hangingPunct="1"/>
            <a:r>
              <a:rPr lang="en-US" smtClean="0"/>
              <a:t>UML Element Conventions</a:t>
            </a:r>
          </a:p>
        </p:txBody>
      </p:sp>
      <p:sp>
        <p:nvSpPr>
          <p:cNvPr id="19459" name="Rectangle 3"/>
          <p:cNvSpPr>
            <a:spLocks noGrp="1" noChangeArrowheads="1"/>
          </p:cNvSpPr>
          <p:nvPr>
            <p:ph type="body" idx="1"/>
          </p:nvPr>
        </p:nvSpPr>
        <p:spPr>
          <a:xfrm>
            <a:off x="559405" y="1562100"/>
            <a:ext cx="7771190" cy="4800600"/>
          </a:xfrm>
          <a:noFill/>
        </p:spPr>
        <p:txBody>
          <a:bodyPr lIns="92075" tIns="46038" rIns="92075" bIns="46038">
            <a:normAutofit fontScale="92500" lnSpcReduction="20000"/>
          </a:bodyPr>
          <a:lstStyle/>
          <a:p>
            <a:pPr eaLnBrk="1" hangingPunct="1">
              <a:lnSpc>
                <a:spcPct val="85000"/>
              </a:lnSpc>
            </a:pPr>
            <a:r>
              <a:rPr lang="en-US" smtClean="0"/>
              <a:t>Associations (Continued)</a:t>
            </a:r>
          </a:p>
          <a:p>
            <a:pPr lvl="1" eaLnBrk="1" hangingPunct="1">
              <a:lnSpc>
                <a:spcPct val="85000"/>
              </a:lnSpc>
            </a:pPr>
            <a:r>
              <a:rPr lang="en-US" smtClean="0"/>
              <a:t>Document the purpose of each association end (avoid "A is related to one or more B" - UML shows it already)</a:t>
            </a:r>
          </a:p>
          <a:p>
            <a:pPr lvl="1" eaLnBrk="1" hangingPunct="1">
              <a:lnSpc>
                <a:spcPct val="85000"/>
              </a:lnSpc>
            </a:pPr>
            <a:r>
              <a:rPr lang="en-US" smtClean="0"/>
              <a:t>For WG14: avoid aggregation (we currently have none); for WG13: aggregation has special meaning in the context of naming hierarchy for PowerSystemResources</a:t>
            </a:r>
          </a:p>
          <a:p>
            <a:pPr lvl="1" eaLnBrk="1" hangingPunct="1">
              <a:lnSpc>
                <a:spcPct val="85000"/>
              </a:lnSpc>
            </a:pPr>
            <a:r>
              <a:rPr lang="en-US" smtClean="0"/>
              <a:t>Inherent dependency between the two classes participating in association is bi-directional: Both classes know about each other</a:t>
            </a:r>
          </a:p>
          <a:p>
            <a:pPr lvl="1" eaLnBrk="1" hangingPunct="1">
              <a:lnSpc>
                <a:spcPct val="85000"/>
              </a:lnSpc>
            </a:pPr>
            <a:r>
              <a:rPr lang="en-US" smtClean="0"/>
              <a:t>Minimize associations from extension classes to high-level standard CIM classes - try to add association between your extension classes that derive from standard CIM classes </a:t>
            </a:r>
          </a:p>
        </p:txBody>
      </p:sp>
    </p:spTree>
    <p:extLst>
      <p:ext uri="{BB962C8B-B14F-4D97-AF65-F5344CB8AC3E}">
        <p14:creationId xmlns:p14="http://schemas.microsoft.com/office/powerpoint/2010/main" val="282246931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35429" y="762000"/>
            <a:ext cx="8229298" cy="838200"/>
          </a:xfrm>
          <a:noFill/>
        </p:spPr>
        <p:txBody>
          <a:bodyPr lIns="92075" tIns="46038" rIns="92075" bIns="46038"/>
          <a:lstStyle/>
          <a:p>
            <a:pPr eaLnBrk="1" hangingPunct="1"/>
            <a:r>
              <a:rPr lang="en-US" smtClean="0"/>
              <a:t>UML Element Conventions</a:t>
            </a:r>
          </a:p>
        </p:txBody>
      </p:sp>
      <p:sp>
        <p:nvSpPr>
          <p:cNvPr id="20483" name="Rectangle 3"/>
          <p:cNvSpPr>
            <a:spLocks noGrp="1" noChangeArrowheads="1"/>
          </p:cNvSpPr>
          <p:nvPr>
            <p:ph type="body" idx="1"/>
          </p:nvPr>
        </p:nvSpPr>
        <p:spPr>
          <a:xfrm>
            <a:off x="559405" y="1562100"/>
            <a:ext cx="7771190" cy="4800600"/>
          </a:xfrm>
          <a:noFill/>
        </p:spPr>
        <p:txBody>
          <a:bodyPr lIns="92075" tIns="46038" rIns="92075" bIns="46038">
            <a:normAutofit lnSpcReduction="10000"/>
          </a:bodyPr>
          <a:lstStyle/>
          <a:p>
            <a:pPr eaLnBrk="1" hangingPunct="1">
              <a:lnSpc>
                <a:spcPct val="85000"/>
              </a:lnSpc>
            </a:pPr>
            <a:r>
              <a:rPr lang="en-US" smtClean="0"/>
              <a:t>Inheritance</a:t>
            </a:r>
          </a:p>
          <a:p>
            <a:pPr lvl="1" eaLnBrk="1" hangingPunct="1">
              <a:lnSpc>
                <a:spcPct val="85000"/>
              </a:lnSpc>
            </a:pPr>
            <a:r>
              <a:rPr lang="en-US" smtClean="0"/>
              <a:t>Stereotyped classes never participate in inheritance</a:t>
            </a:r>
          </a:p>
          <a:p>
            <a:pPr lvl="1" eaLnBrk="1" hangingPunct="1">
              <a:lnSpc>
                <a:spcPct val="85000"/>
              </a:lnSpc>
            </a:pPr>
            <a:r>
              <a:rPr lang="en-US" smtClean="0"/>
              <a:t>CIM does not allow multiple inheritance</a:t>
            </a:r>
          </a:p>
          <a:p>
            <a:pPr lvl="1" eaLnBrk="1" hangingPunct="1">
              <a:lnSpc>
                <a:spcPct val="85000"/>
              </a:lnSpc>
            </a:pPr>
            <a:r>
              <a:rPr lang="en-US" smtClean="0"/>
              <a:t>Existing standard CIM classes can be used as supertypes for your extension classes, never vice versa</a:t>
            </a:r>
          </a:p>
          <a:p>
            <a:pPr lvl="1" eaLnBrk="1" hangingPunct="1">
              <a:lnSpc>
                <a:spcPct val="85000"/>
              </a:lnSpc>
            </a:pPr>
            <a:r>
              <a:rPr lang="en-US" smtClean="0"/>
              <a:t>Inheritance is the strongest possible dependency; it is often misused and should be used with care (note: everything that can be expressed through inheritance could also be expressed through composition) </a:t>
            </a:r>
          </a:p>
        </p:txBody>
      </p:sp>
    </p:spTree>
    <p:extLst>
      <p:ext uri="{BB962C8B-B14F-4D97-AF65-F5344CB8AC3E}">
        <p14:creationId xmlns:p14="http://schemas.microsoft.com/office/powerpoint/2010/main" val="274081605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33400" y="457200"/>
            <a:ext cx="8229298" cy="838200"/>
          </a:xfrm>
          <a:noFill/>
        </p:spPr>
        <p:txBody>
          <a:bodyPr lIns="92075" tIns="46038" rIns="92075" bIns="46038"/>
          <a:lstStyle/>
          <a:p>
            <a:pPr eaLnBrk="1" hangingPunct="1"/>
            <a:r>
              <a:rPr lang="en-US" dirty="0" smtClean="0"/>
              <a:t>Package Dependency</a:t>
            </a:r>
          </a:p>
        </p:txBody>
      </p:sp>
      <p:sp>
        <p:nvSpPr>
          <p:cNvPr id="21507" name="Rectangle 3"/>
          <p:cNvSpPr>
            <a:spLocks noGrp="1" noChangeArrowheads="1"/>
          </p:cNvSpPr>
          <p:nvPr>
            <p:ph type="body" idx="1"/>
          </p:nvPr>
        </p:nvSpPr>
        <p:spPr>
          <a:xfrm>
            <a:off x="435429" y="1371600"/>
            <a:ext cx="8200571" cy="5029200"/>
          </a:xfrm>
          <a:noFill/>
        </p:spPr>
        <p:txBody>
          <a:bodyPr lIns="92075" tIns="46038" rIns="92075" bIns="46038">
            <a:normAutofit fontScale="85000" lnSpcReduction="10000"/>
          </a:bodyPr>
          <a:lstStyle/>
          <a:p>
            <a:pPr eaLnBrk="1" hangingPunct="1">
              <a:lnSpc>
                <a:spcPct val="85000"/>
              </a:lnSpc>
            </a:pPr>
            <a:r>
              <a:rPr lang="en-US" dirty="0" smtClean="0"/>
              <a:t>No UML tool currently draws dependencies automatically (although they could) </a:t>
            </a:r>
          </a:p>
          <a:p>
            <a:pPr eaLnBrk="1" hangingPunct="1">
              <a:lnSpc>
                <a:spcPct val="85000"/>
              </a:lnSpc>
            </a:pPr>
            <a:r>
              <a:rPr lang="en-US" dirty="0" smtClean="0"/>
              <a:t>UML tools sometimes use explicit dependency relationship in strange ways during model merges, therefore the importance of what are source and target ends</a:t>
            </a:r>
          </a:p>
          <a:p>
            <a:pPr eaLnBrk="1" hangingPunct="1">
              <a:lnSpc>
                <a:spcPct val="85000"/>
              </a:lnSpc>
            </a:pPr>
            <a:r>
              <a:rPr lang="en-US" dirty="0" smtClean="0"/>
              <a:t> IEC61970 (base CIM) must NOT depend on anything</a:t>
            </a:r>
          </a:p>
          <a:p>
            <a:pPr eaLnBrk="1" hangingPunct="1">
              <a:lnSpc>
                <a:spcPct val="85000"/>
              </a:lnSpc>
            </a:pPr>
            <a:r>
              <a:rPr lang="en-US" dirty="0" smtClean="0"/>
              <a:t> IEC61968 depends on IEC61970 and nothing else</a:t>
            </a:r>
          </a:p>
          <a:p>
            <a:pPr eaLnBrk="1" hangingPunct="1">
              <a:lnSpc>
                <a:spcPct val="85000"/>
              </a:lnSpc>
            </a:pPr>
            <a:r>
              <a:rPr lang="en-US" dirty="0" smtClean="0"/>
              <a:t> Important: draw the dependency from your extension package(s) towards standard CIM package(s) and never vice versa</a:t>
            </a:r>
          </a:p>
          <a:p>
            <a:pPr eaLnBrk="1" hangingPunct="1">
              <a:lnSpc>
                <a:spcPct val="85000"/>
              </a:lnSpc>
            </a:pPr>
            <a:r>
              <a:rPr lang="en-US" dirty="0" smtClean="0"/>
              <a:t> Currently, top-level packages other than those starting with IEC are obsolete - do not use classes from them, as they will be replaced with a package of WG16 </a:t>
            </a:r>
          </a:p>
        </p:txBody>
      </p:sp>
    </p:spTree>
    <p:extLst>
      <p:ext uri="{BB962C8B-B14F-4D97-AF65-F5344CB8AC3E}">
        <p14:creationId xmlns:p14="http://schemas.microsoft.com/office/powerpoint/2010/main" val="295784999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p:nvPr>
        </p:nvSpPr>
        <p:spPr>
          <a:xfrm>
            <a:off x="685800" y="914400"/>
            <a:ext cx="7772400" cy="3428999"/>
          </a:xfrm>
        </p:spPr>
        <p:txBody>
          <a:bodyPr>
            <a:normAutofit/>
          </a:bodyPr>
          <a:lstStyle/>
          <a:p>
            <a:r>
              <a:rPr lang="en-US" sz="3200" dirty="0" smtClean="0"/>
              <a:t>Tutorial Section VII</a:t>
            </a:r>
            <a:br>
              <a:rPr lang="en-US" sz="3200" dirty="0" smtClean="0"/>
            </a:br>
            <a:r>
              <a:rPr lang="en-US" sz="3200" dirty="0" smtClean="0"/>
              <a:t>*****</a:t>
            </a:r>
            <a:br>
              <a:rPr lang="en-US" sz="3200" dirty="0" smtClean="0"/>
            </a:br>
            <a:r>
              <a:rPr lang="en-US" sz="3200" dirty="0" smtClean="0"/>
              <a:t>From</a:t>
            </a:r>
            <a:br>
              <a:rPr lang="en-US" sz="3200" dirty="0" smtClean="0"/>
            </a:br>
            <a:r>
              <a:rPr lang="en-US" sz="3200" dirty="0" smtClean="0"/>
              <a:t>Canonical Semantics </a:t>
            </a:r>
            <a:br>
              <a:rPr lang="en-US" sz="3200" dirty="0" smtClean="0"/>
            </a:br>
            <a:r>
              <a:rPr lang="en-US" sz="3200" dirty="0" smtClean="0"/>
              <a:t>to</a:t>
            </a:r>
            <a:br>
              <a:rPr lang="en-US" sz="3200" dirty="0" smtClean="0"/>
            </a:br>
            <a:r>
              <a:rPr lang="en-US" sz="3200" dirty="0" smtClean="0"/>
              <a:t>Interoperability Profiles</a:t>
            </a:r>
          </a:p>
        </p:txBody>
      </p:sp>
      <p:sp>
        <p:nvSpPr>
          <p:cNvPr id="6147" name="Rectangle 5"/>
          <p:cNvSpPr>
            <a:spLocks noGrp="1" noChangeArrowheads="1"/>
          </p:cNvSpPr>
          <p:nvPr>
            <p:ph type="subTitle" idx="1"/>
          </p:nvPr>
        </p:nvSpPr>
        <p:spPr>
          <a:xfrm>
            <a:off x="1371600" y="5105400"/>
            <a:ext cx="6400800" cy="1371600"/>
          </a:xfrm>
        </p:spPr>
        <p:txBody>
          <a:bodyPr>
            <a:normAutofit fontScale="92500" lnSpcReduction="20000"/>
          </a:bodyPr>
          <a:lstStyle/>
          <a:p>
            <a:r>
              <a:rPr lang="en-US" dirty="0" smtClean="0"/>
              <a:t>Jay Britton</a:t>
            </a:r>
          </a:p>
          <a:p>
            <a:r>
              <a:rPr lang="en-US" dirty="0" smtClean="0"/>
              <a:t>Britton Consulting LLC</a:t>
            </a:r>
          </a:p>
          <a:p>
            <a:r>
              <a:rPr lang="en-US" dirty="0" smtClean="0"/>
              <a:t>jay.britton@comcast.net</a:t>
            </a:r>
          </a:p>
        </p:txBody>
      </p:sp>
    </p:spTree>
    <p:extLst>
      <p:ext uri="{BB962C8B-B14F-4D97-AF65-F5344CB8AC3E}">
        <p14:creationId xmlns:p14="http://schemas.microsoft.com/office/powerpoint/2010/main" val="316348414"/>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3733800"/>
            <a:ext cx="8077200" cy="1295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81000"/>
            <a:ext cx="8229600" cy="914400"/>
          </a:xfrm>
        </p:spPr>
        <p:txBody>
          <a:bodyPr>
            <a:noAutofit/>
          </a:bodyPr>
          <a:lstStyle/>
          <a:p>
            <a:r>
              <a:rPr lang="en-US" sz="3200" dirty="0" smtClean="0"/>
              <a:t>What are the keys to simplifying integration?</a:t>
            </a:r>
            <a:endParaRPr lang="en-US" sz="3200" dirty="0"/>
          </a:p>
        </p:txBody>
      </p:sp>
      <p:sp>
        <p:nvSpPr>
          <p:cNvPr id="3" name="Content Placeholder 2"/>
          <p:cNvSpPr>
            <a:spLocks noGrp="1"/>
          </p:cNvSpPr>
          <p:nvPr>
            <p:ph idx="1"/>
          </p:nvPr>
        </p:nvSpPr>
        <p:spPr>
          <a:xfrm>
            <a:off x="457200" y="1447800"/>
            <a:ext cx="8229600" cy="4678363"/>
          </a:xfrm>
        </p:spPr>
        <p:txBody>
          <a:bodyPr>
            <a:normAutofit/>
          </a:bodyPr>
          <a:lstStyle/>
          <a:p>
            <a:pPr marL="514350" indent="-514350">
              <a:buFont typeface="+mj-lt"/>
              <a:buAutoNum type="arabicPeriod"/>
            </a:pPr>
            <a:r>
              <a:rPr lang="en-US" sz="2800" dirty="0" smtClean="0"/>
              <a:t>Communication methods:</a:t>
            </a:r>
          </a:p>
          <a:p>
            <a:pPr marL="914400" lvl="1" indent="-514350"/>
            <a:r>
              <a:rPr lang="en-US" sz="2400" dirty="0" smtClean="0"/>
              <a:t>E.g. Pub sub; enterprise message bus; …</a:t>
            </a:r>
          </a:p>
          <a:p>
            <a:pPr marL="514350" indent="-514350">
              <a:buFont typeface="+mj-lt"/>
              <a:buAutoNum type="arabicPeriod"/>
            </a:pPr>
            <a:r>
              <a:rPr lang="en-US" sz="2800" dirty="0" smtClean="0"/>
              <a:t>Syntactical constructions with marshalling / </a:t>
            </a:r>
            <a:r>
              <a:rPr lang="en-US" sz="2800" dirty="0" err="1" smtClean="0"/>
              <a:t>unmarshalling</a:t>
            </a:r>
            <a:r>
              <a:rPr lang="en-US" sz="2800" dirty="0" smtClean="0"/>
              <a:t> tools:</a:t>
            </a:r>
          </a:p>
          <a:p>
            <a:pPr marL="914400" lvl="1" indent="-514350"/>
            <a:r>
              <a:rPr lang="en-US" sz="2400" dirty="0" smtClean="0"/>
              <a:t>E.g. XML</a:t>
            </a:r>
          </a:p>
          <a:p>
            <a:pPr marL="514350" indent="-514350">
              <a:buFont typeface="+mj-lt"/>
              <a:buAutoNum type="arabicPeriod"/>
            </a:pPr>
            <a:r>
              <a:rPr lang="en-US" sz="2800" b="1" dirty="0" smtClean="0">
                <a:solidFill>
                  <a:srgbClr val="FF0000"/>
                </a:solidFill>
              </a:rPr>
              <a:t>Semantic organization:</a:t>
            </a:r>
          </a:p>
          <a:p>
            <a:pPr marL="914400" lvl="1" indent="-514350"/>
            <a:r>
              <a:rPr lang="en-US" sz="2400" b="1" dirty="0" smtClean="0">
                <a:solidFill>
                  <a:srgbClr val="FF0000"/>
                </a:solidFill>
              </a:rPr>
              <a:t>Canonical data models; standardized semantic interoperability; …</a:t>
            </a:r>
          </a:p>
          <a:p>
            <a:pPr marL="514350" indent="-514350">
              <a:buFont typeface="+mj-lt"/>
              <a:buAutoNum type="arabicPeriod"/>
            </a:pPr>
            <a:r>
              <a:rPr lang="en-US" sz="2800" dirty="0" smtClean="0"/>
              <a:t>Business process organization:</a:t>
            </a:r>
          </a:p>
          <a:p>
            <a:pPr marL="514350" indent="-514350">
              <a:buFont typeface="+mj-lt"/>
              <a:buAutoNum type="arabicPeriod"/>
            </a:pPr>
            <a:r>
              <a:rPr lang="en-US" sz="2800" dirty="0" smtClean="0"/>
              <a:t> …</a:t>
            </a:r>
            <a:endParaRPr lang="en-US" sz="2800" dirty="0"/>
          </a:p>
        </p:txBody>
      </p:sp>
      <p:sp>
        <p:nvSpPr>
          <p:cNvPr id="5" name="Line Callout 1 4"/>
          <p:cNvSpPr/>
          <p:nvPr/>
        </p:nvSpPr>
        <p:spPr>
          <a:xfrm>
            <a:off x="6324600" y="3200400"/>
            <a:ext cx="2438400" cy="914400"/>
          </a:xfrm>
          <a:prstGeom prst="borderCallout1">
            <a:avLst>
              <a:gd name="adj1" fmla="val 79178"/>
              <a:gd name="adj2" fmla="val -54"/>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investment is highly dependent on semantic choices.</a:t>
            </a:r>
            <a:endParaRPr lang="en-US" dirty="0"/>
          </a:p>
        </p:txBody>
      </p:sp>
    </p:spTree>
    <p:extLst>
      <p:ext uri="{BB962C8B-B14F-4D97-AF65-F5344CB8AC3E}">
        <p14:creationId xmlns:p14="http://schemas.microsoft.com/office/powerpoint/2010/main" val="336535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Transformers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transformer is not mapped to a single CIM class</a:t>
            </a:r>
          </a:p>
          <a:p>
            <a:r>
              <a:rPr lang="en-US" dirty="0"/>
              <a:t>It is split down into a number of components with a single </a:t>
            </a:r>
            <a:r>
              <a:rPr lang="en-US" b="1" dirty="0" err="1"/>
              <a:t>PowerTransformer</a:t>
            </a:r>
            <a:r>
              <a:rPr lang="en-US" dirty="0"/>
              <a:t> container class</a:t>
            </a:r>
          </a:p>
          <a:p>
            <a:r>
              <a:rPr lang="en-US" dirty="0"/>
              <a:t>A two-winding power transformer becomes two </a:t>
            </a:r>
            <a:r>
              <a:rPr lang="en-US" b="1" dirty="0" err="1" smtClean="0"/>
              <a:t>PowerTransformerEnd</a:t>
            </a:r>
            <a:r>
              <a:rPr lang="en-US" dirty="0" smtClean="0"/>
              <a:t> </a:t>
            </a:r>
            <a:r>
              <a:rPr lang="en-US" dirty="0"/>
              <a:t>objects within a </a:t>
            </a:r>
            <a:r>
              <a:rPr lang="en-US" dirty="0" err="1"/>
              <a:t>PowerTransformer</a:t>
            </a:r>
            <a:r>
              <a:rPr lang="en-US" dirty="0"/>
              <a:t> container</a:t>
            </a:r>
          </a:p>
          <a:p>
            <a:r>
              <a:rPr lang="en-US" dirty="0"/>
              <a:t>If a tap changer is present to control one of the windings then an instance of </a:t>
            </a:r>
            <a:r>
              <a:rPr lang="en-US" dirty="0" smtClean="0"/>
              <a:t>a </a:t>
            </a:r>
            <a:r>
              <a:rPr lang="en-US" b="1" dirty="0" err="1" smtClean="0"/>
              <a:t>PhaseTapChanger</a:t>
            </a:r>
            <a:r>
              <a:rPr lang="en-US" dirty="0" smtClean="0"/>
              <a:t> or </a:t>
            </a:r>
            <a:r>
              <a:rPr lang="en-US" b="1" dirty="0" err="1" smtClean="0"/>
              <a:t>RatioTapChanger</a:t>
            </a:r>
            <a:r>
              <a:rPr lang="en-US" dirty="0" smtClean="0"/>
              <a:t> </a:t>
            </a:r>
            <a:r>
              <a:rPr lang="en-US" dirty="0"/>
              <a:t>is associated with that particular winding </a:t>
            </a:r>
          </a:p>
        </p:txBody>
      </p:sp>
    </p:spTree>
    <p:extLst>
      <p:ext uri="{BB962C8B-B14F-4D97-AF65-F5344CB8AC3E}">
        <p14:creationId xmlns:p14="http://schemas.microsoft.com/office/powerpoint/2010/main" val="313271659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40" name="Rectangle 4"/>
          <p:cNvSpPr>
            <a:spLocks noGrp="1" noChangeArrowheads="1"/>
          </p:cNvSpPr>
          <p:nvPr>
            <p:ph type="title"/>
          </p:nvPr>
        </p:nvSpPr>
        <p:spPr>
          <a:xfrm>
            <a:off x="381000" y="381000"/>
            <a:ext cx="8229600" cy="639762"/>
          </a:xfrm>
        </p:spPr>
        <p:txBody>
          <a:bodyPr>
            <a:noAutofit/>
          </a:bodyPr>
          <a:lstStyle/>
          <a:p>
            <a:r>
              <a:rPr lang="en-US" sz="3200" dirty="0"/>
              <a:t>GWAC </a:t>
            </a:r>
            <a:r>
              <a:rPr lang="en-US" sz="3200" dirty="0" smtClean="0"/>
              <a:t>Stack from </a:t>
            </a:r>
            <a:r>
              <a:rPr lang="en-US" sz="3200" dirty="0" err="1" smtClean="0"/>
              <a:t>Gridwise</a:t>
            </a:r>
            <a:r>
              <a:rPr lang="en-US" sz="3200" dirty="0" smtClean="0"/>
              <a:t> Architecture</a:t>
            </a:r>
            <a:endParaRPr lang="en-US" sz="3200" dirty="0"/>
          </a:p>
        </p:txBody>
      </p:sp>
      <p:graphicFrame>
        <p:nvGraphicFramePr>
          <p:cNvPr id="1345541" name="Object 5"/>
          <p:cNvGraphicFramePr>
            <a:graphicFrameLocks noGrp="1" noChangeAspect="1"/>
          </p:cNvGraphicFramePr>
          <p:nvPr>
            <p:ph idx="1"/>
          </p:nvPr>
        </p:nvGraphicFramePr>
        <p:xfrm>
          <a:off x="990601" y="1276281"/>
          <a:ext cx="7010400" cy="5257095"/>
        </p:xfrm>
        <a:graphic>
          <a:graphicData uri="http://schemas.openxmlformats.org/presentationml/2006/ole">
            <mc:AlternateContent xmlns:mc="http://schemas.openxmlformats.org/markup-compatibility/2006">
              <mc:Choice xmlns:v="urn:schemas-microsoft-com:vml" Requires="v">
                <p:oleObj spid="_x0000_s46084" name="Slide" r:id="rId4" imgW="4448393" imgH="3335878" progId="PowerPoint.Slide.8">
                  <p:embed/>
                </p:oleObj>
              </mc:Choice>
              <mc:Fallback>
                <p:oleObj name="Slide" r:id="rId4" imgW="4448393" imgH="3335878"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117" t="11333" r="2422" b="6204"/>
                      <a:stretch>
                        <a:fillRect/>
                      </a:stretch>
                    </p:blipFill>
                    <p:spPr bwMode="auto">
                      <a:xfrm>
                        <a:off x="990601" y="1276281"/>
                        <a:ext cx="7010400" cy="52570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1261571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381000"/>
            <a:ext cx="8229600" cy="609600"/>
          </a:xfrm>
        </p:spPr>
        <p:txBody>
          <a:bodyPr>
            <a:noAutofit/>
          </a:bodyPr>
          <a:lstStyle/>
          <a:p>
            <a:r>
              <a:rPr lang="en-US" sz="3600" dirty="0" smtClean="0">
                <a:ea typeface="ＭＳ Ｐゴシック" pitchFamily="34" charset="-128"/>
              </a:rPr>
              <a:t>Important terminology…</a:t>
            </a:r>
          </a:p>
        </p:txBody>
      </p:sp>
      <p:sp>
        <p:nvSpPr>
          <p:cNvPr id="26627" name="Content Placeholder 2"/>
          <p:cNvSpPr>
            <a:spLocks noGrp="1"/>
          </p:cNvSpPr>
          <p:nvPr>
            <p:ph idx="1"/>
          </p:nvPr>
        </p:nvSpPr>
        <p:spPr>
          <a:xfrm>
            <a:off x="228600" y="1447800"/>
            <a:ext cx="8686800" cy="4800600"/>
          </a:xfrm>
        </p:spPr>
        <p:txBody>
          <a:bodyPr>
            <a:normAutofit fontScale="77500" lnSpcReduction="20000"/>
          </a:bodyPr>
          <a:lstStyle/>
          <a:p>
            <a:r>
              <a:rPr lang="en-US" b="1" i="1" dirty="0" smtClean="0">
                <a:solidFill>
                  <a:srgbClr val="1B5CA5"/>
                </a:solidFill>
                <a:ea typeface="ＭＳ Ｐゴシック" pitchFamily="34" charset="-128"/>
              </a:rPr>
              <a:t>Semantics</a:t>
            </a:r>
            <a:r>
              <a:rPr lang="en-US" b="1" dirty="0" smtClean="0">
                <a:solidFill>
                  <a:srgbClr val="FF0000"/>
                </a:solidFill>
                <a:ea typeface="ＭＳ Ｐゴシック" pitchFamily="34" charset="-128"/>
              </a:rPr>
              <a:t> </a:t>
            </a:r>
            <a:r>
              <a:rPr lang="en-US" dirty="0" smtClean="0">
                <a:ea typeface="ＭＳ Ｐゴシック" pitchFamily="34" charset="-128"/>
              </a:rPr>
              <a:t>refers to the meaning of a set of information. </a:t>
            </a:r>
          </a:p>
          <a:p>
            <a:r>
              <a:rPr lang="en-US" dirty="0" smtClean="0">
                <a:ea typeface="ＭＳ Ｐゴシック" pitchFamily="34" charset="-128"/>
              </a:rPr>
              <a:t> A </a:t>
            </a:r>
            <a:r>
              <a:rPr lang="en-US" b="1" i="1" dirty="0" smtClean="0">
                <a:solidFill>
                  <a:srgbClr val="1B5CA5"/>
                </a:solidFill>
                <a:ea typeface="ＭＳ Ｐゴシック" pitchFamily="34" charset="-128"/>
              </a:rPr>
              <a:t>semantic model</a:t>
            </a:r>
            <a:r>
              <a:rPr lang="en-US" b="1" dirty="0" smtClean="0">
                <a:solidFill>
                  <a:srgbClr val="1B5CA5"/>
                </a:solidFill>
                <a:ea typeface="ＭＳ Ｐゴシック" pitchFamily="34" charset="-128"/>
              </a:rPr>
              <a:t> </a:t>
            </a:r>
            <a:r>
              <a:rPr lang="en-US" dirty="0" smtClean="0">
                <a:ea typeface="ＭＳ Ｐゴシック" pitchFamily="34" charset="-128"/>
              </a:rPr>
              <a:t>is a structured description of the semantics of a set of information, using some information modeling language (e.g. UML). </a:t>
            </a:r>
          </a:p>
          <a:p>
            <a:pPr lvl="1"/>
            <a:r>
              <a:rPr lang="en-US" dirty="0" smtClean="0">
                <a:ea typeface="ＭＳ Ｐゴシック" pitchFamily="34" charset="-128"/>
              </a:rPr>
              <a:t>A semantic model is ‘metadata’ – ‘data about data’.</a:t>
            </a:r>
          </a:p>
          <a:p>
            <a:pPr lvl="1"/>
            <a:r>
              <a:rPr lang="en-US" dirty="0" smtClean="0">
                <a:ea typeface="ＭＳ Ｐゴシック" pitchFamily="34" charset="-128"/>
              </a:rPr>
              <a:t>Many different semantic models are possible for the same semantics, even within one modeling language. </a:t>
            </a:r>
          </a:p>
          <a:p>
            <a:pPr lvl="1"/>
            <a:r>
              <a:rPr lang="en-US" dirty="0" smtClean="0">
                <a:ea typeface="ＭＳ Ｐゴシック" pitchFamily="34" charset="-128"/>
              </a:rPr>
              <a:t>Semantic modeling only represents information content – it does not include formatting/encoding (syntactical) specifications.</a:t>
            </a:r>
          </a:p>
          <a:p>
            <a:r>
              <a:rPr lang="en-US" dirty="0" smtClean="0">
                <a:ea typeface="ＭＳ Ｐゴシック" pitchFamily="34" charset="-128"/>
              </a:rPr>
              <a:t> A </a:t>
            </a:r>
            <a:r>
              <a:rPr lang="en-US" b="1" i="1" dirty="0" smtClean="0">
                <a:solidFill>
                  <a:srgbClr val="1B5CA5"/>
                </a:solidFill>
                <a:ea typeface="ＭＳ Ｐゴシック" pitchFamily="34" charset="-128"/>
              </a:rPr>
              <a:t>semantic transformation</a:t>
            </a:r>
            <a:r>
              <a:rPr lang="en-US" b="1" dirty="0" smtClean="0">
                <a:solidFill>
                  <a:srgbClr val="1B5CA5"/>
                </a:solidFill>
                <a:ea typeface="ＭＳ Ｐゴシック" pitchFamily="34" charset="-128"/>
              </a:rPr>
              <a:t> </a:t>
            </a:r>
            <a:r>
              <a:rPr lang="en-US" dirty="0" smtClean="0">
                <a:ea typeface="ＭＳ Ｐゴシック" pitchFamily="34" charset="-128"/>
              </a:rPr>
              <a:t>is a procedure for converting a given semantic from one semantic model representation to another. </a:t>
            </a:r>
          </a:p>
          <a:p>
            <a:pPr lvl="1"/>
            <a:r>
              <a:rPr lang="en-US" dirty="0" smtClean="0">
                <a:ea typeface="ＭＳ Ｐゴシック" pitchFamily="34" charset="-128"/>
              </a:rPr>
              <a:t>This should be distinguished from a syntactic transformation that converts from one format to another. (e.g. CSV to XML)</a:t>
            </a:r>
          </a:p>
          <a:p>
            <a:endParaRPr lang="en-US" dirty="0" smtClean="0">
              <a:ea typeface="ＭＳ Ｐゴシック" pitchFamily="34" charset="-128"/>
            </a:endParaRPr>
          </a:p>
        </p:txBody>
      </p:sp>
    </p:spTree>
    <p:extLst>
      <p:ext uri="{BB962C8B-B14F-4D97-AF65-F5344CB8AC3E}">
        <p14:creationId xmlns:p14="http://schemas.microsoft.com/office/powerpoint/2010/main" val="390316790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normAutofit/>
          </a:bodyPr>
          <a:lstStyle/>
          <a:p>
            <a:pPr marL="342900" lvl="0" indent="-342900">
              <a:spcBef>
                <a:spcPct val="20000"/>
              </a:spcBef>
            </a:pPr>
            <a:r>
              <a:rPr lang="en-US" sz="2800" dirty="0" smtClean="0">
                <a:solidFill>
                  <a:prstClr val="black"/>
                </a:solidFill>
                <a:ea typeface="ＭＳ Ｐゴシック" pitchFamily="34" charset="-128"/>
                <a:cs typeface="+mn-cs"/>
              </a:rPr>
              <a:t>A </a:t>
            </a:r>
            <a:r>
              <a:rPr lang="en-US" sz="2800" b="1" i="1" dirty="0" smtClean="0">
                <a:solidFill>
                  <a:srgbClr val="1B5CA5"/>
                </a:solidFill>
                <a:ea typeface="ＭＳ Ｐゴシック" pitchFamily="34" charset="-128"/>
                <a:cs typeface="+mn-cs"/>
              </a:rPr>
              <a:t>canonical data model</a:t>
            </a:r>
            <a:r>
              <a:rPr lang="en-US" sz="2800" b="1" dirty="0" smtClean="0">
                <a:solidFill>
                  <a:srgbClr val="1B5CA5"/>
                </a:solidFill>
                <a:ea typeface="ＭＳ Ｐゴシック" pitchFamily="34" charset="-128"/>
                <a:cs typeface="+mn-cs"/>
              </a:rPr>
              <a:t> </a:t>
            </a:r>
            <a:r>
              <a:rPr lang="en-US" sz="2800" dirty="0" smtClean="0">
                <a:solidFill>
                  <a:prstClr val="black"/>
                </a:solidFill>
                <a:ea typeface="ＭＳ Ｐゴシック" pitchFamily="34" charset="-128"/>
                <a:cs typeface="+mn-cs"/>
              </a:rPr>
              <a:t>(CDM) is a semantic model chosen as a common dialect for a data exchange.</a:t>
            </a:r>
          </a:p>
        </p:txBody>
      </p:sp>
      <p:pic>
        <p:nvPicPr>
          <p:cNvPr id="27652" name="Picture 6" descr="CanonicalDataModel"/>
          <p:cNvPicPr>
            <a:picLocks noChangeAspect="1" noChangeArrowheads="1"/>
          </p:cNvPicPr>
          <p:nvPr/>
        </p:nvPicPr>
        <p:blipFill>
          <a:blip r:embed="rId2" cstate="print"/>
          <a:srcRect/>
          <a:stretch>
            <a:fillRect/>
          </a:stretch>
        </p:blipFill>
        <p:spPr bwMode="auto">
          <a:xfrm>
            <a:off x="457200" y="1600200"/>
            <a:ext cx="5619750" cy="1933575"/>
          </a:xfrm>
          <a:prstGeom prst="rect">
            <a:avLst/>
          </a:prstGeom>
          <a:noFill/>
          <a:ln w="9525">
            <a:noFill/>
            <a:miter lim="800000"/>
            <a:headEnd/>
            <a:tailEnd/>
          </a:ln>
        </p:spPr>
      </p:pic>
      <p:pic>
        <p:nvPicPr>
          <p:cNvPr id="27653" name="Picture 8" descr="080108_hoberman_fig1_M"/>
          <p:cNvPicPr>
            <a:picLocks noChangeAspect="1" noChangeArrowheads="1"/>
          </p:cNvPicPr>
          <p:nvPr/>
        </p:nvPicPr>
        <p:blipFill>
          <a:blip r:embed="rId3" cstate="print"/>
          <a:srcRect/>
          <a:stretch>
            <a:fillRect/>
          </a:stretch>
        </p:blipFill>
        <p:spPr bwMode="auto">
          <a:xfrm>
            <a:off x="4800600" y="3429000"/>
            <a:ext cx="4191000" cy="2647950"/>
          </a:xfrm>
          <a:prstGeom prst="rect">
            <a:avLst/>
          </a:prstGeom>
          <a:noFill/>
          <a:ln w="9525">
            <a:noFill/>
            <a:miter lim="800000"/>
            <a:headEnd/>
            <a:tailEnd/>
          </a:ln>
        </p:spPr>
      </p:pic>
      <p:sp>
        <p:nvSpPr>
          <p:cNvPr id="7" name="Rectangle 4"/>
          <p:cNvSpPr txBox="1">
            <a:spLocks noChangeArrowheads="1"/>
          </p:cNvSpPr>
          <p:nvPr/>
        </p:nvSpPr>
        <p:spPr>
          <a:xfrm>
            <a:off x="0" y="3505200"/>
            <a:ext cx="4648200" cy="2514600"/>
          </a:xfrm>
          <a:prstGeom prst="rect">
            <a:avLst/>
          </a:prstGeom>
        </p:spPr>
        <p:txBody>
          <a:bodyPr vert="horz" lIns="91440" tIns="45720" rIns="91440" bIns="45720" rtlCol="0" anchor="ctr">
            <a:normAutofit fontScale="97500" lnSpcReduction="10000"/>
          </a:bodyPr>
          <a:lstStyle/>
          <a:p>
            <a:pPr marL="342900" lvl="0" indent="-342900" algn="ctr">
              <a:spcBef>
                <a:spcPct val="20000"/>
              </a:spcBef>
            </a:pPr>
            <a:r>
              <a:rPr lang="en-US" sz="2800" b="1" i="1" dirty="0" smtClean="0">
                <a:solidFill>
                  <a:srgbClr val="1B5CA5"/>
                </a:solidFill>
                <a:latin typeface="+mj-lt"/>
                <a:ea typeface="ＭＳ Ｐゴシック" pitchFamily="34" charset="-128"/>
              </a:rPr>
              <a:t>Unification</a:t>
            </a:r>
            <a:r>
              <a:rPr kumimoji="0" lang="en-US" sz="2800" b="0" i="0" u="none" strike="noStrike" kern="1200" cap="none" spc="0" normalizeH="0" baseline="0" noProof="0" dirty="0" smtClean="0">
                <a:ln>
                  <a:noFill/>
                </a:ln>
                <a:solidFill>
                  <a:prstClr val="black"/>
                </a:solidFill>
                <a:effectLst/>
                <a:uLnTx/>
                <a:uFillTx/>
                <a:latin typeface="+mj-lt"/>
                <a:ea typeface="ＭＳ Ｐゴシック" pitchFamily="34" charset="-128"/>
                <a:cs typeface="+mn-cs"/>
              </a:rPr>
              <a:t> of semantic integration standards</a:t>
            </a:r>
            <a:r>
              <a:rPr kumimoji="0" lang="en-US" sz="2800" b="0" i="0" u="none" strike="noStrike" kern="1200" cap="none" spc="0" normalizeH="0" noProof="0" dirty="0" smtClean="0">
                <a:ln>
                  <a:noFill/>
                </a:ln>
                <a:solidFill>
                  <a:prstClr val="black"/>
                </a:solidFill>
                <a:effectLst/>
                <a:uLnTx/>
                <a:uFillTx/>
                <a:latin typeface="+mj-lt"/>
                <a:ea typeface="ＭＳ Ｐゴシック" pitchFamily="34" charset="-128"/>
                <a:cs typeface="+mn-cs"/>
              </a:rPr>
              <a:t> </a:t>
            </a:r>
            <a:r>
              <a:rPr kumimoji="0" lang="en-US" sz="2800" b="0" i="0" u="none" strike="noStrike" kern="1200" cap="none" spc="0" normalizeH="0" baseline="0" noProof="0" dirty="0" smtClean="0">
                <a:ln>
                  <a:noFill/>
                </a:ln>
                <a:solidFill>
                  <a:prstClr val="black"/>
                </a:solidFill>
                <a:effectLst/>
                <a:uLnTx/>
                <a:uFillTx/>
                <a:latin typeface="+mj-lt"/>
                <a:ea typeface="ＭＳ Ｐゴシック" pitchFamily="34" charset="-128"/>
                <a:cs typeface="+mn-cs"/>
              </a:rPr>
              <a:t>occurs when </a:t>
            </a:r>
            <a:r>
              <a:rPr lang="en-US" sz="2800" b="1" i="1" dirty="0" smtClean="0">
                <a:solidFill>
                  <a:srgbClr val="1B5CA5"/>
                </a:solidFill>
                <a:ea typeface="ＭＳ Ｐゴシック" pitchFamily="34" charset="-128"/>
              </a:rPr>
              <a:t>profiles </a:t>
            </a:r>
            <a:r>
              <a:rPr lang="en-US" sz="2800" dirty="0" smtClean="0">
                <a:solidFill>
                  <a:prstClr val="black"/>
                </a:solidFill>
                <a:latin typeface="+mj-lt"/>
                <a:ea typeface="ＭＳ Ｐゴシック" pitchFamily="34" charset="-128"/>
              </a:rPr>
              <a:t>specifying individual exchanges derive their semantics from a common </a:t>
            </a:r>
            <a:r>
              <a:rPr lang="en-US" sz="2800" b="1" i="1" dirty="0" smtClean="0">
                <a:solidFill>
                  <a:srgbClr val="1B5CA5"/>
                </a:solidFill>
                <a:ea typeface="ＭＳ Ｐゴシック" pitchFamily="34" charset="-128"/>
              </a:rPr>
              <a:t>CDM</a:t>
            </a:r>
            <a:r>
              <a:rPr kumimoji="0" lang="en-US" sz="2800" b="0" i="0" u="none" strike="noStrike" kern="1200" cap="none" spc="0" normalizeH="0" baseline="0" noProof="0" dirty="0" smtClean="0">
                <a:ln>
                  <a:noFill/>
                </a:ln>
                <a:solidFill>
                  <a:prstClr val="black"/>
                </a:solidFill>
                <a:effectLst/>
                <a:uLnTx/>
                <a:uFillTx/>
                <a:latin typeface="+mj-lt"/>
                <a:ea typeface="ＭＳ Ｐゴシック" pitchFamily="34" charset="-128"/>
                <a:cs typeface="+mn-cs"/>
              </a:rPr>
              <a:t>.</a:t>
            </a:r>
          </a:p>
        </p:txBody>
      </p:sp>
    </p:spTree>
    <p:extLst>
      <p:ext uri="{BB962C8B-B14F-4D97-AF65-F5344CB8AC3E}">
        <p14:creationId xmlns:p14="http://schemas.microsoft.com/office/powerpoint/2010/main" val="2017452412"/>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b="1" dirty="0" smtClean="0">
                <a:solidFill>
                  <a:srgbClr val="0070C0"/>
                </a:solidFill>
              </a:rPr>
              <a:t>Profile</a:t>
            </a:r>
            <a:endParaRPr lang="en-US" b="1" dirty="0">
              <a:solidFill>
                <a:srgbClr val="0070C0"/>
              </a:solidFill>
            </a:endParaRPr>
          </a:p>
        </p:txBody>
      </p:sp>
      <p:sp>
        <p:nvSpPr>
          <p:cNvPr id="3" name="Content Placeholder 2"/>
          <p:cNvSpPr>
            <a:spLocks noGrp="1"/>
          </p:cNvSpPr>
          <p:nvPr>
            <p:ph idx="1"/>
          </p:nvPr>
        </p:nvSpPr>
        <p:spPr/>
        <p:txBody>
          <a:bodyPr>
            <a:normAutofit fontScale="85000" lnSpcReduction="10000"/>
          </a:bodyPr>
          <a:lstStyle/>
          <a:p>
            <a:r>
              <a:rPr lang="en-US" dirty="0" smtClean="0"/>
              <a:t>A specification for a data exchange in a particular business context.</a:t>
            </a:r>
          </a:p>
          <a:p>
            <a:pPr lvl="1"/>
            <a:r>
              <a:rPr lang="en-US" dirty="0" smtClean="0"/>
              <a:t>Semantic content defined as a subset of a CDM.</a:t>
            </a:r>
          </a:p>
          <a:p>
            <a:pPr lvl="1"/>
            <a:r>
              <a:rPr lang="en-US" dirty="0" smtClean="0"/>
              <a:t>Interface media defined. </a:t>
            </a:r>
            <a:r>
              <a:rPr lang="en-US" dirty="0" err="1" smtClean="0"/>
              <a:t>E.g</a:t>
            </a:r>
            <a:r>
              <a:rPr lang="en-US" dirty="0" smtClean="0"/>
              <a:t> File, message, data server, etc.</a:t>
            </a:r>
          </a:p>
          <a:p>
            <a:pPr lvl="2"/>
            <a:r>
              <a:rPr lang="en-US" dirty="0" smtClean="0"/>
              <a:t>Serialization / access mechanism defined as appropriate.</a:t>
            </a:r>
          </a:p>
          <a:p>
            <a:pPr lvl="1"/>
            <a:r>
              <a:rPr lang="en-US" dirty="0" smtClean="0"/>
              <a:t>If appropriate, message exchange sequences defined.</a:t>
            </a:r>
          </a:p>
          <a:p>
            <a:r>
              <a:rPr lang="en-US" dirty="0" smtClean="0"/>
              <a:t>Implementation investment is in profiles, not the CDM.</a:t>
            </a:r>
          </a:p>
          <a:p>
            <a:r>
              <a:rPr lang="en-US" dirty="0" smtClean="0"/>
              <a:t>Testing occurs at the profile level, not the CDM.</a:t>
            </a:r>
          </a:p>
          <a:p>
            <a:r>
              <a:rPr lang="en-US" dirty="0" smtClean="0"/>
              <a:t>Compliance is defined at the profile level, not the CDM.</a:t>
            </a:r>
          </a:p>
        </p:txBody>
      </p:sp>
    </p:spTree>
    <p:extLst>
      <p:ext uri="{BB962C8B-B14F-4D97-AF65-F5344CB8AC3E}">
        <p14:creationId xmlns:p14="http://schemas.microsoft.com/office/powerpoint/2010/main" val="2871528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457200" y="457200"/>
            <a:ext cx="8229600" cy="838200"/>
          </a:xfrm>
        </p:spPr>
        <p:txBody>
          <a:bodyPr>
            <a:noAutofit/>
          </a:bodyPr>
          <a:lstStyle/>
          <a:p>
            <a:r>
              <a:rPr lang="en-US" sz="2400" dirty="0" smtClean="0"/>
              <a:t>Transformations connect local semantics to standard profile semantics derived from CDM.</a:t>
            </a:r>
          </a:p>
        </p:txBody>
      </p:sp>
      <p:pic>
        <p:nvPicPr>
          <p:cNvPr id="2052" name="Picture 4"/>
          <p:cNvPicPr>
            <a:picLocks noChangeAspect="1" noChangeArrowheads="1"/>
          </p:cNvPicPr>
          <p:nvPr/>
        </p:nvPicPr>
        <p:blipFill>
          <a:blip r:embed="rId2" cstate="print"/>
          <a:srcRect/>
          <a:stretch>
            <a:fillRect/>
          </a:stretch>
        </p:blipFill>
        <p:spPr bwMode="auto">
          <a:xfrm>
            <a:off x="533400" y="1524000"/>
            <a:ext cx="7962900" cy="4434316"/>
          </a:xfrm>
          <a:prstGeom prst="rect">
            <a:avLst/>
          </a:prstGeom>
          <a:noFill/>
          <a:ln w="9525">
            <a:noFill/>
            <a:miter lim="800000"/>
            <a:headEnd/>
            <a:tailEnd/>
          </a:ln>
        </p:spPr>
      </p:pic>
      <p:sp>
        <p:nvSpPr>
          <p:cNvPr id="7" name="TextBox 6"/>
          <p:cNvSpPr txBox="1"/>
          <p:nvPr/>
        </p:nvSpPr>
        <p:spPr>
          <a:xfrm>
            <a:off x="7315200" y="1676400"/>
            <a:ext cx="1143000" cy="369332"/>
          </a:xfrm>
          <a:prstGeom prst="rect">
            <a:avLst/>
          </a:prstGeom>
          <a:noFill/>
        </p:spPr>
        <p:txBody>
          <a:bodyPr wrap="square" rtlCol="0">
            <a:spAutoFit/>
          </a:bodyPr>
          <a:lstStyle/>
          <a:p>
            <a:r>
              <a:rPr lang="en-US" dirty="0" smtClean="0"/>
              <a:t>e.g. CIM</a:t>
            </a:r>
            <a:endParaRPr lang="en-US" dirty="0"/>
          </a:p>
        </p:txBody>
      </p:sp>
    </p:spTree>
    <p:extLst>
      <p:ext uri="{BB962C8B-B14F-4D97-AF65-F5344CB8AC3E}">
        <p14:creationId xmlns:p14="http://schemas.microsoft.com/office/powerpoint/2010/main" val="1062506014"/>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39762"/>
          </a:xfrm>
        </p:spPr>
        <p:txBody>
          <a:bodyPr>
            <a:noAutofit/>
          </a:bodyPr>
          <a:lstStyle/>
          <a:p>
            <a:r>
              <a:rPr lang="en-US" sz="3600" dirty="0" smtClean="0"/>
              <a:t>How does a standard profile get started?</a:t>
            </a:r>
            <a:endParaRPr lang="en-US" sz="3600" dirty="0"/>
          </a:p>
        </p:txBody>
      </p:sp>
      <p:sp>
        <p:nvSpPr>
          <p:cNvPr id="3" name="Content Placeholder 2"/>
          <p:cNvSpPr>
            <a:spLocks noGrp="1"/>
          </p:cNvSpPr>
          <p:nvPr>
            <p:ph idx="1"/>
          </p:nvPr>
        </p:nvSpPr>
        <p:spPr>
          <a:xfrm>
            <a:off x="457200" y="1219200"/>
            <a:ext cx="8229600" cy="5181600"/>
          </a:xfrm>
        </p:spPr>
        <p:txBody>
          <a:bodyPr>
            <a:normAutofit fontScale="70000" lnSpcReduction="20000"/>
          </a:bodyPr>
          <a:lstStyle/>
          <a:p>
            <a:r>
              <a:rPr lang="en-US" dirty="0" smtClean="0"/>
              <a:t>The process starts with a business problem:</a:t>
            </a:r>
          </a:p>
          <a:p>
            <a:pPr lvl="1"/>
            <a:r>
              <a:rPr lang="en-US" dirty="0" smtClean="0"/>
              <a:t>A need is identified for standardized interaction among a group of applications to accomplish some business purpose.</a:t>
            </a:r>
          </a:p>
          <a:p>
            <a:r>
              <a:rPr lang="en-US" dirty="0" smtClean="0"/>
              <a:t>And organizational questions…</a:t>
            </a:r>
          </a:p>
          <a:p>
            <a:pPr lvl="1"/>
            <a:r>
              <a:rPr lang="en-US" dirty="0" smtClean="0"/>
              <a:t>What is the proposed scope/purpose of the business problem?</a:t>
            </a:r>
          </a:p>
          <a:p>
            <a:pPr lvl="1"/>
            <a:r>
              <a:rPr lang="en-US" dirty="0" smtClean="0"/>
              <a:t>Who are the interested parties that will supply domain expertise and develop the technical specifications?</a:t>
            </a:r>
          </a:p>
          <a:p>
            <a:pPr lvl="1"/>
            <a:r>
              <a:rPr lang="en-US" dirty="0" smtClean="0"/>
              <a:t>What parties are expected to implement support for the standard?</a:t>
            </a:r>
          </a:p>
          <a:p>
            <a:pPr lvl="1"/>
            <a:r>
              <a:rPr lang="en-US" dirty="0" smtClean="0"/>
              <a:t>Which CIM group will take responsibility?</a:t>
            </a:r>
          </a:p>
          <a:p>
            <a:pPr lvl="2"/>
            <a:r>
              <a:rPr lang="en-US" dirty="0" smtClean="0"/>
              <a:t>IEC formalities to define new work item (NWIP).</a:t>
            </a:r>
          </a:p>
          <a:p>
            <a:pPr lvl="1"/>
            <a:r>
              <a:rPr lang="en-US" dirty="0" smtClean="0"/>
              <a:t>This basically creates a community of interest.</a:t>
            </a:r>
          </a:p>
          <a:p>
            <a:r>
              <a:rPr lang="en-US" dirty="0" smtClean="0"/>
              <a:t>Use cases drive requirements.</a:t>
            </a:r>
          </a:p>
          <a:p>
            <a:pPr lvl="1"/>
            <a:r>
              <a:rPr lang="en-US" dirty="0" smtClean="0"/>
              <a:t>Individual data exchanges are identified which must be profiled.</a:t>
            </a:r>
          </a:p>
          <a:p>
            <a:pPr lvl="1"/>
            <a:r>
              <a:rPr lang="en-US" dirty="0" smtClean="0"/>
              <a:t>Often a given business problem involves multiple exchange profiles.</a:t>
            </a:r>
            <a:endParaRPr lang="en-US" dirty="0"/>
          </a:p>
        </p:txBody>
      </p:sp>
    </p:spTree>
    <p:extLst>
      <p:ext uri="{BB962C8B-B14F-4D97-AF65-F5344CB8AC3E}">
        <p14:creationId xmlns:p14="http://schemas.microsoft.com/office/powerpoint/2010/main" val="22470094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a:t>
            </a:r>
            <a:r>
              <a:rPr lang="en-US" b="1" dirty="0" smtClean="0">
                <a:solidFill>
                  <a:srgbClr val="0070C0"/>
                </a:solidFill>
              </a:rPr>
              <a:t>dependence</a:t>
            </a:r>
            <a:endParaRPr lang="en-US" dirty="0"/>
          </a:p>
        </p:txBody>
      </p:sp>
      <p:sp>
        <p:nvSpPr>
          <p:cNvPr id="3" name="Content Placeholder 2"/>
          <p:cNvSpPr>
            <a:spLocks noGrp="1"/>
          </p:cNvSpPr>
          <p:nvPr>
            <p:ph idx="1"/>
          </p:nvPr>
        </p:nvSpPr>
        <p:spPr/>
        <p:txBody>
          <a:bodyPr/>
          <a:lstStyle/>
          <a:p>
            <a:r>
              <a:rPr lang="en-US" dirty="0" smtClean="0"/>
              <a:t>Profile B is semantically </a:t>
            </a:r>
            <a:r>
              <a:rPr lang="en-US" b="1" dirty="0" smtClean="0">
                <a:solidFill>
                  <a:srgbClr val="0070C0"/>
                </a:solidFill>
              </a:rPr>
              <a:t>dependent</a:t>
            </a:r>
            <a:r>
              <a:rPr lang="en-US" dirty="0" smtClean="0"/>
              <a:t> on profile A if the content of B cannot be fully interpreted without the content of A.</a:t>
            </a:r>
          </a:p>
          <a:p>
            <a:r>
              <a:rPr lang="en-US" dirty="0" smtClean="0"/>
              <a:t>Example:</a:t>
            </a:r>
          </a:p>
          <a:p>
            <a:pPr lvl="1"/>
            <a:r>
              <a:rPr lang="en-US" dirty="0" smtClean="0"/>
              <a:t>Profile A defines the equipment making up an electrical network.</a:t>
            </a:r>
          </a:p>
          <a:p>
            <a:pPr lvl="1"/>
            <a:r>
              <a:rPr lang="en-US" dirty="0" smtClean="0"/>
              <a:t>Profile B defines a list of contingency specifications that reference equipment to be </a:t>
            </a:r>
            <a:r>
              <a:rPr lang="en-US" dirty="0" err="1" smtClean="0"/>
              <a:t>outaged</a:t>
            </a:r>
            <a:r>
              <a:rPr lang="en-US" dirty="0" smtClean="0"/>
              <a:t>.</a:t>
            </a:r>
          </a:p>
          <a:p>
            <a:pPr lvl="1"/>
            <a:endParaRPr lang="en-US" dirty="0"/>
          </a:p>
        </p:txBody>
      </p:sp>
    </p:spTree>
    <p:extLst>
      <p:ext uri="{BB962C8B-B14F-4D97-AF65-F5344CB8AC3E}">
        <p14:creationId xmlns:p14="http://schemas.microsoft.com/office/powerpoint/2010/main" val="19490636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6"/>
          <p:cNvSpPr>
            <a:spLocks noGrp="1" noChangeArrowheads="1"/>
          </p:cNvSpPr>
          <p:nvPr>
            <p:ph type="title"/>
          </p:nvPr>
        </p:nvSpPr>
        <p:spPr>
          <a:xfrm>
            <a:off x="457200" y="381000"/>
            <a:ext cx="8229600" cy="609600"/>
          </a:xfrm>
        </p:spPr>
        <p:txBody>
          <a:bodyPr>
            <a:normAutofit fontScale="90000"/>
          </a:bodyPr>
          <a:lstStyle/>
          <a:p>
            <a:r>
              <a:rPr lang="en-US" sz="3600" dirty="0" smtClean="0"/>
              <a:t>Example of Interdependent Profiles</a:t>
            </a:r>
          </a:p>
        </p:txBody>
      </p:sp>
      <p:graphicFrame>
        <p:nvGraphicFramePr>
          <p:cNvPr id="3074" name="Object 5"/>
          <p:cNvGraphicFramePr>
            <a:graphicFrameLocks noGrp="1" noChangeAspect="1"/>
          </p:cNvGraphicFramePr>
          <p:nvPr>
            <p:ph idx="1"/>
          </p:nvPr>
        </p:nvGraphicFramePr>
        <p:xfrm>
          <a:off x="0" y="1252209"/>
          <a:ext cx="9144000" cy="5605791"/>
        </p:xfrm>
        <a:graphic>
          <a:graphicData uri="http://schemas.openxmlformats.org/presentationml/2006/ole">
            <mc:AlternateContent xmlns:mc="http://schemas.openxmlformats.org/markup-compatibility/2006">
              <mc:Choice xmlns:v="urn:schemas-microsoft-com:vml" Requires="v">
                <p:oleObj spid="_x0000_s47108" name="Visio" r:id="rId3" imgW="7806976" imgH="4786455" progId="Visio.Drawing.11">
                  <p:embed/>
                </p:oleObj>
              </mc:Choice>
              <mc:Fallback>
                <p:oleObj name="Visio" r:id="rId3" imgW="7806976" imgH="478645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52209"/>
                        <a:ext cx="9144000" cy="560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93808749"/>
      </p:ext>
    </p:extLst>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57200" y="381000"/>
            <a:ext cx="8229600" cy="685800"/>
          </a:xfrm>
        </p:spPr>
        <p:txBody>
          <a:bodyPr>
            <a:normAutofit/>
          </a:bodyPr>
          <a:lstStyle/>
          <a:p>
            <a:r>
              <a:rPr lang="en-US" sz="2800" dirty="0" smtClean="0"/>
              <a:t>Export of a series of state estimator results.</a:t>
            </a:r>
          </a:p>
        </p:txBody>
      </p:sp>
      <p:sp>
        <p:nvSpPr>
          <p:cNvPr id="7" name="TextBox 6"/>
          <p:cNvSpPr txBox="1"/>
          <p:nvPr/>
        </p:nvSpPr>
        <p:spPr>
          <a:xfrm>
            <a:off x="5943600" y="3048000"/>
            <a:ext cx="2895600" cy="1200329"/>
          </a:xfrm>
          <a:prstGeom prst="rect">
            <a:avLst/>
          </a:prstGeom>
          <a:noFill/>
        </p:spPr>
        <p:txBody>
          <a:bodyPr wrap="square" rtlCol="0">
            <a:spAutoFit/>
          </a:bodyPr>
          <a:lstStyle/>
          <a:p>
            <a:r>
              <a:rPr lang="en-US" dirty="0" smtClean="0"/>
              <a:t>Dependency relationships (arrows) are expressed in headers.</a:t>
            </a:r>
          </a:p>
          <a:p>
            <a:endParaRPr lang="en-US" dirty="0" smtClean="0"/>
          </a:p>
        </p:txBody>
      </p:sp>
      <p:pic>
        <p:nvPicPr>
          <p:cNvPr id="61442" name="Picture 2"/>
          <p:cNvPicPr>
            <a:picLocks noChangeAspect="1" noChangeArrowheads="1"/>
          </p:cNvPicPr>
          <p:nvPr/>
        </p:nvPicPr>
        <p:blipFill>
          <a:blip r:embed="rId3" cstate="print"/>
          <a:srcRect/>
          <a:stretch>
            <a:fillRect/>
          </a:stretch>
        </p:blipFill>
        <p:spPr bwMode="auto">
          <a:xfrm>
            <a:off x="1066800" y="1371600"/>
            <a:ext cx="4171950" cy="4352925"/>
          </a:xfrm>
          <a:prstGeom prst="rect">
            <a:avLst/>
          </a:prstGeom>
          <a:noFill/>
          <a:ln w="9525">
            <a:noFill/>
            <a:miter lim="800000"/>
            <a:headEnd/>
            <a:tailEnd/>
          </a:ln>
        </p:spPr>
      </p:pic>
    </p:spTree>
    <p:extLst>
      <p:ext uri="{BB962C8B-B14F-4D97-AF65-F5344CB8AC3E}">
        <p14:creationId xmlns:p14="http://schemas.microsoft.com/office/powerpoint/2010/main" val="4024070732"/>
      </p:ext>
    </p:extLst>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57200" y="381000"/>
            <a:ext cx="8229600" cy="838200"/>
          </a:xfrm>
        </p:spPr>
        <p:txBody>
          <a:bodyPr>
            <a:normAutofit fontScale="90000"/>
          </a:bodyPr>
          <a:lstStyle/>
          <a:p>
            <a:r>
              <a:rPr lang="en-US" sz="2800" dirty="0" smtClean="0"/>
              <a:t>ENTSO-E Day-Ahead Congestion Forecast Process:</a:t>
            </a:r>
            <a:br>
              <a:rPr lang="en-US" sz="2800" dirty="0" smtClean="0"/>
            </a:br>
            <a:r>
              <a:rPr lang="en-US" sz="2800" dirty="0" smtClean="0"/>
              <a:t>TSO submits a sequence of 24 hourly cases each day.</a:t>
            </a:r>
          </a:p>
        </p:txBody>
      </p:sp>
      <p:sp>
        <p:nvSpPr>
          <p:cNvPr id="7" name="TextBox 6"/>
          <p:cNvSpPr txBox="1"/>
          <p:nvPr/>
        </p:nvSpPr>
        <p:spPr>
          <a:xfrm>
            <a:off x="5943600" y="3048000"/>
            <a:ext cx="2895600" cy="1200329"/>
          </a:xfrm>
          <a:prstGeom prst="rect">
            <a:avLst/>
          </a:prstGeom>
          <a:noFill/>
        </p:spPr>
        <p:txBody>
          <a:bodyPr wrap="square" rtlCol="0">
            <a:spAutoFit/>
          </a:bodyPr>
          <a:lstStyle/>
          <a:p>
            <a:r>
              <a:rPr lang="en-US" dirty="0" smtClean="0"/>
              <a:t>Dependency relationships (arrows) are expressed in headers.</a:t>
            </a:r>
          </a:p>
          <a:p>
            <a:endParaRPr lang="en-US" dirty="0" smtClean="0"/>
          </a:p>
        </p:txBody>
      </p:sp>
      <p:pic>
        <p:nvPicPr>
          <p:cNvPr id="62466" name="Picture 2"/>
          <p:cNvPicPr>
            <a:picLocks noChangeAspect="1" noChangeArrowheads="1"/>
          </p:cNvPicPr>
          <p:nvPr/>
        </p:nvPicPr>
        <p:blipFill>
          <a:blip r:embed="rId3" cstate="print"/>
          <a:srcRect/>
          <a:stretch>
            <a:fillRect/>
          </a:stretch>
        </p:blipFill>
        <p:spPr bwMode="auto">
          <a:xfrm>
            <a:off x="1219200" y="1752600"/>
            <a:ext cx="4171950" cy="4352925"/>
          </a:xfrm>
          <a:prstGeom prst="rect">
            <a:avLst/>
          </a:prstGeom>
          <a:noFill/>
          <a:ln w="9525">
            <a:noFill/>
            <a:miter lim="800000"/>
            <a:headEnd/>
            <a:tailEnd/>
          </a:ln>
        </p:spPr>
      </p:pic>
    </p:spTree>
    <p:extLst>
      <p:ext uri="{BB962C8B-B14F-4D97-AF65-F5344CB8AC3E}">
        <p14:creationId xmlns:p14="http://schemas.microsoft.com/office/powerpoint/2010/main" val="304684754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Simplifed</a:t>
            </a:r>
            <a:r>
              <a:rPr lang="en-US" dirty="0" smtClean="0"/>
              <a:t> Transformer UML</a:t>
            </a:r>
            <a:endParaRPr lang="en-US" dirty="0"/>
          </a:p>
        </p:txBody>
      </p:sp>
      <p:sp>
        <p:nvSpPr>
          <p:cNvPr id="16" name="Content Placeholder 2"/>
          <p:cNvSpPr>
            <a:spLocks noGrp="1"/>
          </p:cNvSpPr>
          <p:nvPr>
            <p:ph idx="1"/>
          </p:nvPr>
        </p:nvSpPr>
        <p:spPr>
          <a:xfrm>
            <a:off x="457201" y="1600200"/>
            <a:ext cx="4635500" cy="4698030"/>
          </a:xfrm>
        </p:spPr>
        <p:txBody>
          <a:bodyPr>
            <a:normAutofit fontScale="85000" lnSpcReduction="20000"/>
          </a:bodyPr>
          <a:lstStyle/>
          <a:p>
            <a:r>
              <a:rPr lang="en-US" dirty="0" smtClean="0"/>
              <a:t>A simplified version of the transformer model is shown in UML</a:t>
            </a:r>
          </a:p>
          <a:p>
            <a:r>
              <a:rPr lang="en-US" dirty="0" smtClean="0"/>
              <a:t>A </a:t>
            </a:r>
            <a:r>
              <a:rPr lang="en-US" b="1" dirty="0" err="1" smtClean="0"/>
              <a:t>PowerTransformer</a:t>
            </a:r>
            <a:r>
              <a:rPr lang="en-US" b="1" dirty="0" smtClean="0"/>
              <a:t> </a:t>
            </a:r>
            <a:r>
              <a:rPr lang="en-US" dirty="0"/>
              <a:t> </a:t>
            </a:r>
            <a:r>
              <a:rPr lang="en-US" dirty="0" smtClean="0"/>
              <a:t>is  piece of conducting equipment and thus has 2 or more Terminals</a:t>
            </a:r>
          </a:p>
          <a:p>
            <a:r>
              <a:rPr lang="en-US" dirty="0" smtClean="0"/>
              <a:t>A </a:t>
            </a:r>
            <a:r>
              <a:rPr lang="en-US" b="1" dirty="0" err="1" smtClean="0"/>
              <a:t>PowerTransformerEnd</a:t>
            </a:r>
            <a:r>
              <a:rPr lang="en-US" dirty="0" smtClean="0"/>
              <a:t> represents the transformer connection with two ends for a two winding transformer or three end when a tertiary winding is present</a:t>
            </a:r>
            <a:endParaRPr lang="en-US" dirty="0"/>
          </a:p>
        </p:txBody>
      </p:sp>
      <p:sp>
        <p:nvSpPr>
          <p:cNvPr id="11" name="TextBox 10"/>
          <p:cNvSpPr txBox="1"/>
          <p:nvPr/>
        </p:nvSpPr>
        <p:spPr>
          <a:xfrm>
            <a:off x="6926330" y="3142568"/>
            <a:ext cx="184666" cy="369332"/>
          </a:xfrm>
          <a:prstGeom prst="rect">
            <a:avLst/>
          </a:prstGeom>
          <a:noFill/>
        </p:spPr>
        <p:txBody>
          <a:bodyPr wrap="none" rtlCol="0">
            <a:spAutoFit/>
          </a:bodyPr>
          <a:lstStyle/>
          <a:p>
            <a:endParaRPr lang="en-US" dirty="0"/>
          </a:p>
        </p:txBody>
      </p:sp>
      <p:pic>
        <p:nvPicPr>
          <p:cNvPr id="14" name="Picture 13"/>
          <p:cNvPicPr>
            <a:picLocks noChangeAspect="1"/>
          </p:cNvPicPr>
          <p:nvPr/>
        </p:nvPicPr>
        <p:blipFill>
          <a:blip r:embed="rId2"/>
          <a:stretch>
            <a:fillRect/>
          </a:stretch>
        </p:blipFill>
        <p:spPr>
          <a:xfrm>
            <a:off x="5092701" y="1916426"/>
            <a:ext cx="3594100" cy="3784600"/>
          </a:xfrm>
          <a:prstGeom prst="rect">
            <a:avLst/>
          </a:prstGeom>
        </p:spPr>
      </p:pic>
    </p:spTree>
    <p:extLst>
      <p:ext uri="{BB962C8B-B14F-4D97-AF65-F5344CB8AC3E}">
        <p14:creationId xmlns:p14="http://schemas.microsoft.com/office/powerpoint/2010/main" val="101844697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36638"/>
          </a:xfrm>
        </p:spPr>
        <p:txBody>
          <a:bodyPr/>
          <a:lstStyle/>
          <a:p>
            <a:r>
              <a:rPr lang="en-US" sz="3200" dirty="0" smtClean="0"/>
              <a:t>Partial Sequence Diagram for Building Power Flow Cases</a:t>
            </a:r>
            <a:endParaRPr lang="en-US" sz="3200" dirty="0"/>
          </a:p>
        </p:txBody>
      </p:sp>
      <p:sp>
        <p:nvSpPr>
          <p:cNvPr id="3" name="Slide Number Placeholder 2"/>
          <p:cNvSpPr>
            <a:spLocks noGrp="1"/>
          </p:cNvSpPr>
          <p:nvPr>
            <p:ph type="sldNum" sz="quarter" idx="12"/>
          </p:nvPr>
        </p:nvSpPr>
        <p:spPr/>
        <p:txBody>
          <a:bodyPr/>
          <a:lstStyle/>
          <a:p>
            <a:pPr>
              <a:defRPr/>
            </a:pPr>
            <a:fld id="{DD4E3F67-2221-4A6C-A554-369E8559BBD5}" type="slidenum">
              <a:rPr lang="en-US" smtClean="0"/>
              <a:pPr>
                <a:defRPr/>
              </a:pPr>
              <a:t>170</a:t>
            </a:fld>
            <a:endParaRPr lang="en-US" dirty="0"/>
          </a:p>
        </p:txBody>
      </p:sp>
      <p:pic>
        <p:nvPicPr>
          <p:cNvPr id="63490" name="Picture 2"/>
          <p:cNvPicPr>
            <a:picLocks noChangeAspect="1" noChangeArrowheads="1"/>
          </p:cNvPicPr>
          <p:nvPr/>
        </p:nvPicPr>
        <p:blipFill>
          <a:blip r:embed="rId2" cstate="print"/>
          <a:srcRect/>
          <a:stretch>
            <a:fillRect/>
          </a:stretch>
        </p:blipFill>
        <p:spPr bwMode="auto">
          <a:xfrm>
            <a:off x="220567" y="1905000"/>
            <a:ext cx="8759293" cy="3733800"/>
          </a:xfrm>
          <a:prstGeom prst="rect">
            <a:avLst/>
          </a:prstGeom>
          <a:noFill/>
          <a:ln w="9525">
            <a:noFill/>
            <a:miter lim="800000"/>
            <a:headEnd/>
            <a:tailEnd/>
          </a:ln>
        </p:spPr>
      </p:pic>
    </p:spTree>
    <p:extLst>
      <p:ext uri="{BB962C8B-B14F-4D97-AF65-F5344CB8AC3E}">
        <p14:creationId xmlns:p14="http://schemas.microsoft.com/office/powerpoint/2010/main" val="41975743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lstStyle/>
          <a:p>
            <a:r>
              <a:rPr lang="en-US" sz="4000" dirty="0" smtClean="0"/>
              <a:t>Enterprise CDM Practicalities</a:t>
            </a:r>
            <a:endParaRPr lang="en-US" sz="4000" dirty="0"/>
          </a:p>
        </p:txBody>
      </p:sp>
      <p:sp>
        <p:nvSpPr>
          <p:cNvPr id="3" name="Content Placeholder 2"/>
          <p:cNvSpPr>
            <a:spLocks noGrp="1"/>
          </p:cNvSpPr>
          <p:nvPr>
            <p:ph idx="1"/>
          </p:nvPr>
        </p:nvSpPr>
        <p:spPr>
          <a:xfrm>
            <a:off x="457200" y="1143000"/>
            <a:ext cx="8229600" cy="4983163"/>
          </a:xfrm>
        </p:spPr>
        <p:txBody>
          <a:bodyPr>
            <a:normAutofit fontScale="62500" lnSpcReduction="20000"/>
          </a:bodyPr>
          <a:lstStyle/>
          <a:p>
            <a:r>
              <a:rPr lang="en-US" b="1" dirty="0" smtClean="0">
                <a:solidFill>
                  <a:srgbClr val="0070C0"/>
                </a:solidFill>
              </a:rPr>
              <a:t>Versions</a:t>
            </a:r>
          </a:p>
          <a:p>
            <a:pPr lvl="1"/>
            <a:r>
              <a:rPr lang="en-US" dirty="0" smtClean="0"/>
              <a:t>Industry standard CDM aims at consistency among a family of standards.</a:t>
            </a:r>
          </a:p>
          <a:p>
            <a:pPr lvl="1"/>
            <a:r>
              <a:rPr lang="en-US" dirty="0" smtClean="0"/>
              <a:t>As new standards are developed each year, a new </a:t>
            </a:r>
            <a:r>
              <a:rPr lang="en-US" b="1" dirty="0" smtClean="0">
                <a:solidFill>
                  <a:srgbClr val="0070C0"/>
                </a:solidFill>
              </a:rPr>
              <a:t>version</a:t>
            </a:r>
            <a:r>
              <a:rPr lang="en-US" dirty="0" smtClean="0"/>
              <a:t> of the CDM is released.</a:t>
            </a:r>
          </a:p>
          <a:p>
            <a:pPr lvl="1"/>
            <a:r>
              <a:rPr lang="en-US" dirty="0" smtClean="0"/>
              <a:t>It is impractical to update all previous standard profiles whenever a new CDM version is released.</a:t>
            </a:r>
          </a:p>
          <a:p>
            <a:r>
              <a:rPr lang="en-US" b="1" dirty="0" smtClean="0">
                <a:solidFill>
                  <a:srgbClr val="0070C0"/>
                </a:solidFill>
              </a:rPr>
              <a:t>Variants</a:t>
            </a:r>
          </a:p>
          <a:p>
            <a:pPr lvl="1"/>
            <a:r>
              <a:rPr lang="en-US" dirty="0" smtClean="0"/>
              <a:t>When vendors or utilities use the standard CDM to achieve semantic consistency, they inevitably need to extend / adapt the core CDM. This is called a CDM </a:t>
            </a:r>
            <a:r>
              <a:rPr lang="en-US" b="1" dirty="0" smtClean="0">
                <a:solidFill>
                  <a:srgbClr val="0070C0"/>
                </a:solidFill>
              </a:rPr>
              <a:t>variant</a:t>
            </a:r>
            <a:r>
              <a:rPr lang="en-US" dirty="0" smtClean="0"/>
              <a:t>.</a:t>
            </a:r>
          </a:p>
          <a:p>
            <a:pPr lvl="1"/>
            <a:r>
              <a:rPr lang="en-US" dirty="0" smtClean="0"/>
              <a:t>Utility application also proceeds in stages, it requires regular update to new </a:t>
            </a:r>
            <a:r>
              <a:rPr lang="en-US" b="1" dirty="0" smtClean="0">
                <a:solidFill>
                  <a:srgbClr val="0070C0"/>
                </a:solidFill>
              </a:rPr>
              <a:t>versions</a:t>
            </a:r>
            <a:r>
              <a:rPr lang="en-US" dirty="0" smtClean="0"/>
              <a:t> of the </a:t>
            </a:r>
            <a:r>
              <a:rPr lang="en-US" b="1" dirty="0" smtClean="0">
                <a:solidFill>
                  <a:srgbClr val="0070C0"/>
                </a:solidFill>
              </a:rPr>
              <a:t>variant</a:t>
            </a:r>
            <a:r>
              <a:rPr lang="en-US" dirty="0" smtClean="0"/>
              <a:t>.</a:t>
            </a:r>
          </a:p>
          <a:p>
            <a:pPr lvl="1"/>
            <a:r>
              <a:rPr lang="en-US" dirty="0" smtClean="0"/>
              <a:t>It is impractical for any utility to maintain all implementations at the latest version of their variant.</a:t>
            </a:r>
          </a:p>
          <a:p>
            <a:r>
              <a:rPr lang="en-US" dirty="0" smtClean="0"/>
              <a:t>Consequence:</a:t>
            </a:r>
          </a:p>
          <a:p>
            <a:pPr lvl="1"/>
            <a:r>
              <a:rPr lang="en-US" dirty="0" smtClean="0"/>
              <a:t>Enterprise usage of CDM strategy will never achieve complete consistency.</a:t>
            </a:r>
          </a:p>
          <a:p>
            <a:pPr lvl="1"/>
            <a:r>
              <a:rPr lang="en-US" dirty="0" smtClean="0"/>
              <a:t>CDMs are never complete, never final – just like real languages.</a:t>
            </a:r>
          </a:p>
        </p:txBody>
      </p:sp>
    </p:spTree>
    <p:extLst>
      <p:ext uri="{BB962C8B-B14F-4D97-AF65-F5344CB8AC3E}">
        <p14:creationId xmlns:p14="http://schemas.microsoft.com/office/powerpoint/2010/main" val="11390570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noAutofit/>
          </a:bodyPr>
          <a:lstStyle/>
          <a:p>
            <a:r>
              <a:rPr lang="en-US" sz="3200" dirty="0" smtClean="0"/>
              <a:t>Enterprise CDM Versions &amp; Variants</a:t>
            </a:r>
            <a:endParaRPr lang="en-US" sz="3200" dirty="0"/>
          </a:p>
        </p:txBody>
      </p:sp>
      <p:pic>
        <p:nvPicPr>
          <p:cNvPr id="51202" name="Picture 2"/>
          <p:cNvPicPr>
            <a:picLocks noChangeAspect="1" noChangeArrowheads="1"/>
          </p:cNvPicPr>
          <p:nvPr/>
        </p:nvPicPr>
        <p:blipFill>
          <a:blip r:embed="rId2" cstate="print"/>
          <a:srcRect/>
          <a:stretch>
            <a:fillRect/>
          </a:stretch>
        </p:blipFill>
        <p:spPr bwMode="auto">
          <a:xfrm>
            <a:off x="609600" y="1143000"/>
            <a:ext cx="8001000" cy="5111198"/>
          </a:xfrm>
          <a:prstGeom prst="rect">
            <a:avLst/>
          </a:prstGeom>
          <a:noFill/>
          <a:ln w="9525">
            <a:noFill/>
            <a:miter lim="800000"/>
            <a:headEnd/>
            <a:tailEnd/>
          </a:ln>
        </p:spPr>
      </p:pic>
    </p:spTree>
    <p:extLst>
      <p:ext uri="{BB962C8B-B14F-4D97-AF65-F5344CB8AC3E}">
        <p14:creationId xmlns:p14="http://schemas.microsoft.com/office/powerpoint/2010/main" val="19891324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a:bodyPr>
          <a:lstStyle/>
          <a:p>
            <a:r>
              <a:rPr lang="en-US" sz="2400" dirty="0" smtClean="0"/>
              <a:t>And there is not just one CDM…</a:t>
            </a:r>
            <a:endParaRPr lang="en-US" sz="2400" dirty="0"/>
          </a:p>
        </p:txBody>
      </p:sp>
      <p:pic>
        <p:nvPicPr>
          <p:cNvPr id="18434" name="Picture 2"/>
          <p:cNvPicPr>
            <a:picLocks noChangeAspect="1" noChangeArrowheads="1"/>
          </p:cNvPicPr>
          <p:nvPr/>
        </p:nvPicPr>
        <p:blipFill>
          <a:blip r:embed="rId2" cstate="print"/>
          <a:srcRect/>
          <a:stretch>
            <a:fillRect/>
          </a:stretch>
        </p:blipFill>
        <p:spPr bwMode="auto">
          <a:xfrm>
            <a:off x="457200" y="1676400"/>
            <a:ext cx="8160886" cy="4953647"/>
          </a:xfrm>
          <a:prstGeom prst="rect">
            <a:avLst/>
          </a:prstGeom>
          <a:noFill/>
          <a:ln w="9525">
            <a:noFill/>
            <a:miter lim="800000"/>
            <a:headEnd/>
            <a:tailEnd/>
          </a:ln>
        </p:spPr>
      </p:pic>
    </p:spTree>
    <p:extLst>
      <p:ext uri="{BB962C8B-B14F-4D97-AF65-F5344CB8AC3E}">
        <p14:creationId xmlns:p14="http://schemas.microsoft.com/office/powerpoint/2010/main" val="3527698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03237"/>
            <a:ext cx="8229600" cy="1143000"/>
          </a:xfrm>
        </p:spPr>
        <p:txBody>
          <a:bodyPr>
            <a:noAutofit/>
          </a:bodyPr>
          <a:lstStyle/>
          <a:p>
            <a:r>
              <a:rPr lang="en-US" sz="3200" dirty="0" smtClean="0">
                <a:solidFill>
                  <a:schemeClr val="accent1">
                    <a:lumMod val="75000"/>
                  </a:schemeClr>
                </a:solidFill>
              </a:rPr>
              <a:t>Harmonization: the next best thing for coordinating CDMs.</a:t>
            </a:r>
            <a:endParaRPr lang="en-US" sz="3200" dirty="0">
              <a:solidFill>
                <a:schemeClr val="accent1">
                  <a:lumMod val="75000"/>
                </a:schemeClr>
              </a:solidFill>
            </a:endParaRPr>
          </a:p>
        </p:txBody>
      </p:sp>
      <p:sp>
        <p:nvSpPr>
          <p:cNvPr id="3" name="Content Placeholder 2"/>
          <p:cNvSpPr>
            <a:spLocks noGrp="1"/>
          </p:cNvSpPr>
          <p:nvPr>
            <p:ph idx="1"/>
          </p:nvPr>
        </p:nvSpPr>
        <p:spPr>
          <a:xfrm>
            <a:off x="381000" y="1828800"/>
            <a:ext cx="8229600" cy="3048000"/>
          </a:xfrm>
        </p:spPr>
        <p:txBody>
          <a:bodyPr>
            <a:normAutofit/>
          </a:bodyPr>
          <a:lstStyle/>
          <a:p>
            <a:r>
              <a:rPr lang="en-US" dirty="0" smtClean="0"/>
              <a:t>Definition: two CDMs are </a:t>
            </a:r>
            <a:r>
              <a:rPr lang="en-US" b="1" i="1" dirty="0" smtClean="0">
                <a:solidFill>
                  <a:srgbClr val="FF0000"/>
                </a:solidFill>
              </a:rPr>
              <a:t>harmonized</a:t>
            </a:r>
            <a:r>
              <a:rPr lang="en-US" dirty="0" smtClean="0"/>
              <a:t> if:</a:t>
            </a:r>
          </a:p>
          <a:p>
            <a:pPr lvl="1"/>
            <a:r>
              <a:rPr lang="en-US" dirty="0" smtClean="0"/>
              <a:t>There is a lossless transformation defined between all duplicated semantics.</a:t>
            </a:r>
          </a:p>
          <a:p>
            <a:pPr lvl="1"/>
            <a:r>
              <a:rPr lang="en-US" dirty="0" smtClean="0"/>
              <a:t>Both sides undertake to maintain the harmony, once established.</a:t>
            </a:r>
          </a:p>
        </p:txBody>
      </p:sp>
    </p:spTree>
    <p:extLst>
      <p:ext uri="{BB962C8B-B14F-4D97-AF65-F5344CB8AC3E}">
        <p14:creationId xmlns:p14="http://schemas.microsoft.com/office/powerpoint/2010/main" val="41775353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81000"/>
            <a:ext cx="8229600" cy="914400"/>
          </a:xfrm>
        </p:spPr>
        <p:txBody>
          <a:bodyPr>
            <a:noAutofit/>
          </a:bodyPr>
          <a:lstStyle/>
          <a:p>
            <a:r>
              <a:rPr lang="en-US" sz="2800" dirty="0" smtClean="0"/>
              <a:t>Standard semantic integration between harmonized domains – two CDMS.</a:t>
            </a:r>
            <a:endParaRPr lang="en-US" sz="2800" dirty="0"/>
          </a:p>
        </p:txBody>
      </p:sp>
      <p:pic>
        <p:nvPicPr>
          <p:cNvPr id="64514" name="Picture 2"/>
          <p:cNvPicPr>
            <a:picLocks noChangeAspect="1" noChangeArrowheads="1"/>
          </p:cNvPicPr>
          <p:nvPr/>
        </p:nvPicPr>
        <p:blipFill>
          <a:blip r:embed="rId2" cstate="print"/>
          <a:srcRect/>
          <a:stretch>
            <a:fillRect/>
          </a:stretch>
        </p:blipFill>
        <p:spPr bwMode="auto">
          <a:xfrm>
            <a:off x="0" y="1600200"/>
            <a:ext cx="9010650" cy="4362450"/>
          </a:xfrm>
          <a:prstGeom prst="rect">
            <a:avLst/>
          </a:prstGeom>
          <a:noFill/>
          <a:ln w="9525">
            <a:noFill/>
            <a:miter lim="800000"/>
            <a:headEnd/>
            <a:tailEnd/>
          </a:ln>
        </p:spPr>
      </p:pic>
    </p:spTree>
    <p:extLst>
      <p:ext uri="{BB962C8B-B14F-4D97-AF65-F5344CB8AC3E}">
        <p14:creationId xmlns:p14="http://schemas.microsoft.com/office/powerpoint/2010/main" val="11261444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3067051"/>
          </a:xfrm>
        </p:spPr>
        <p:txBody>
          <a:bodyPr>
            <a:normAutofit/>
          </a:bodyPr>
          <a:lstStyle/>
          <a:p>
            <a:r>
              <a:rPr lang="en-US" dirty="0" smtClean="0"/>
              <a:t>Tutorial Section VIII</a:t>
            </a:r>
            <a:br>
              <a:rPr lang="en-US" dirty="0" smtClean="0"/>
            </a:br>
            <a:r>
              <a:rPr lang="en-US" dirty="0" smtClean="0"/>
              <a:t>*****</a:t>
            </a:r>
            <a:br>
              <a:rPr lang="en-US" dirty="0" smtClean="0"/>
            </a:br>
            <a:r>
              <a:rPr lang="en-US" dirty="0" smtClean="0"/>
              <a:t>Extending the CIM</a:t>
            </a:r>
            <a:endParaRPr lang="en-US" dirty="0"/>
          </a:p>
        </p:txBody>
      </p:sp>
      <p:sp>
        <p:nvSpPr>
          <p:cNvPr id="3" name="Subtitle 2"/>
          <p:cNvSpPr>
            <a:spLocks noGrp="1"/>
          </p:cNvSpPr>
          <p:nvPr>
            <p:ph type="subTitle" idx="1"/>
          </p:nvPr>
        </p:nvSpPr>
        <p:spPr>
          <a:xfrm>
            <a:off x="1295400" y="4343400"/>
            <a:ext cx="6400800" cy="1752600"/>
          </a:xfrm>
        </p:spPr>
        <p:txBody>
          <a:bodyPr/>
          <a:lstStyle/>
          <a:p>
            <a:r>
              <a:rPr lang="en-US" dirty="0" smtClean="0"/>
              <a:t>Margaret Goodrich</a:t>
            </a:r>
          </a:p>
          <a:p>
            <a:r>
              <a:rPr lang="en-US" dirty="0" smtClean="0"/>
              <a:t>SISCO</a:t>
            </a:r>
          </a:p>
          <a:p>
            <a:r>
              <a:rPr lang="en-US" dirty="0" smtClean="0"/>
              <a:t>margaret@sisconet.com</a:t>
            </a:r>
            <a:endParaRPr lang="en-US" dirty="0"/>
          </a:p>
        </p:txBody>
      </p:sp>
    </p:spTree>
    <p:extLst>
      <p:ext uri="{BB962C8B-B14F-4D97-AF65-F5344CB8AC3E}">
        <p14:creationId xmlns:p14="http://schemas.microsoft.com/office/powerpoint/2010/main" val="9332752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smtClean="0"/>
              <a:t>Using the CIM</a:t>
            </a:r>
          </a:p>
        </p:txBody>
      </p:sp>
      <p:sp>
        <p:nvSpPr>
          <p:cNvPr id="3" name="Content Placeholder 2"/>
          <p:cNvSpPr>
            <a:spLocks noGrp="1"/>
          </p:cNvSpPr>
          <p:nvPr>
            <p:ph idx="1"/>
          </p:nvPr>
        </p:nvSpPr>
        <p:spPr/>
        <p:txBody>
          <a:bodyPr>
            <a:normAutofit/>
          </a:bodyPr>
          <a:lstStyle/>
          <a:p>
            <a:pPr>
              <a:lnSpc>
                <a:spcPct val="90000"/>
              </a:lnSpc>
            </a:pPr>
            <a:r>
              <a:rPr lang="en-US" sz="2700" smtClean="0"/>
              <a:t>The CIM can be used in many ways:</a:t>
            </a:r>
          </a:p>
          <a:p>
            <a:pPr marL="971550" lvl="1" indent="-514350">
              <a:lnSpc>
                <a:spcPct val="90000"/>
              </a:lnSpc>
              <a:buFontTx/>
              <a:buAutoNum type="arabicPeriod"/>
            </a:pPr>
            <a:r>
              <a:rPr lang="en-US" sz="2400" smtClean="0"/>
              <a:t>Where it is the basis of a predefined, standard exchange profile or interface definition</a:t>
            </a:r>
          </a:p>
          <a:p>
            <a:pPr marL="971550" lvl="1" indent="-514350">
              <a:lnSpc>
                <a:spcPct val="90000"/>
              </a:lnSpc>
              <a:buFontTx/>
              <a:buAutoNum type="arabicPeriod"/>
            </a:pPr>
            <a:r>
              <a:rPr lang="en-US" sz="2400" smtClean="0"/>
              <a:t>To extend an existing standard profile or interface to meet local requirements</a:t>
            </a:r>
          </a:p>
          <a:p>
            <a:pPr marL="971550" lvl="1" indent="-514350">
              <a:lnSpc>
                <a:spcPct val="90000"/>
              </a:lnSpc>
              <a:buFontTx/>
              <a:buAutoNum type="arabicPeriod"/>
            </a:pPr>
            <a:r>
              <a:rPr lang="en-US" sz="2400" smtClean="0"/>
              <a:t>Where it is used to create new exchange profiles and interfaces where standards do not exist</a:t>
            </a:r>
          </a:p>
          <a:p>
            <a:pPr>
              <a:lnSpc>
                <a:spcPct val="90000"/>
              </a:lnSpc>
            </a:pPr>
            <a:r>
              <a:rPr lang="en-US" sz="2700" smtClean="0"/>
              <a:t>For items 2 and 3 above, it is often necessary to extend the CIM</a:t>
            </a:r>
          </a:p>
          <a:p>
            <a:pPr>
              <a:lnSpc>
                <a:spcPct val="90000"/>
              </a:lnSpc>
            </a:pPr>
            <a:r>
              <a:rPr lang="en-US" sz="2700" smtClean="0"/>
              <a:t>The way in which the CIM is extended and profiles defined must be carefully considered</a:t>
            </a:r>
          </a:p>
          <a:p>
            <a:pPr>
              <a:lnSpc>
                <a:spcPct val="90000"/>
              </a:lnSpc>
            </a:pPr>
            <a:endParaRPr lang="en-US" sz="2700" smtClean="0"/>
          </a:p>
          <a:p>
            <a:pPr>
              <a:lnSpc>
                <a:spcPct val="90000"/>
              </a:lnSpc>
            </a:pPr>
            <a:endParaRPr lang="en-US" sz="2700" smtClean="0"/>
          </a:p>
        </p:txBody>
      </p:sp>
    </p:spTree>
    <p:extLst>
      <p:ext uri="{BB962C8B-B14F-4D97-AF65-F5344CB8AC3E}">
        <p14:creationId xmlns:p14="http://schemas.microsoft.com/office/powerpoint/2010/main" val="15131038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Introduction</a:t>
            </a:r>
            <a:endParaRPr lang="en-US" dirty="0"/>
          </a:p>
        </p:txBody>
      </p:sp>
      <p:sp>
        <p:nvSpPr>
          <p:cNvPr id="3" name="Content Placeholder 2"/>
          <p:cNvSpPr>
            <a:spLocks noGrp="1"/>
          </p:cNvSpPr>
          <p:nvPr>
            <p:ph idx="1"/>
          </p:nvPr>
        </p:nvSpPr>
        <p:spPr>
          <a:xfrm>
            <a:off x="457200" y="1219200"/>
            <a:ext cx="8229600" cy="4525963"/>
          </a:xfrm>
        </p:spPr>
        <p:txBody>
          <a:bodyPr>
            <a:normAutofit/>
          </a:bodyPr>
          <a:lstStyle/>
          <a:p>
            <a:r>
              <a:rPr lang="en-US" dirty="0" smtClean="0"/>
              <a:t>Process to Correct Errors</a:t>
            </a:r>
          </a:p>
          <a:p>
            <a:r>
              <a:rPr lang="en-US" dirty="0" smtClean="0"/>
              <a:t>Process to Extend the CIM</a:t>
            </a:r>
            <a:endParaRPr lang="en-US" dirty="0"/>
          </a:p>
          <a:p>
            <a:pPr>
              <a:lnSpc>
                <a:spcPct val="85000"/>
              </a:lnSpc>
            </a:pPr>
            <a:r>
              <a:rPr lang="en-US" dirty="0" smtClean="0"/>
              <a:t>Steps to Implement </a:t>
            </a:r>
            <a:r>
              <a:rPr lang="en-US" dirty="0"/>
              <a:t>one or more Extensions</a:t>
            </a:r>
          </a:p>
          <a:p>
            <a:pPr lvl="1">
              <a:lnSpc>
                <a:spcPct val="85000"/>
              </a:lnSpc>
            </a:pPr>
            <a:r>
              <a:rPr lang="en-US" sz="2200" dirty="0" smtClean="0"/>
              <a:t>Complete Process steps</a:t>
            </a:r>
          </a:p>
          <a:p>
            <a:pPr lvl="1">
              <a:lnSpc>
                <a:spcPct val="85000"/>
              </a:lnSpc>
            </a:pPr>
            <a:r>
              <a:rPr lang="en-US" sz="2200" dirty="0" smtClean="0"/>
              <a:t>Implement extensions in a UML Packaged </a:t>
            </a:r>
            <a:endParaRPr lang="en-US" sz="2200" dirty="0"/>
          </a:p>
          <a:p>
            <a:pPr lvl="1">
              <a:lnSpc>
                <a:spcPct val="85000"/>
              </a:lnSpc>
            </a:pPr>
            <a:r>
              <a:rPr lang="en-US" sz="2200" dirty="0" smtClean="0"/>
              <a:t>Implement extensions in UML Elements within Standard Packages (Non-Packaged </a:t>
            </a:r>
            <a:r>
              <a:rPr lang="en-US" sz="2200" dirty="0"/>
              <a:t>Based Extension – Two </a:t>
            </a:r>
            <a:r>
              <a:rPr lang="en-US" sz="2200" dirty="0" smtClean="0"/>
              <a:t>Possibilities)</a:t>
            </a:r>
            <a:endParaRPr lang="en-US" dirty="0"/>
          </a:p>
          <a:p>
            <a:r>
              <a:rPr lang="en-US" dirty="0" smtClean="0"/>
              <a:t>Submit to IEC</a:t>
            </a:r>
          </a:p>
          <a:p>
            <a:r>
              <a:rPr lang="en-US" dirty="0" smtClean="0"/>
              <a:t>Summary</a:t>
            </a:r>
          </a:p>
          <a:p>
            <a:endParaRPr lang="en-US" dirty="0" smtClean="0"/>
          </a:p>
          <a:p>
            <a:endParaRPr lang="en-US" dirty="0" smtClean="0"/>
          </a:p>
          <a:p>
            <a:endParaRPr lang="en-US" dirty="0"/>
          </a:p>
        </p:txBody>
      </p:sp>
    </p:spTree>
    <p:extLst>
      <p:ext uri="{BB962C8B-B14F-4D97-AF65-F5344CB8AC3E}">
        <p14:creationId xmlns:p14="http://schemas.microsoft.com/office/powerpoint/2010/main" val="207990110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23333" y="854075"/>
            <a:ext cx="7982857" cy="503238"/>
          </a:xfrm>
          <a:noFill/>
        </p:spPr>
        <p:txBody>
          <a:bodyPr lIns="92075" tIns="46038" rIns="92075" bIns="46038">
            <a:normAutofit fontScale="90000"/>
          </a:bodyPr>
          <a:lstStyle/>
          <a:p>
            <a:pPr eaLnBrk="1" hangingPunct="1"/>
            <a:r>
              <a:rPr lang="en-US" dirty="0" smtClean="0"/>
              <a:t>CIM Correction Process</a:t>
            </a:r>
          </a:p>
        </p:txBody>
      </p:sp>
      <p:sp>
        <p:nvSpPr>
          <p:cNvPr id="5123" name="Rectangle 3"/>
          <p:cNvSpPr>
            <a:spLocks noGrp="1" noChangeArrowheads="1"/>
          </p:cNvSpPr>
          <p:nvPr>
            <p:ph type="body" idx="1"/>
          </p:nvPr>
        </p:nvSpPr>
        <p:spPr>
          <a:xfrm>
            <a:off x="559405" y="1562100"/>
            <a:ext cx="7771190" cy="4800600"/>
          </a:xfrm>
          <a:noFill/>
        </p:spPr>
        <p:txBody>
          <a:bodyPr lIns="92075" tIns="46038" rIns="92075" bIns="46038"/>
          <a:lstStyle/>
          <a:p>
            <a:pPr eaLnBrk="1" hangingPunct="1">
              <a:lnSpc>
                <a:spcPct val="85000"/>
              </a:lnSpc>
            </a:pPr>
            <a:r>
              <a:rPr lang="en-US" sz="2800" dirty="0" smtClean="0"/>
              <a:t>Identify the Error or Issue</a:t>
            </a:r>
          </a:p>
          <a:p>
            <a:pPr eaLnBrk="1" hangingPunct="1">
              <a:lnSpc>
                <a:spcPct val="85000"/>
              </a:lnSpc>
            </a:pPr>
            <a:r>
              <a:rPr lang="en-US" sz="2800" dirty="0" smtClean="0"/>
              <a:t>Generate a CIM Issue Submission Form and submit it to the CIM User’s Group</a:t>
            </a:r>
          </a:p>
          <a:p>
            <a:pPr eaLnBrk="1" hangingPunct="1">
              <a:lnSpc>
                <a:spcPct val="85000"/>
              </a:lnSpc>
            </a:pPr>
            <a:r>
              <a:rPr lang="en-US" sz="2800" dirty="0" smtClean="0"/>
              <a:t>The Request will be reviewed for possible correction or resolution</a:t>
            </a:r>
          </a:p>
          <a:p>
            <a:pPr eaLnBrk="1" hangingPunct="1">
              <a:lnSpc>
                <a:spcPct val="85000"/>
              </a:lnSpc>
            </a:pPr>
            <a:r>
              <a:rPr lang="en-US" sz="2800" dirty="0" smtClean="0"/>
              <a:t>The CIM Model Manager will reply to your Request</a:t>
            </a:r>
          </a:p>
        </p:txBody>
      </p:sp>
    </p:spTree>
    <p:extLst>
      <p:ext uri="{BB962C8B-B14F-4D97-AF65-F5344CB8AC3E}">
        <p14:creationId xmlns:p14="http://schemas.microsoft.com/office/powerpoint/2010/main" val="3720810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Transformer Mapping</a:t>
            </a:r>
            <a:endParaRPr lang="en-US" dirty="0"/>
          </a:p>
        </p:txBody>
      </p:sp>
      <p:sp>
        <p:nvSpPr>
          <p:cNvPr id="6" name="Content Placeholder 2"/>
          <p:cNvSpPr>
            <a:spLocks noGrp="1"/>
          </p:cNvSpPr>
          <p:nvPr>
            <p:ph idx="1"/>
          </p:nvPr>
        </p:nvSpPr>
        <p:spPr>
          <a:xfrm>
            <a:off x="457201" y="1600200"/>
            <a:ext cx="4858660" cy="4802782"/>
          </a:xfrm>
        </p:spPr>
        <p:txBody>
          <a:bodyPr>
            <a:normAutofit fontScale="77500" lnSpcReduction="20000"/>
          </a:bodyPr>
          <a:lstStyle/>
          <a:p>
            <a:r>
              <a:rPr lang="en-US" dirty="0"/>
              <a:t>In the example SLD each transformer results in </a:t>
            </a:r>
            <a:r>
              <a:rPr lang="en-US" dirty="0" smtClean="0"/>
              <a:t>six </a:t>
            </a:r>
            <a:r>
              <a:rPr lang="en-US" dirty="0"/>
              <a:t>CIM </a:t>
            </a:r>
            <a:r>
              <a:rPr lang="en-US" dirty="0" smtClean="0"/>
              <a:t>objects</a:t>
            </a:r>
          </a:p>
          <a:p>
            <a:r>
              <a:rPr lang="en-US" dirty="0" smtClean="0"/>
              <a:t>The impedance can be modeled as </a:t>
            </a:r>
            <a:r>
              <a:rPr lang="en-US" b="1" dirty="0" smtClean="0"/>
              <a:t>Mesh</a:t>
            </a:r>
            <a:r>
              <a:rPr lang="en-US" dirty="0" smtClean="0"/>
              <a:t> or </a:t>
            </a:r>
            <a:r>
              <a:rPr lang="en-US" b="1" dirty="0" smtClean="0"/>
              <a:t>Star </a:t>
            </a:r>
            <a:r>
              <a:rPr lang="en-US" dirty="0" smtClean="0"/>
              <a:t>in a separate object</a:t>
            </a:r>
          </a:p>
          <a:p>
            <a:r>
              <a:rPr lang="en-US" b="1" dirty="0" smtClean="0"/>
              <a:t>The core admittance </a:t>
            </a:r>
            <a:r>
              <a:rPr lang="en-US" dirty="0" smtClean="0"/>
              <a:t>is similarly modeled as a separate object</a:t>
            </a:r>
            <a:endParaRPr lang="en-US" dirty="0"/>
          </a:p>
          <a:p>
            <a:r>
              <a:rPr lang="en-US" dirty="0"/>
              <a:t>A transformer with a tertiary or </a:t>
            </a:r>
            <a:r>
              <a:rPr lang="en-US" dirty="0" err="1"/>
              <a:t>quartiary</a:t>
            </a:r>
            <a:r>
              <a:rPr lang="en-US" dirty="0"/>
              <a:t> winding can be represented as a single </a:t>
            </a:r>
            <a:r>
              <a:rPr lang="en-US" b="1" dirty="0" err="1"/>
              <a:t>PowerTransformer</a:t>
            </a:r>
            <a:r>
              <a:rPr lang="en-US" dirty="0"/>
              <a:t> containing three or four instances of the </a:t>
            </a:r>
            <a:r>
              <a:rPr lang="en-US" b="1" dirty="0" err="1" smtClean="0"/>
              <a:t>PowerTransformerEnd</a:t>
            </a:r>
            <a:r>
              <a:rPr lang="en-US" dirty="0" smtClean="0"/>
              <a:t> </a:t>
            </a:r>
            <a:r>
              <a:rPr lang="en-US" dirty="0"/>
              <a:t>class </a:t>
            </a:r>
          </a:p>
        </p:txBody>
      </p:sp>
      <p:pic>
        <p:nvPicPr>
          <p:cNvPr id="4" name="Picture 3"/>
          <p:cNvPicPr>
            <a:picLocks noChangeAspect="1"/>
          </p:cNvPicPr>
          <p:nvPr/>
        </p:nvPicPr>
        <p:blipFill>
          <a:blip r:embed="rId2"/>
          <a:stretch>
            <a:fillRect/>
          </a:stretch>
        </p:blipFill>
        <p:spPr>
          <a:xfrm>
            <a:off x="4997719" y="2090287"/>
            <a:ext cx="3924300" cy="3162300"/>
          </a:xfrm>
          <a:prstGeom prst="rect">
            <a:avLst/>
          </a:prstGeom>
        </p:spPr>
      </p:pic>
    </p:spTree>
    <p:extLst>
      <p:ext uri="{BB962C8B-B14F-4D97-AF65-F5344CB8AC3E}">
        <p14:creationId xmlns:p14="http://schemas.microsoft.com/office/powerpoint/2010/main" val="12726127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Rectangle 2"/>
          <p:cNvSpPr>
            <a:spLocks noGrp="1" noChangeArrowheads="1"/>
          </p:cNvSpPr>
          <p:nvPr>
            <p:ph type="title"/>
          </p:nvPr>
        </p:nvSpPr>
        <p:spPr>
          <a:xfrm>
            <a:off x="533400" y="381000"/>
            <a:ext cx="7772400" cy="762000"/>
          </a:xfrm>
          <a:noFill/>
          <a:ln/>
        </p:spPr>
        <p:txBody>
          <a:bodyPr lIns="92075" tIns="46038" rIns="92075" bIns="46038">
            <a:normAutofit fontScale="90000"/>
          </a:bodyPr>
          <a:lstStyle/>
          <a:p>
            <a:r>
              <a:rPr lang="en-US" dirty="0"/>
              <a:t>Process </a:t>
            </a:r>
            <a:r>
              <a:rPr lang="en-US" dirty="0" smtClean="0"/>
              <a:t>to Extend the CIM</a:t>
            </a:r>
            <a:endParaRPr lang="en-US" dirty="0"/>
          </a:p>
        </p:txBody>
      </p:sp>
      <p:sp>
        <p:nvSpPr>
          <p:cNvPr id="1150979" name="Rectangle 3"/>
          <p:cNvSpPr>
            <a:spLocks noGrp="1" noChangeArrowheads="1"/>
          </p:cNvSpPr>
          <p:nvPr>
            <p:ph type="body" idx="1"/>
          </p:nvPr>
        </p:nvSpPr>
        <p:spPr>
          <a:xfrm>
            <a:off x="533400" y="1219200"/>
            <a:ext cx="7772400" cy="5029200"/>
          </a:xfrm>
          <a:noFill/>
          <a:ln/>
        </p:spPr>
        <p:txBody>
          <a:bodyPr lIns="92075" tIns="46038" rIns="92075" bIns="46038">
            <a:normAutofit/>
          </a:bodyPr>
          <a:lstStyle/>
          <a:p>
            <a:pPr>
              <a:lnSpc>
                <a:spcPct val="85000"/>
              </a:lnSpc>
            </a:pPr>
            <a:r>
              <a:rPr lang="en-US" sz="2800" dirty="0"/>
              <a:t>The Process to implement one or more individual extensions to the CIM standard includes the following </a:t>
            </a:r>
            <a:r>
              <a:rPr lang="en-US" sz="2800" dirty="0" smtClean="0"/>
              <a:t>steps:</a:t>
            </a:r>
            <a:endParaRPr lang="en-US" sz="2800" dirty="0"/>
          </a:p>
          <a:p>
            <a:pPr lvl="1">
              <a:lnSpc>
                <a:spcPct val="85000"/>
              </a:lnSpc>
            </a:pPr>
            <a:r>
              <a:rPr lang="en-US" sz="2600" dirty="0"/>
              <a:t>Define a Use Case (Identify the objectives and data/work flow)</a:t>
            </a:r>
          </a:p>
          <a:p>
            <a:pPr lvl="1">
              <a:lnSpc>
                <a:spcPct val="85000"/>
              </a:lnSpc>
            </a:pPr>
            <a:r>
              <a:rPr lang="en-US" sz="2600" dirty="0"/>
              <a:t>Identify the Data required to satisfy the use case (Data Requirements – Profile or other document)</a:t>
            </a:r>
          </a:p>
          <a:p>
            <a:pPr lvl="1">
              <a:lnSpc>
                <a:spcPct val="85000"/>
              </a:lnSpc>
            </a:pPr>
            <a:r>
              <a:rPr lang="en-US" sz="2600" dirty="0"/>
              <a:t>Identify </a:t>
            </a:r>
            <a:r>
              <a:rPr lang="en-US" sz="2600" dirty="0" smtClean="0"/>
              <a:t>where and how the </a:t>
            </a:r>
            <a:r>
              <a:rPr lang="en-US" sz="2600" dirty="0"/>
              <a:t>data extension could be inserted into the </a:t>
            </a:r>
            <a:r>
              <a:rPr lang="en-US" sz="2600" dirty="0" smtClean="0"/>
              <a:t>model and Implement the change in UML </a:t>
            </a:r>
          </a:p>
          <a:p>
            <a:pPr lvl="1">
              <a:lnSpc>
                <a:spcPct val="85000"/>
              </a:lnSpc>
            </a:pPr>
            <a:r>
              <a:rPr lang="en-US" sz="2600" dirty="0" smtClean="0"/>
              <a:t>Generate </a:t>
            </a:r>
            <a:r>
              <a:rPr lang="en-US" sz="2600" dirty="0"/>
              <a:t>the Profile(s</a:t>
            </a:r>
            <a:r>
              <a:rPr lang="en-US" sz="2600" dirty="0" smtClean="0"/>
              <a:t>) Using a Profile Generation Tool</a:t>
            </a:r>
          </a:p>
          <a:p>
            <a:pPr lvl="1">
              <a:lnSpc>
                <a:spcPct val="85000"/>
              </a:lnSpc>
            </a:pPr>
            <a:r>
              <a:rPr lang="en-US" sz="2600" dirty="0" smtClean="0"/>
              <a:t>Submit to IEC with a CIM Issue</a:t>
            </a:r>
            <a:endParaRPr lang="en-US" sz="2600" dirty="0"/>
          </a:p>
          <a:p>
            <a:pPr lvl="1">
              <a:lnSpc>
                <a:spcPct val="85000"/>
              </a:lnSpc>
            </a:pPr>
            <a:endParaRPr lang="en-US" dirty="0"/>
          </a:p>
        </p:txBody>
      </p:sp>
    </p:spTree>
    <p:extLst>
      <p:ext uri="{BB962C8B-B14F-4D97-AF65-F5344CB8AC3E}">
        <p14:creationId xmlns:p14="http://schemas.microsoft.com/office/powerpoint/2010/main" val="91177381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ChangeArrowheads="1"/>
          </p:cNvSpPr>
          <p:nvPr>
            <p:ph type="title"/>
          </p:nvPr>
        </p:nvSpPr>
        <p:spPr>
          <a:xfrm>
            <a:off x="533400" y="381000"/>
            <a:ext cx="7772400" cy="838200"/>
          </a:xfrm>
          <a:noFill/>
          <a:ln/>
        </p:spPr>
        <p:txBody>
          <a:bodyPr lIns="92075" tIns="46038" rIns="92075" bIns="46038"/>
          <a:lstStyle/>
          <a:p>
            <a:r>
              <a:rPr lang="en-US" dirty="0"/>
              <a:t>Use Case: Definition</a:t>
            </a:r>
          </a:p>
        </p:txBody>
      </p:sp>
      <p:sp>
        <p:nvSpPr>
          <p:cNvPr id="1046531" name="Rectangle 3"/>
          <p:cNvSpPr>
            <a:spLocks noGrp="1" noChangeArrowheads="1"/>
          </p:cNvSpPr>
          <p:nvPr>
            <p:ph type="body" idx="1"/>
          </p:nvPr>
        </p:nvSpPr>
        <p:spPr>
          <a:xfrm>
            <a:off x="457200" y="1295400"/>
            <a:ext cx="7772400" cy="4743450"/>
          </a:xfrm>
          <a:noFill/>
          <a:ln/>
        </p:spPr>
        <p:txBody>
          <a:bodyPr lIns="92075" tIns="46038" rIns="92075" bIns="46038">
            <a:normAutofit lnSpcReduction="10000"/>
          </a:bodyPr>
          <a:lstStyle/>
          <a:p>
            <a:pPr>
              <a:lnSpc>
                <a:spcPct val="85000"/>
              </a:lnSpc>
            </a:pPr>
            <a:r>
              <a:rPr lang="en-US" sz="2400" dirty="0"/>
              <a:t>A Use Case is a document that Identifies the Objective.</a:t>
            </a:r>
          </a:p>
          <a:p>
            <a:pPr>
              <a:lnSpc>
                <a:spcPct val="85000"/>
              </a:lnSpc>
            </a:pPr>
            <a:r>
              <a:rPr lang="en-US" sz="2400" dirty="0"/>
              <a:t>A template or form is used to assist in the definition.</a:t>
            </a:r>
          </a:p>
          <a:p>
            <a:pPr>
              <a:lnSpc>
                <a:spcPct val="85000"/>
              </a:lnSpc>
            </a:pPr>
            <a:r>
              <a:rPr lang="en-US" sz="2400" dirty="0"/>
              <a:t>This template contains the following sections:</a:t>
            </a:r>
          </a:p>
          <a:p>
            <a:pPr lvl="1">
              <a:lnSpc>
                <a:spcPct val="85000"/>
              </a:lnSpc>
            </a:pPr>
            <a:r>
              <a:rPr lang="en-US" sz="2000" dirty="0"/>
              <a:t>Summary</a:t>
            </a:r>
          </a:p>
          <a:p>
            <a:pPr lvl="1">
              <a:lnSpc>
                <a:spcPct val="85000"/>
              </a:lnSpc>
            </a:pPr>
            <a:r>
              <a:rPr lang="en-US" sz="2000" dirty="0"/>
              <a:t>Actor(s)</a:t>
            </a:r>
          </a:p>
          <a:p>
            <a:pPr lvl="1">
              <a:lnSpc>
                <a:spcPct val="85000"/>
              </a:lnSpc>
            </a:pPr>
            <a:r>
              <a:rPr lang="en-US" sz="2000" dirty="0"/>
              <a:t>Probable Participating Systems or Business Functions</a:t>
            </a:r>
          </a:p>
          <a:p>
            <a:pPr lvl="1">
              <a:lnSpc>
                <a:spcPct val="85000"/>
              </a:lnSpc>
            </a:pPr>
            <a:r>
              <a:rPr lang="en-US" sz="2000" dirty="0"/>
              <a:t>Pre-Conditions</a:t>
            </a:r>
          </a:p>
          <a:p>
            <a:pPr lvl="1">
              <a:lnSpc>
                <a:spcPct val="85000"/>
              </a:lnSpc>
            </a:pPr>
            <a:r>
              <a:rPr lang="en-US" sz="2000" dirty="0"/>
              <a:t>Design Considerations</a:t>
            </a:r>
          </a:p>
          <a:p>
            <a:pPr lvl="1">
              <a:lnSpc>
                <a:spcPct val="85000"/>
              </a:lnSpc>
            </a:pPr>
            <a:r>
              <a:rPr lang="en-US" sz="2000" dirty="0"/>
              <a:t>Know Assumptions, limitations, constraints, or variations</a:t>
            </a:r>
          </a:p>
          <a:p>
            <a:pPr lvl="1">
              <a:lnSpc>
                <a:spcPct val="85000"/>
              </a:lnSpc>
            </a:pPr>
            <a:r>
              <a:rPr lang="en-US" sz="2000" dirty="0"/>
              <a:t>Normal Sequence (workflow)</a:t>
            </a:r>
          </a:p>
          <a:p>
            <a:pPr lvl="1">
              <a:lnSpc>
                <a:spcPct val="85000"/>
              </a:lnSpc>
            </a:pPr>
            <a:r>
              <a:rPr lang="en-US" sz="2000" dirty="0"/>
              <a:t>Exceptions/Alternate Sequences</a:t>
            </a:r>
          </a:p>
          <a:p>
            <a:pPr lvl="1">
              <a:lnSpc>
                <a:spcPct val="85000"/>
              </a:lnSpc>
            </a:pPr>
            <a:r>
              <a:rPr lang="en-US" sz="2000" dirty="0"/>
              <a:t>Post-Conditions</a:t>
            </a:r>
          </a:p>
          <a:p>
            <a:pPr lvl="1">
              <a:lnSpc>
                <a:spcPct val="85000"/>
              </a:lnSpc>
            </a:pPr>
            <a:r>
              <a:rPr lang="en-US" sz="2000" dirty="0"/>
              <a:t>References</a:t>
            </a:r>
          </a:p>
          <a:p>
            <a:pPr lvl="1">
              <a:lnSpc>
                <a:spcPct val="85000"/>
              </a:lnSpc>
            </a:pPr>
            <a:r>
              <a:rPr lang="en-US" sz="2000" dirty="0"/>
              <a:t>Issues &amp; Revision </a:t>
            </a:r>
            <a:r>
              <a:rPr lang="en-US" sz="2000" dirty="0" smtClean="0"/>
              <a:t>History</a:t>
            </a:r>
          </a:p>
          <a:p>
            <a:pPr lvl="1">
              <a:lnSpc>
                <a:spcPct val="85000"/>
              </a:lnSpc>
            </a:pPr>
            <a:r>
              <a:rPr lang="en-US" sz="2000" dirty="0" smtClean="0"/>
              <a:t>Sequence Diagrams</a:t>
            </a:r>
            <a:endParaRPr lang="en-US" sz="2000" dirty="0"/>
          </a:p>
        </p:txBody>
      </p:sp>
    </p:spTree>
    <p:extLst>
      <p:ext uri="{BB962C8B-B14F-4D97-AF65-F5344CB8AC3E}">
        <p14:creationId xmlns:p14="http://schemas.microsoft.com/office/powerpoint/2010/main" val="37391040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a:xfrm>
            <a:off x="533400" y="381000"/>
            <a:ext cx="7772400" cy="838200"/>
          </a:xfrm>
          <a:noFill/>
          <a:ln/>
        </p:spPr>
        <p:txBody>
          <a:bodyPr lIns="92075" tIns="46038" rIns="92075" bIns="46038"/>
          <a:lstStyle/>
          <a:p>
            <a:r>
              <a:rPr lang="en-US" dirty="0"/>
              <a:t>Use Case: Section Description</a:t>
            </a:r>
          </a:p>
        </p:txBody>
      </p:sp>
      <p:sp>
        <p:nvSpPr>
          <p:cNvPr id="1079299" name="Rectangle 3"/>
          <p:cNvSpPr>
            <a:spLocks noGrp="1" noChangeArrowheads="1"/>
          </p:cNvSpPr>
          <p:nvPr>
            <p:ph type="body" idx="1"/>
          </p:nvPr>
        </p:nvSpPr>
        <p:spPr>
          <a:xfrm>
            <a:off x="533400" y="1295400"/>
            <a:ext cx="7772400" cy="4743450"/>
          </a:xfrm>
          <a:noFill/>
          <a:ln/>
        </p:spPr>
        <p:txBody>
          <a:bodyPr lIns="92075" tIns="46038" rIns="92075" bIns="46038">
            <a:normAutofit fontScale="92500"/>
          </a:bodyPr>
          <a:lstStyle/>
          <a:p>
            <a:pPr>
              <a:lnSpc>
                <a:spcPct val="85000"/>
              </a:lnSpc>
            </a:pPr>
            <a:r>
              <a:rPr lang="en-US" sz="2600" dirty="0"/>
              <a:t>Summary – this section describes the objective of the Use Case – example: need to transfer model data for network changes</a:t>
            </a:r>
          </a:p>
          <a:p>
            <a:pPr>
              <a:lnSpc>
                <a:spcPct val="85000"/>
              </a:lnSpc>
            </a:pPr>
            <a:r>
              <a:rPr lang="en-US" sz="2600" dirty="0"/>
              <a:t>Actors – Defines the people or departments that have a role in the implementation of the objective – normally this is the end users such as the modeling engineer</a:t>
            </a:r>
          </a:p>
          <a:p>
            <a:pPr>
              <a:lnSpc>
                <a:spcPct val="85000"/>
              </a:lnSpc>
            </a:pPr>
            <a:r>
              <a:rPr lang="en-US" sz="2600" dirty="0"/>
              <a:t>Participating Systems – Defines the Systems or Departments/Companies involved in implementing the process or software to meet the objective – ex. Network Applications or the Reliability Coordination department</a:t>
            </a:r>
          </a:p>
          <a:p>
            <a:pPr>
              <a:lnSpc>
                <a:spcPct val="85000"/>
              </a:lnSpc>
            </a:pPr>
            <a:r>
              <a:rPr lang="en-US" sz="2600" dirty="0"/>
              <a:t>Pre-Conditions – Defines the conditions or capabilities that must be in place for the solution to be used – ex. there is an existing model that can be exported in a standard format.</a:t>
            </a:r>
          </a:p>
          <a:p>
            <a:pPr>
              <a:lnSpc>
                <a:spcPct val="85000"/>
              </a:lnSpc>
            </a:pPr>
            <a:endParaRPr lang="en-US" dirty="0"/>
          </a:p>
          <a:p>
            <a:pPr>
              <a:lnSpc>
                <a:spcPct val="85000"/>
              </a:lnSpc>
            </a:pPr>
            <a:endParaRPr lang="en-US" dirty="0"/>
          </a:p>
        </p:txBody>
      </p:sp>
    </p:spTree>
    <p:extLst>
      <p:ext uri="{BB962C8B-B14F-4D97-AF65-F5344CB8AC3E}">
        <p14:creationId xmlns:p14="http://schemas.microsoft.com/office/powerpoint/2010/main" val="110152331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Rectangle 2"/>
          <p:cNvSpPr>
            <a:spLocks noGrp="1" noChangeArrowheads="1"/>
          </p:cNvSpPr>
          <p:nvPr>
            <p:ph type="title"/>
          </p:nvPr>
        </p:nvSpPr>
        <p:spPr>
          <a:xfrm>
            <a:off x="533400" y="381000"/>
            <a:ext cx="7772400" cy="838200"/>
          </a:xfrm>
          <a:noFill/>
          <a:ln/>
        </p:spPr>
        <p:txBody>
          <a:bodyPr lIns="92075" tIns="46038" rIns="92075" bIns="46038"/>
          <a:lstStyle/>
          <a:p>
            <a:r>
              <a:rPr lang="en-US" dirty="0"/>
              <a:t>Use Case: Section Description</a:t>
            </a:r>
          </a:p>
        </p:txBody>
      </p:sp>
      <p:sp>
        <p:nvSpPr>
          <p:cNvPr id="1120259" name="Rectangle 3"/>
          <p:cNvSpPr>
            <a:spLocks noGrp="1" noChangeArrowheads="1"/>
          </p:cNvSpPr>
          <p:nvPr>
            <p:ph type="body" idx="1"/>
          </p:nvPr>
        </p:nvSpPr>
        <p:spPr>
          <a:xfrm>
            <a:off x="533400" y="1295400"/>
            <a:ext cx="7772400" cy="4743450"/>
          </a:xfrm>
          <a:noFill/>
          <a:ln/>
        </p:spPr>
        <p:txBody>
          <a:bodyPr lIns="92075" tIns="46038" rIns="92075" bIns="46038">
            <a:normAutofit lnSpcReduction="10000"/>
          </a:bodyPr>
          <a:lstStyle/>
          <a:p>
            <a:r>
              <a:rPr lang="en-US" sz="2000" dirty="0"/>
              <a:t>Design Considerations – Defines the assumptions and design issues that must be included in the implementation – ex. Real-time network data will be obtained via ICCP.</a:t>
            </a:r>
          </a:p>
          <a:p>
            <a:r>
              <a:rPr lang="en-US" sz="2000" dirty="0"/>
              <a:t>Known Assumptions, Limitations, Constraints – Identifies the variables that may affect the objective’s solution – ex. Frequency of use, sizing characteristics, etc. are defined in this section.</a:t>
            </a:r>
          </a:p>
          <a:p>
            <a:r>
              <a:rPr lang="en-US" sz="2000" dirty="0"/>
              <a:t>Normal Sequence – Outlines the steps or business processes that will be required/used to implement the solution – ex. Identifies who makes the request and how, where and how the request is routed, etc.</a:t>
            </a:r>
          </a:p>
          <a:p>
            <a:r>
              <a:rPr lang="en-US" sz="2000" dirty="0"/>
              <a:t>Exceptions/Alternate Sequences – Describes any alternate actions required that deviate from the normal sequence</a:t>
            </a:r>
          </a:p>
          <a:p>
            <a:r>
              <a:rPr lang="en-US" sz="2000" dirty="0"/>
              <a:t>Post-Conditions – Defines what is expected or what actions must be taken after the solution is implemented – ex. Once a model transfer is received it must be merged into the updated model.</a:t>
            </a:r>
          </a:p>
          <a:p>
            <a:endParaRPr lang="en-US" sz="2000" dirty="0"/>
          </a:p>
        </p:txBody>
      </p:sp>
    </p:spTree>
    <p:extLst>
      <p:ext uri="{BB962C8B-B14F-4D97-AF65-F5344CB8AC3E}">
        <p14:creationId xmlns:p14="http://schemas.microsoft.com/office/powerpoint/2010/main" val="407652562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Rectangle 1026"/>
          <p:cNvSpPr>
            <a:spLocks noGrp="1" noChangeArrowheads="1"/>
          </p:cNvSpPr>
          <p:nvPr>
            <p:ph type="title"/>
          </p:nvPr>
        </p:nvSpPr>
        <p:spPr>
          <a:xfrm>
            <a:off x="457200" y="381000"/>
            <a:ext cx="7772400" cy="838200"/>
          </a:xfrm>
          <a:noFill/>
          <a:ln/>
        </p:spPr>
        <p:txBody>
          <a:bodyPr lIns="92075" tIns="46038" rIns="92075" bIns="46038"/>
          <a:lstStyle/>
          <a:p>
            <a:r>
              <a:rPr lang="en-US" dirty="0"/>
              <a:t>Use Case: Section Description</a:t>
            </a:r>
          </a:p>
        </p:txBody>
      </p:sp>
      <p:sp>
        <p:nvSpPr>
          <p:cNvPr id="1122307" name="Rectangle 1027"/>
          <p:cNvSpPr>
            <a:spLocks noGrp="1" noChangeArrowheads="1"/>
          </p:cNvSpPr>
          <p:nvPr>
            <p:ph type="body" idx="1"/>
          </p:nvPr>
        </p:nvSpPr>
        <p:spPr>
          <a:xfrm>
            <a:off x="533400" y="1295400"/>
            <a:ext cx="7772400" cy="4743450"/>
          </a:xfrm>
          <a:noFill/>
          <a:ln/>
        </p:spPr>
        <p:txBody>
          <a:bodyPr lIns="92075" tIns="46038" rIns="92075" bIns="46038"/>
          <a:lstStyle/>
          <a:p>
            <a:r>
              <a:rPr lang="en-US" dirty="0"/>
              <a:t>References – Lists any documents or other use cases that may provide additional information surrounding this use case.</a:t>
            </a:r>
          </a:p>
          <a:p>
            <a:r>
              <a:rPr lang="en-US" dirty="0"/>
              <a:t>Issues – Lists any issues that may need resolution prior to the implementation of the use case. </a:t>
            </a:r>
          </a:p>
          <a:p>
            <a:r>
              <a:rPr lang="en-US" dirty="0"/>
              <a:t>Revision History – Identifies the revision of this document, who created the revision and what was changed.</a:t>
            </a:r>
          </a:p>
          <a:p>
            <a:endParaRPr lang="en-US" dirty="0"/>
          </a:p>
          <a:p>
            <a:endParaRPr lang="en-US" dirty="0"/>
          </a:p>
          <a:p>
            <a:endParaRPr lang="en-US" dirty="0"/>
          </a:p>
        </p:txBody>
      </p:sp>
    </p:spTree>
    <p:extLst>
      <p:ext uri="{BB962C8B-B14F-4D97-AF65-F5344CB8AC3E}">
        <p14:creationId xmlns:p14="http://schemas.microsoft.com/office/powerpoint/2010/main" val="371150925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304800" y="381000"/>
            <a:ext cx="8228013" cy="838200"/>
          </a:xfrm>
        </p:spPr>
        <p:txBody>
          <a:bodyPr lIns="92075" tIns="46038" rIns="92075" bIns="46038"/>
          <a:lstStyle/>
          <a:p>
            <a:r>
              <a:rPr lang="en-US" dirty="0" smtClean="0"/>
              <a:t>CIM Extension Methods Using UML</a:t>
            </a:r>
          </a:p>
        </p:txBody>
      </p:sp>
      <p:sp>
        <p:nvSpPr>
          <p:cNvPr id="44034" name="Rectangle 3"/>
          <p:cNvSpPr>
            <a:spLocks noGrp="1" noChangeArrowheads="1"/>
          </p:cNvSpPr>
          <p:nvPr>
            <p:ph type="body" idx="1"/>
          </p:nvPr>
        </p:nvSpPr>
        <p:spPr>
          <a:xfrm>
            <a:off x="533400" y="1295400"/>
            <a:ext cx="7770813" cy="4953000"/>
          </a:xfrm>
        </p:spPr>
        <p:txBody>
          <a:bodyPr lIns="92075" tIns="46038" rIns="92075" bIns="46038"/>
          <a:lstStyle/>
          <a:p>
            <a:pPr>
              <a:lnSpc>
                <a:spcPct val="85000"/>
              </a:lnSpc>
            </a:pPr>
            <a:r>
              <a:rPr lang="en-US" dirty="0" smtClean="0"/>
              <a:t>Perferred method is to put </a:t>
            </a:r>
            <a:r>
              <a:rPr lang="en-US" dirty="0"/>
              <a:t>the extensions into a separate model file in conjunction with the above methods – known as Package Based </a:t>
            </a:r>
            <a:r>
              <a:rPr lang="en-US" dirty="0" smtClean="0"/>
              <a:t>Extensions</a:t>
            </a:r>
          </a:p>
          <a:p>
            <a:pPr>
              <a:lnSpc>
                <a:spcPct val="85000"/>
              </a:lnSpc>
            </a:pPr>
            <a:r>
              <a:rPr lang="en-US" dirty="0"/>
              <a:t>E</a:t>
            </a:r>
            <a:r>
              <a:rPr lang="en-US" dirty="0" smtClean="0"/>
              <a:t>xtensions can be directly applied to a given CIM release, in terms of new classes, attributes and associations</a:t>
            </a:r>
          </a:p>
          <a:p>
            <a:pPr lvl="1">
              <a:lnSpc>
                <a:spcPct val="85000"/>
              </a:lnSpc>
            </a:pPr>
            <a:r>
              <a:rPr lang="en-US" dirty="0" smtClean="0"/>
              <a:t>There are two ways to identify the extensions within a UML model file:</a:t>
            </a:r>
          </a:p>
          <a:p>
            <a:pPr lvl="2">
              <a:lnSpc>
                <a:spcPct val="85000"/>
              </a:lnSpc>
            </a:pPr>
            <a:r>
              <a:rPr lang="en-US" dirty="0" smtClean="0"/>
              <a:t>Stereotyping</a:t>
            </a:r>
          </a:p>
          <a:p>
            <a:pPr lvl="2">
              <a:lnSpc>
                <a:spcPct val="85000"/>
              </a:lnSpc>
            </a:pPr>
            <a:r>
              <a:rPr lang="en-US" dirty="0" smtClean="0"/>
              <a:t>Tagged values</a:t>
            </a:r>
          </a:p>
        </p:txBody>
      </p:sp>
    </p:spTree>
    <p:extLst>
      <p:ext uri="{BB962C8B-B14F-4D97-AF65-F5344CB8AC3E}">
        <p14:creationId xmlns:p14="http://schemas.microsoft.com/office/powerpoint/2010/main" val="238035544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381000"/>
            <a:ext cx="8229298" cy="838200"/>
          </a:xfrm>
          <a:noFill/>
        </p:spPr>
        <p:txBody>
          <a:bodyPr lIns="92075" tIns="46038" rIns="92075" bIns="46038"/>
          <a:lstStyle/>
          <a:p>
            <a:pPr eaLnBrk="1" hangingPunct="1"/>
            <a:r>
              <a:rPr lang="en-US" dirty="0" smtClean="0"/>
              <a:t>Package Based Extensions</a:t>
            </a:r>
          </a:p>
        </p:txBody>
      </p:sp>
      <p:sp>
        <p:nvSpPr>
          <p:cNvPr id="8195" name="Rectangle 3"/>
          <p:cNvSpPr>
            <a:spLocks noGrp="1" noChangeArrowheads="1"/>
          </p:cNvSpPr>
          <p:nvPr>
            <p:ph type="body" idx="1"/>
          </p:nvPr>
        </p:nvSpPr>
        <p:spPr>
          <a:xfrm>
            <a:off x="559405" y="1562100"/>
            <a:ext cx="7771190" cy="4381500"/>
          </a:xfrm>
          <a:noFill/>
        </p:spPr>
        <p:txBody>
          <a:bodyPr lIns="92075" tIns="46038" rIns="92075" bIns="46038">
            <a:noAutofit/>
          </a:bodyPr>
          <a:lstStyle/>
          <a:p>
            <a:pPr eaLnBrk="1" hangingPunct="1">
              <a:lnSpc>
                <a:spcPct val="85000"/>
              </a:lnSpc>
            </a:pPr>
            <a:r>
              <a:rPr lang="en-US" dirty="0" smtClean="0"/>
              <a:t>The easiest method to identify extensions is to place all UML elements in a UML Package</a:t>
            </a:r>
          </a:p>
          <a:p>
            <a:pPr eaLnBrk="1" hangingPunct="1">
              <a:lnSpc>
                <a:spcPct val="85000"/>
              </a:lnSpc>
            </a:pPr>
            <a:r>
              <a:rPr lang="en-US" dirty="0" smtClean="0"/>
              <a:t>In addition, this method allows easy integration of the changes into the full domain model by the CIM Model Manager</a:t>
            </a:r>
          </a:p>
          <a:p>
            <a:pPr eaLnBrk="1" hangingPunct="1">
              <a:lnSpc>
                <a:spcPct val="85000"/>
              </a:lnSpc>
            </a:pPr>
            <a:r>
              <a:rPr lang="en-US" dirty="0" smtClean="0"/>
              <a:t>The EA UML tool allows the import and export of individual packages and their sub-packages</a:t>
            </a:r>
          </a:p>
          <a:p>
            <a:pPr marL="0" indent="0" eaLnBrk="1" hangingPunct="1">
              <a:lnSpc>
                <a:spcPct val="85000"/>
              </a:lnSpc>
              <a:buNone/>
            </a:pPr>
            <a:endParaRPr lang="en-US" dirty="0" smtClean="0"/>
          </a:p>
        </p:txBody>
      </p:sp>
    </p:spTree>
    <p:extLst>
      <p:ext uri="{BB962C8B-B14F-4D97-AF65-F5344CB8AC3E}">
        <p14:creationId xmlns:p14="http://schemas.microsoft.com/office/powerpoint/2010/main" val="93801057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266700" y="381000"/>
            <a:ext cx="8153400" cy="762000"/>
          </a:xfrm>
        </p:spPr>
        <p:txBody>
          <a:bodyPr/>
          <a:lstStyle/>
          <a:p>
            <a:r>
              <a:rPr lang="en-US" dirty="0" smtClean="0"/>
              <a:t>CIM Extensions: Extension Models</a:t>
            </a:r>
          </a:p>
        </p:txBody>
      </p:sp>
      <p:sp>
        <p:nvSpPr>
          <p:cNvPr id="3" name="Content Placeholder 2"/>
          <p:cNvSpPr>
            <a:spLocks noGrp="1"/>
          </p:cNvSpPr>
          <p:nvPr>
            <p:ph idx="1"/>
          </p:nvPr>
        </p:nvSpPr>
        <p:spPr>
          <a:xfrm>
            <a:off x="381000" y="5257800"/>
            <a:ext cx="8229600" cy="762000"/>
          </a:xfrm>
        </p:spPr>
        <p:txBody>
          <a:bodyPr rtlCol="0">
            <a:normAutofit/>
          </a:bodyPr>
          <a:lstStyle/>
          <a:p>
            <a:pPr fontAlgn="auto">
              <a:spcAft>
                <a:spcPts val="0"/>
              </a:spcAft>
              <a:buFont typeface="Arial" pitchFamily="34" charset="0"/>
              <a:buChar char="•"/>
              <a:defRPr/>
            </a:pPr>
            <a:r>
              <a:rPr lang="en-US" dirty="0" smtClean="0"/>
              <a:t>Extensions can be put into a separate file</a:t>
            </a:r>
          </a:p>
        </p:txBody>
      </p:sp>
      <p:pic>
        <p:nvPicPr>
          <p:cNvPr id="50179" name="Object 2"/>
          <p:cNvPicPr>
            <a:picLocks noChangeArrowheads="1"/>
          </p:cNvPicPr>
          <p:nvPr/>
        </p:nvPicPr>
        <p:blipFill>
          <a:blip r:embed="rId2"/>
          <a:srcRect b="-273"/>
          <a:stretch>
            <a:fillRect/>
          </a:stretch>
        </p:blipFill>
        <p:spPr bwMode="auto">
          <a:xfrm>
            <a:off x="685800" y="1295400"/>
            <a:ext cx="7315201" cy="4038600"/>
          </a:xfrm>
          <a:prstGeom prst="rect">
            <a:avLst/>
          </a:prstGeom>
          <a:noFill/>
          <a:ln w="9525">
            <a:noFill/>
            <a:miter lim="800000"/>
            <a:headEnd/>
            <a:tailEnd/>
          </a:ln>
        </p:spPr>
      </p:pic>
    </p:spTree>
    <p:extLst>
      <p:ext uri="{BB962C8B-B14F-4D97-AF65-F5344CB8AC3E}">
        <p14:creationId xmlns:p14="http://schemas.microsoft.com/office/powerpoint/2010/main" val="85624550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685800"/>
            <a:ext cx="8228012" cy="838200"/>
          </a:xfrm>
          <a:noFill/>
          <a:ln/>
        </p:spPr>
        <p:txBody>
          <a:bodyPr lIns="92075" tIns="46038" rIns="92075" bIns="46038"/>
          <a:lstStyle/>
          <a:p>
            <a:r>
              <a:rPr lang="en-US" dirty="0" smtClean="0"/>
              <a:t>Directly Applied Extensions</a:t>
            </a:r>
          </a:p>
        </p:txBody>
      </p:sp>
      <p:sp>
        <p:nvSpPr>
          <p:cNvPr id="87043" name="Rectangle 3"/>
          <p:cNvSpPr>
            <a:spLocks noGrp="1" noChangeArrowheads="1"/>
          </p:cNvSpPr>
          <p:nvPr>
            <p:ph type="body" idx="1"/>
          </p:nvPr>
        </p:nvSpPr>
        <p:spPr>
          <a:xfrm>
            <a:off x="508000" y="1752600"/>
            <a:ext cx="7770813" cy="3810000"/>
          </a:xfrm>
          <a:noFill/>
          <a:ln/>
        </p:spPr>
        <p:txBody>
          <a:bodyPr lIns="92075" tIns="46038" rIns="92075" bIns="46038"/>
          <a:lstStyle/>
          <a:p>
            <a:pPr>
              <a:lnSpc>
                <a:spcPct val="85000"/>
              </a:lnSpc>
            </a:pPr>
            <a:r>
              <a:rPr lang="en-US" sz="3600" dirty="0" smtClean="0"/>
              <a:t>If this method is used, must provide a mechanism to identify the extensions.</a:t>
            </a:r>
          </a:p>
          <a:p>
            <a:pPr>
              <a:lnSpc>
                <a:spcPct val="85000"/>
              </a:lnSpc>
            </a:pPr>
            <a:r>
              <a:rPr lang="en-US" sz="3600" dirty="0" smtClean="0"/>
              <a:t>There are two ways to accomplish this:</a:t>
            </a:r>
          </a:p>
          <a:p>
            <a:pPr lvl="1">
              <a:lnSpc>
                <a:spcPct val="85000"/>
              </a:lnSpc>
            </a:pPr>
            <a:r>
              <a:rPr lang="en-US" sz="3200" dirty="0" smtClean="0"/>
              <a:t>Stereotyping</a:t>
            </a:r>
          </a:p>
          <a:p>
            <a:pPr lvl="1">
              <a:lnSpc>
                <a:spcPct val="85000"/>
              </a:lnSpc>
            </a:pPr>
            <a:r>
              <a:rPr lang="en-US" sz="3200" dirty="0" smtClean="0"/>
              <a:t>Tagged values</a:t>
            </a:r>
          </a:p>
          <a:p>
            <a:pPr lvl="1">
              <a:lnSpc>
                <a:spcPct val="85000"/>
              </a:lnSpc>
            </a:pPr>
            <a:endParaRPr lang="en-US" sz="3200" dirty="0" smtClean="0"/>
          </a:p>
        </p:txBody>
      </p:sp>
    </p:spTree>
    <p:extLst>
      <p:ext uri="{BB962C8B-B14F-4D97-AF65-F5344CB8AC3E}">
        <p14:creationId xmlns:p14="http://schemas.microsoft.com/office/powerpoint/2010/main" val="165010028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81000" y="533400"/>
            <a:ext cx="8399462" cy="838200"/>
          </a:xfrm>
          <a:noFill/>
          <a:ln/>
        </p:spPr>
        <p:txBody>
          <a:bodyPr lIns="92075" tIns="46038" rIns="92075" bIns="46038"/>
          <a:lstStyle/>
          <a:p>
            <a:r>
              <a:rPr lang="en-US" sz="3600" dirty="0" smtClean="0"/>
              <a:t>Directly Applied Extension - Stereotype</a:t>
            </a:r>
          </a:p>
        </p:txBody>
      </p:sp>
      <p:sp>
        <p:nvSpPr>
          <p:cNvPr id="91139" name="Rectangle 3"/>
          <p:cNvSpPr>
            <a:spLocks noGrp="1" noChangeArrowheads="1"/>
          </p:cNvSpPr>
          <p:nvPr>
            <p:ph type="body" idx="1"/>
          </p:nvPr>
        </p:nvSpPr>
        <p:spPr>
          <a:xfrm>
            <a:off x="508000" y="1600200"/>
            <a:ext cx="7770813" cy="4305300"/>
          </a:xfrm>
          <a:noFill/>
          <a:ln/>
        </p:spPr>
        <p:txBody>
          <a:bodyPr lIns="92075" tIns="46038" rIns="92075" bIns="46038"/>
          <a:lstStyle/>
          <a:p>
            <a:pPr>
              <a:lnSpc>
                <a:spcPct val="85000"/>
              </a:lnSpc>
            </a:pPr>
            <a:r>
              <a:rPr lang="en-US" sz="3600" dirty="0" smtClean="0"/>
              <a:t>Use of Stereotyping Functions in EA</a:t>
            </a:r>
          </a:p>
          <a:p>
            <a:pPr lvl="1">
              <a:lnSpc>
                <a:spcPct val="85000"/>
              </a:lnSpc>
            </a:pPr>
            <a:r>
              <a:rPr lang="en-US" sz="3200" dirty="0" smtClean="0"/>
              <a:t>Use &lt;&lt;extension&gt;&gt; as the label for custom top-level package</a:t>
            </a:r>
          </a:p>
          <a:p>
            <a:pPr lvl="1">
              <a:lnSpc>
                <a:spcPct val="85000"/>
              </a:lnSpc>
            </a:pPr>
            <a:r>
              <a:rPr lang="en-US" sz="3200" dirty="0" smtClean="0"/>
              <a:t>Use &lt;&lt;</a:t>
            </a:r>
            <a:r>
              <a:rPr lang="en-US" sz="3200" b="1" i="1" dirty="0" smtClean="0"/>
              <a:t>name</a:t>
            </a:r>
            <a:r>
              <a:rPr lang="en-US" sz="3200" dirty="0" smtClean="0"/>
              <a:t>&gt;&gt; as the label for each new class or attribute added to an existing CIM package where </a:t>
            </a:r>
            <a:r>
              <a:rPr lang="en-US" sz="3200" b="1" i="1" dirty="0" smtClean="0"/>
              <a:t>name </a:t>
            </a:r>
            <a:r>
              <a:rPr lang="en-US" sz="3200" dirty="0" smtClean="0"/>
              <a:t>designates the entity or project that needs the extension.  For example - &lt;&lt;SG-RTP&gt;&gt; or the name of the entity.</a:t>
            </a:r>
            <a:endParaRPr lang="en-US" sz="3200" b="1" i="1" dirty="0" smtClean="0"/>
          </a:p>
          <a:p>
            <a:pPr>
              <a:lnSpc>
                <a:spcPct val="85000"/>
              </a:lnSpc>
            </a:pPr>
            <a:endParaRPr lang="en-US" sz="3600" dirty="0" smtClean="0"/>
          </a:p>
        </p:txBody>
      </p:sp>
    </p:spTree>
    <p:extLst>
      <p:ext uri="{BB962C8B-B14F-4D97-AF65-F5344CB8AC3E}">
        <p14:creationId xmlns:p14="http://schemas.microsoft.com/office/powerpoint/2010/main" val="1258689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Transformer</a:t>
            </a:r>
            <a:endParaRPr lang="en-US" dirty="0"/>
          </a:p>
        </p:txBody>
      </p:sp>
      <p:sp>
        <p:nvSpPr>
          <p:cNvPr id="3" name="Content Placeholder 2"/>
          <p:cNvSpPr>
            <a:spLocks noGrp="1"/>
          </p:cNvSpPr>
          <p:nvPr>
            <p:ph idx="1"/>
          </p:nvPr>
        </p:nvSpPr>
        <p:spPr/>
        <p:txBody>
          <a:bodyPr>
            <a:normAutofit lnSpcReduction="10000"/>
          </a:bodyPr>
          <a:lstStyle/>
          <a:p>
            <a:r>
              <a:rPr lang="en-US" dirty="0"/>
              <a:t>A current transformer (CT) does not map directly to a piece of conducting equipment in the CIM hierarchy for Transmission</a:t>
            </a:r>
          </a:p>
          <a:p>
            <a:r>
              <a:rPr lang="en-US" dirty="0"/>
              <a:t>In an EMS the CT does not affect the network </a:t>
            </a:r>
            <a:r>
              <a:rPr lang="en-US" dirty="0" smtClean="0"/>
              <a:t>behavior </a:t>
            </a:r>
            <a:r>
              <a:rPr lang="en-US" dirty="0"/>
              <a:t>and is represented as a point of </a:t>
            </a:r>
            <a:r>
              <a:rPr lang="en-US" b="1" dirty="0"/>
              <a:t>measurement</a:t>
            </a:r>
          </a:p>
          <a:p>
            <a:r>
              <a:rPr lang="en-US" dirty="0"/>
              <a:t>As such a CT is represented as an instance of </a:t>
            </a:r>
            <a:r>
              <a:rPr lang="en-US" b="1" dirty="0"/>
              <a:t>Measurement</a:t>
            </a:r>
            <a:r>
              <a:rPr lang="en-US" dirty="0"/>
              <a:t> assigned to a particular </a:t>
            </a:r>
            <a:r>
              <a:rPr lang="en-US" b="1" dirty="0"/>
              <a:t>Terminal</a:t>
            </a:r>
          </a:p>
        </p:txBody>
      </p:sp>
    </p:spTree>
    <p:extLst>
      <p:ext uri="{BB962C8B-B14F-4D97-AF65-F5344CB8AC3E}">
        <p14:creationId xmlns:p14="http://schemas.microsoft.com/office/powerpoint/2010/main" val="8198062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04800" y="533400"/>
            <a:ext cx="8432800" cy="838200"/>
          </a:xfrm>
          <a:noFill/>
          <a:ln/>
        </p:spPr>
        <p:txBody>
          <a:bodyPr lIns="92075" tIns="46038" rIns="92075" bIns="46038"/>
          <a:lstStyle/>
          <a:p>
            <a:r>
              <a:rPr lang="en-US" sz="3600" dirty="0" smtClean="0"/>
              <a:t>Directly Applied Extensions – Tag Values</a:t>
            </a:r>
          </a:p>
        </p:txBody>
      </p:sp>
      <p:sp>
        <p:nvSpPr>
          <p:cNvPr id="89091" name="Rectangle 3"/>
          <p:cNvSpPr>
            <a:spLocks noGrp="1" noChangeArrowheads="1"/>
          </p:cNvSpPr>
          <p:nvPr>
            <p:ph type="body" idx="1"/>
          </p:nvPr>
        </p:nvSpPr>
        <p:spPr>
          <a:xfrm>
            <a:off x="533400" y="1447800"/>
            <a:ext cx="7770813" cy="4648200"/>
          </a:xfrm>
          <a:noFill/>
          <a:ln/>
        </p:spPr>
        <p:txBody>
          <a:bodyPr lIns="92075" tIns="46038" rIns="92075" bIns="46038"/>
          <a:lstStyle/>
          <a:p>
            <a:pPr>
              <a:lnSpc>
                <a:spcPct val="85000"/>
              </a:lnSpc>
            </a:pPr>
            <a:r>
              <a:rPr lang="en-US" sz="3600" dirty="0" smtClean="0"/>
              <a:t>Use Tagged Value Function in EA</a:t>
            </a:r>
          </a:p>
          <a:p>
            <a:pPr lvl="1">
              <a:lnSpc>
                <a:spcPct val="85000"/>
              </a:lnSpc>
            </a:pPr>
            <a:r>
              <a:rPr lang="en-US" sz="3200" dirty="0" smtClean="0"/>
              <a:t>Tagged Values may be preferred over Stereotype since EA allows simple viewing using the “</a:t>
            </a:r>
            <a:r>
              <a:rPr lang="en-US" sz="3200" b="1" dirty="0" smtClean="0"/>
              <a:t>View | Tagged Values</a:t>
            </a:r>
            <a:r>
              <a:rPr lang="en-US" sz="3200" dirty="0" smtClean="0"/>
              <a:t>” feature</a:t>
            </a:r>
          </a:p>
          <a:p>
            <a:pPr lvl="1">
              <a:lnSpc>
                <a:spcPct val="85000"/>
              </a:lnSpc>
            </a:pPr>
            <a:r>
              <a:rPr lang="en-US" sz="3200" dirty="0" smtClean="0"/>
              <a:t>Tagged Values may be added to both Attributes and Associations</a:t>
            </a:r>
          </a:p>
          <a:p>
            <a:pPr lvl="1">
              <a:lnSpc>
                <a:spcPct val="85000"/>
              </a:lnSpc>
            </a:pPr>
            <a:r>
              <a:rPr lang="en-US" sz="3200" dirty="0" smtClean="0"/>
              <a:t>Tagged Values is the method already used by CIMTool to manage namespaces in UML</a:t>
            </a:r>
          </a:p>
        </p:txBody>
      </p:sp>
    </p:spTree>
    <p:extLst>
      <p:ext uri="{BB962C8B-B14F-4D97-AF65-F5344CB8AC3E}">
        <p14:creationId xmlns:p14="http://schemas.microsoft.com/office/powerpoint/2010/main" val="373885566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609600"/>
            <a:ext cx="7982857" cy="503238"/>
          </a:xfrm>
          <a:noFill/>
        </p:spPr>
        <p:txBody>
          <a:bodyPr lIns="92075" tIns="46038" rIns="92075" bIns="46038">
            <a:normAutofit fontScale="90000"/>
          </a:bodyPr>
          <a:lstStyle/>
          <a:p>
            <a:pPr eaLnBrk="1" hangingPunct="1"/>
            <a:r>
              <a:rPr lang="en-US" dirty="0" smtClean="0"/>
              <a:t>Submission to IEC</a:t>
            </a:r>
          </a:p>
        </p:txBody>
      </p:sp>
      <p:sp>
        <p:nvSpPr>
          <p:cNvPr id="22531" name="Rectangle 3"/>
          <p:cNvSpPr>
            <a:spLocks noGrp="1" noChangeArrowheads="1"/>
          </p:cNvSpPr>
          <p:nvPr>
            <p:ph type="body" idx="1"/>
          </p:nvPr>
        </p:nvSpPr>
        <p:spPr>
          <a:xfrm>
            <a:off x="533400" y="1447800"/>
            <a:ext cx="7772703" cy="4572000"/>
          </a:xfrm>
          <a:noFill/>
        </p:spPr>
        <p:txBody>
          <a:bodyPr lIns="92075" tIns="46038" rIns="92075" bIns="46038">
            <a:normAutofit/>
          </a:bodyPr>
          <a:lstStyle/>
          <a:p>
            <a:pPr eaLnBrk="1" hangingPunct="1">
              <a:lnSpc>
                <a:spcPct val="85000"/>
              </a:lnSpc>
            </a:pPr>
            <a:r>
              <a:rPr lang="en-US" dirty="0" smtClean="0"/>
              <a:t>Prior to submission of a profile to the IEC the following must be completed:</a:t>
            </a:r>
          </a:p>
          <a:p>
            <a:pPr lvl="1" eaLnBrk="1" hangingPunct="1">
              <a:lnSpc>
                <a:spcPct val="85000"/>
              </a:lnSpc>
            </a:pPr>
            <a:r>
              <a:rPr lang="en-US" dirty="0" smtClean="0"/>
              <a:t>Development of a set of Use Cases</a:t>
            </a:r>
          </a:p>
          <a:p>
            <a:pPr lvl="1" eaLnBrk="1" hangingPunct="1">
              <a:lnSpc>
                <a:spcPct val="85000"/>
              </a:lnSpc>
            </a:pPr>
            <a:r>
              <a:rPr lang="en-US" dirty="0" smtClean="0"/>
              <a:t>Definition and Generation of a Profile or other document</a:t>
            </a:r>
          </a:p>
          <a:p>
            <a:pPr lvl="1" eaLnBrk="1" hangingPunct="1">
              <a:lnSpc>
                <a:spcPct val="85000"/>
              </a:lnSpc>
            </a:pPr>
            <a:r>
              <a:rPr lang="en-US" dirty="0" smtClean="0"/>
              <a:t>Generate the UML diagrams for the extensions to the standards</a:t>
            </a:r>
          </a:p>
          <a:p>
            <a:pPr eaLnBrk="1" hangingPunct="1">
              <a:lnSpc>
                <a:spcPct val="85000"/>
              </a:lnSpc>
            </a:pPr>
            <a:r>
              <a:rPr lang="en-US" dirty="0" smtClean="0"/>
              <a:t>This ensures the standard is defined in sufficient detail to be implemented.</a:t>
            </a:r>
          </a:p>
        </p:txBody>
      </p:sp>
    </p:spTree>
    <p:extLst>
      <p:ext uri="{BB962C8B-B14F-4D97-AF65-F5344CB8AC3E}">
        <p14:creationId xmlns:p14="http://schemas.microsoft.com/office/powerpoint/2010/main" val="73047971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Alan McMorran</a:t>
            </a:r>
          </a:p>
          <a:p>
            <a:r>
              <a:rPr lang="en-US" dirty="0"/>
              <a:t>Open Grid Systems</a:t>
            </a:r>
          </a:p>
          <a:p>
            <a:r>
              <a:rPr lang="en-US" dirty="0"/>
              <a:t>alan@opengridsystems.com</a:t>
            </a:r>
          </a:p>
        </p:txBody>
      </p:sp>
      <p:sp>
        <p:nvSpPr>
          <p:cNvPr id="2" name="Title 1"/>
          <p:cNvSpPr>
            <a:spLocks noGrp="1"/>
          </p:cNvSpPr>
          <p:nvPr>
            <p:ph type="title"/>
          </p:nvPr>
        </p:nvSpPr>
        <p:spPr>
          <a:xfrm>
            <a:off x="457200" y="838200"/>
            <a:ext cx="8229600" cy="2514600"/>
          </a:xfrm>
        </p:spPr>
        <p:txBody>
          <a:bodyPr/>
          <a:lstStyle/>
          <a:p>
            <a:r>
              <a:rPr lang="en-US" dirty="0"/>
              <a:t>Tutorial Section I</a:t>
            </a:r>
            <a:r>
              <a:rPr lang="en-US" dirty="0" smtClean="0"/>
              <a:t>X</a:t>
            </a:r>
            <a:r>
              <a:rPr lang="en-US" dirty="0"/>
              <a:t/>
            </a:r>
            <a:br>
              <a:rPr lang="en-US" dirty="0"/>
            </a:br>
            <a:r>
              <a:rPr lang="en-US" dirty="0"/>
              <a:t>*****</a:t>
            </a:r>
            <a:br>
              <a:rPr lang="en-US" dirty="0"/>
            </a:br>
            <a:r>
              <a:rPr lang="en-US" dirty="0" smtClean="0"/>
              <a:t>Instance Identification</a:t>
            </a:r>
            <a:r>
              <a:rPr lang="en-US" dirty="0"/>
              <a:t/>
            </a:r>
            <a:br>
              <a:rPr lang="en-US" dirty="0"/>
            </a:br>
            <a:endParaRPr lang="en-US" dirty="0"/>
          </a:p>
        </p:txBody>
      </p:sp>
    </p:spTree>
    <p:extLst>
      <p:ext uri="{BB962C8B-B14F-4D97-AF65-F5344CB8AC3E}">
        <p14:creationId xmlns:p14="http://schemas.microsoft.com/office/powerpoint/2010/main" val="8733891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Name?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common semantic model moves data from being </a:t>
            </a:r>
            <a:r>
              <a:rPr lang="en-US" b="1" dirty="0" smtClean="0"/>
              <a:t>application-centric </a:t>
            </a:r>
            <a:r>
              <a:rPr lang="en-US" dirty="0" smtClean="0"/>
              <a:t>to </a:t>
            </a:r>
            <a:r>
              <a:rPr lang="en-US" b="1" dirty="0" smtClean="0"/>
              <a:t>enterprise-centric</a:t>
            </a:r>
            <a:endParaRPr lang="en-US" dirty="0" smtClean="0"/>
          </a:p>
          <a:p>
            <a:r>
              <a:rPr lang="en-US" dirty="0" smtClean="0"/>
              <a:t>The same data will be used by multiple applications and system in different contexts</a:t>
            </a:r>
          </a:p>
          <a:p>
            <a:r>
              <a:rPr lang="en-US" dirty="0" smtClean="0"/>
              <a:t>When systems communicate with each other they need </a:t>
            </a:r>
            <a:r>
              <a:rPr lang="en-US" b="1" dirty="0" smtClean="0"/>
              <a:t>consistent</a:t>
            </a:r>
            <a:r>
              <a:rPr lang="en-US" dirty="0" smtClean="0"/>
              <a:t> </a:t>
            </a:r>
            <a:r>
              <a:rPr lang="en-US" b="1" dirty="0" smtClean="0"/>
              <a:t>identifiers</a:t>
            </a:r>
            <a:r>
              <a:rPr lang="en-US" dirty="0" smtClean="0"/>
              <a:t> for the data elements to enable consistency and prevent duplication</a:t>
            </a:r>
          </a:p>
          <a:p>
            <a:r>
              <a:rPr lang="en-US" dirty="0" smtClean="0"/>
              <a:t>Often the human-readable </a:t>
            </a:r>
            <a:r>
              <a:rPr lang="en-US" b="1" dirty="0" smtClean="0"/>
              <a:t>name</a:t>
            </a:r>
            <a:r>
              <a:rPr lang="en-US" dirty="0" smtClean="0"/>
              <a:t> of a data element was the same as its </a:t>
            </a:r>
            <a:r>
              <a:rPr lang="en-US" b="1" dirty="0" smtClean="0"/>
              <a:t>identity </a:t>
            </a:r>
            <a:r>
              <a:rPr lang="en-US" dirty="0" smtClean="0"/>
              <a:t>(e.g. six-letter substation codes)</a:t>
            </a:r>
            <a:endParaRPr lang="en-US" dirty="0"/>
          </a:p>
        </p:txBody>
      </p:sp>
    </p:spTree>
    <p:extLst>
      <p:ext uri="{BB962C8B-B14F-4D97-AF65-F5344CB8AC3E}">
        <p14:creationId xmlns:p14="http://schemas.microsoft.com/office/powerpoint/2010/main" val="156771226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Universally Unique Identifier</a:t>
            </a:r>
            <a:endParaRPr lang="en-US" dirty="0"/>
          </a:p>
        </p:txBody>
      </p:sp>
      <p:sp>
        <p:nvSpPr>
          <p:cNvPr id="3" name="Content Placeholder 2"/>
          <p:cNvSpPr>
            <a:spLocks noGrp="1"/>
          </p:cNvSpPr>
          <p:nvPr>
            <p:ph idx="1"/>
          </p:nvPr>
        </p:nvSpPr>
        <p:spPr/>
        <p:txBody>
          <a:bodyPr>
            <a:normAutofit fontScale="92500"/>
          </a:bodyPr>
          <a:lstStyle/>
          <a:p>
            <a:r>
              <a:rPr lang="en-US" dirty="0" smtClean="0"/>
              <a:t>As data is exchanged between multiple systems and with external parties it becomes almost impossible to create human-readable names that are </a:t>
            </a:r>
            <a:r>
              <a:rPr lang="en-US" b="1" dirty="0" smtClean="0"/>
              <a:t>universally unique</a:t>
            </a:r>
          </a:p>
          <a:p>
            <a:r>
              <a:rPr lang="en-US" dirty="0" smtClean="0"/>
              <a:t>The </a:t>
            </a:r>
            <a:r>
              <a:rPr lang="en-US" b="1" dirty="0" smtClean="0"/>
              <a:t>identity</a:t>
            </a:r>
            <a:r>
              <a:rPr lang="en-US" dirty="0" smtClean="0"/>
              <a:t> of an object must be separated from its </a:t>
            </a:r>
            <a:r>
              <a:rPr lang="en-US" b="1" dirty="0" smtClean="0"/>
              <a:t>name</a:t>
            </a:r>
            <a:endParaRPr lang="en-US" dirty="0" smtClean="0"/>
          </a:p>
          <a:p>
            <a:r>
              <a:rPr lang="en-US" dirty="0" smtClean="0"/>
              <a:t>An </a:t>
            </a:r>
            <a:r>
              <a:rPr lang="en-US" b="1" dirty="0" smtClean="0"/>
              <a:t>identity</a:t>
            </a:r>
            <a:r>
              <a:rPr lang="en-US" dirty="0" smtClean="0"/>
              <a:t> should be universally unique while a name may be unique only within a given context (e.g. Breaker name within a substation)</a:t>
            </a:r>
            <a:endParaRPr lang="en-US" dirty="0"/>
          </a:p>
        </p:txBody>
      </p:sp>
    </p:spTree>
    <p:extLst>
      <p:ext uri="{BB962C8B-B14F-4D97-AF65-F5344CB8AC3E}">
        <p14:creationId xmlns:p14="http://schemas.microsoft.com/office/powerpoint/2010/main" val="64102536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Unique Identifiers</a:t>
            </a:r>
            <a:endParaRPr lang="en-US" dirty="0"/>
          </a:p>
        </p:txBody>
      </p:sp>
      <p:sp>
        <p:nvSpPr>
          <p:cNvPr id="3" name="Content Placeholder 2"/>
          <p:cNvSpPr>
            <a:spLocks noGrp="1"/>
          </p:cNvSpPr>
          <p:nvPr>
            <p:ph idx="1"/>
          </p:nvPr>
        </p:nvSpPr>
        <p:spPr/>
        <p:txBody>
          <a:bodyPr>
            <a:normAutofit fontScale="92500"/>
          </a:bodyPr>
          <a:lstStyle/>
          <a:p>
            <a:r>
              <a:rPr lang="en-US" dirty="0" smtClean="0"/>
              <a:t>Standards exist to create universally unique identifiers, such as </a:t>
            </a:r>
            <a:r>
              <a:rPr lang="en-US" b="1" dirty="0" smtClean="0"/>
              <a:t>IETF RFC 4122 </a:t>
            </a:r>
            <a:r>
              <a:rPr lang="en-US" dirty="0" smtClean="0"/>
              <a:t>for Universally Unique Identifiers (</a:t>
            </a:r>
            <a:r>
              <a:rPr lang="en-US" b="1" dirty="0" smtClean="0"/>
              <a:t>UUID</a:t>
            </a:r>
            <a:r>
              <a:rPr lang="en-US" dirty="0" smtClean="0"/>
              <a:t>)</a:t>
            </a:r>
          </a:p>
          <a:p>
            <a:r>
              <a:rPr lang="en-US" dirty="0" smtClean="0"/>
              <a:t>This is a unique 128 bit identifier providing </a:t>
            </a:r>
            <a:r>
              <a:rPr lang="en-US" b="1" dirty="0" smtClean="0"/>
              <a:t>2</a:t>
            </a:r>
            <a:r>
              <a:rPr lang="en-US" b="1" baseline="30000" dirty="0" smtClean="0"/>
              <a:t>128</a:t>
            </a:r>
            <a:r>
              <a:rPr lang="en-US" baseline="30000" dirty="0" smtClean="0"/>
              <a:t> </a:t>
            </a:r>
            <a:r>
              <a:rPr lang="en-US" dirty="0" smtClean="0"/>
              <a:t>possible combinations or (3.4E</a:t>
            </a:r>
            <a:r>
              <a:rPr lang="en-US" baseline="30000" dirty="0" smtClean="0"/>
              <a:t>38</a:t>
            </a:r>
            <a:r>
              <a:rPr lang="en-US" dirty="0" smtClean="0"/>
              <a:t> in scientific notation)</a:t>
            </a:r>
          </a:p>
          <a:p>
            <a:r>
              <a:rPr lang="en-US" dirty="0" smtClean="0"/>
              <a:t>It can be written as a hexadecimal number in the form:</a:t>
            </a:r>
          </a:p>
          <a:p>
            <a:pPr marL="0" indent="0">
              <a:buNone/>
            </a:pPr>
            <a:r>
              <a:rPr lang="nl-NL" b="1" dirty="0" smtClean="0"/>
              <a:t>	54172206-ea0a-44ee-be5d-0443b556b08d</a:t>
            </a:r>
            <a:endParaRPr lang="en-US" b="1" dirty="0"/>
          </a:p>
        </p:txBody>
      </p:sp>
    </p:spTree>
    <p:extLst>
      <p:ext uri="{BB962C8B-B14F-4D97-AF65-F5344CB8AC3E}">
        <p14:creationId xmlns:p14="http://schemas.microsoft.com/office/powerpoint/2010/main" val="191542717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a:t>
            </a:r>
            <a:r>
              <a:rPr lang="en-US" dirty="0" err="1" smtClean="0"/>
              <a:t>vs</a:t>
            </a:r>
            <a:r>
              <a:rPr lang="en-US" dirty="0" smtClean="0"/>
              <a:t> Human Readable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most obvious problem with a UUID is that it is not a format that is easily readable (or memorable) for users</a:t>
            </a:r>
          </a:p>
          <a:p>
            <a:r>
              <a:rPr lang="en-US" dirty="0" smtClean="0"/>
              <a:t>Data needs to have a unique </a:t>
            </a:r>
            <a:r>
              <a:rPr lang="en-US" b="1" dirty="0" smtClean="0"/>
              <a:t>machine-readable identity</a:t>
            </a:r>
            <a:r>
              <a:rPr lang="en-US" dirty="0" smtClean="0"/>
              <a:t> and still maintain a </a:t>
            </a:r>
            <a:r>
              <a:rPr lang="en-US" b="1" dirty="0" smtClean="0"/>
              <a:t>human readable name </a:t>
            </a:r>
            <a:r>
              <a:rPr lang="en-US" dirty="0" smtClean="0"/>
              <a:t>(or multiple names)</a:t>
            </a:r>
          </a:p>
          <a:p>
            <a:r>
              <a:rPr lang="en-US" dirty="0" smtClean="0"/>
              <a:t>The </a:t>
            </a:r>
            <a:r>
              <a:rPr lang="en-US" b="1" dirty="0" smtClean="0"/>
              <a:t>identity</a:t>
            </a:r>
            <a:r>
              <a:rPr lang="en-US" dirty="0" smtClean="0"/>
              <a:t> should not be exposed within a user-interface</a:t>
            </a:r>
          </a:p>
          <a:p>
            <a:r>
              <a:rPr lang="en-US" dirty="0" smtClean="0"/>
              <a:t>The identity should be </a:t>
            </a:r>
            <a:r>
              <a:rPr lang="en-US" b="1" dirty="0" smtClean="0"/>
              <a:t>immutable</a:t>
            </a:r>
            <a:r>
              <a:rPr lang="en-US" dirty="0" smtClean="0"/>
              <a:t> so that it is consistent through the entire </a:t>
            </a:r>
            <a:r>
              <a:rPr lang="en-US" i="1" dirty="0" smtClean="0"/>
              <a:t>life</a:t>
            </a:r>
            <a:r>
              <a:rPr lang="en-US" b="1" i="1" dirty="0" smtClean="0"/>
              <a:t> </a:t>
            </a:r>
            <a:r>
              <a:rPr lang="en-US" dirty="0" smtClean="0"/>
              <a:t>of the data element</a:t>
            </a:r>
          </a:p>
          <a:p>
            <a:endParaRPr lang="en-US" dirty="0"/>
          </a:p>
        </p:txBody>
      </p:sp>
    </p:spTree>
    <p:extLst>
      <p:ext uri="{BB962C8B-B14F-4D97-AF65-F5344CB8AC3E}">
        <p14:creationId xmlns:p14="http://schemas.microsoft.com/office/powerpoint/2010/main" val="405785941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 Resource Identification</a:t>
            </a:r>
            <a:endParaRPr lang="en-US" dirty="0"/>
          </a:p>
        </p:txBody>
      </p:sp>
      <p:sp>
        <p:nvSpPr>
          <p:cNvPr id="3" name="Content Placeholder 2"/>
          <p:cNvSpPr>
            <a:spLocks noGrp="1"/>
          </p:cNvSpPr>
          <p:nvPr>
            <p:ph idx="1"/>
          </p:nvPr>
        </p:nvSpPr>
        <p:spPr/>
        <p:txBody>
          <a:bodyPr>
            <a:normAutofit lnSpcReduction="10000"/>
          </a:bodyPr>
          <a:lstStyle/>
          <a:p>
            <a:r>
              <a:rPr lang="en-US" dirty="0" smtClean="0"/>
              <a:t>In the CIM every class that inherits from </a:t>
            </a:r>
            <a:r>
              <a:rPr lang="en-US" b="1" dirty="0" err="1" smtClean="0"/>
              <a:t>IdentifiedObject</a:t>
            </a:r>
            <a:r>
              <a:rPr lang="en-US" dirty="0" smtClean="0"/>
              <a:t> has an </a:t>
            </a:r>
            <a:r>
              <a:rPr lang="en-US" b="1" dirty="0" err="1" smtClean="0"/>
              <a:t>mRID</a:t>
            </a:r>
            <a:r>
              <a:rPr lang="en-US" dirty="0" smtClean="0"/>
              <a:t> attribute for its </a:t>
            </a:r>
            <a:r>
              <a:rPr lang="en-US" b="1" dirty="0" smtClean="0"/>
              <a:t>Master Resource Identifier</a:t>
            </a:r>
            <a:endParaRPr lang="en-US" dirty="0" smtClean="0"/>
          </a:p>
          <a:p>
            <a:r>
              <a:rPr lang="en-US" dirty="0" smtClean="0"/>
              <a:t>This is the universally unique, immutable identifier for that data element on which all other relationships are defined</a:t>
            </a:r>
          </a:p>
          <a:p>
            <a:r>
              <a:rPr lang="en-US" dirty="0" smtClean="0"/>
              <a:t>The </a:t>
            </a:r>
            <a:r>
              <a:rPr lang="en-US" b="1" dirty="0" err="1" smtClean="0"/>
              <a:t>mRID</a:t>
            </a:r>
            <a:r>
              <a:rPr lang="en-US" dirty="0" smtClean="0"/>
              <a:t> is assigned to the data element either by the system that creates that element or by a master </a:t>
            </a:r>
            <a:r>
              <a:rPr lang="en-US" b="1" dirty="0" smtClean="0"/>
              <a:t>Naming Registry</a:t>
            </a:r>
            <a:endParaRPr lang="en-US" dirty="0"/>
          </a:p>
        </p:txBody>
      </p:sp>
    </p:spTree>
    <p:extLst>
      <p:ext uri="{BB962C8B-B14F-4D97-AF65-F5344CB8AC3E}">
        <p14:creationId xmlns:p14="http://schemas.microsoft.com/office/powerpoint/2010/main" val="304013752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 Data Owner</a:t>
            </a:r>
            <a:endParaRPr lang="en-US" dirty="0"/>
          </a:p>
        </p:txBody>
      </p:sp>
      <p:sp>
        <p:nvSpPr>
          <p:cNvPr id="3" name="Content Placeholder 2"/>
          <p:cNvSpPr>
            <a:spLocks noGrp="1"/>
          </p:cNvSpPr>
          <p:nvPr>
            <p:ph idx="1"/>
          </p:nvPr>
        </p:nvSpPr>
        <p:spPr/>
        <p:txBody>
          <a:bodyPr>
            <a:normAutofit lnSpcReduction="10000"/>
          </a:bodyPr>
          <a:lstStyle/>
          <a:p>
            <a:r>
              <a:rPr lang="en-US" dirty="0" smtClean="0"/>
              <a:t>It is not trivial to determine which system is the origin or </a:t>
            </a:r>
            <a:r>
              <a:rPr lang="en-US" b="1" dirty="0" smtClean="0"/>
              <a:t>owner </a:t>
            </a:r>
            <a:r>
              <a:rPr lang="en-US" dirty="0" smtClean="0"/>
              <a:t> of every data element</a:t>
            </a:r>
          </a:p>
          <a:p>
            <a:r>
              <a:rPr lang="en-US" dirty="0" smtClean="0"/>
              <a:t>Enterprise architectures are not being created from scratch, existing duplicate/equivalent data must be identified and merged</a:t>
            </a:r>
          </a:p>
          <a:p>
            <a:r>
              <a:rPr lang="en-US" dirty="0" smtClean="0"/>
              <a:t>Analysis of the data exchanges and dependencies within the enterprise will help to identify which system is the </a:t>
            </a:r>
            <a:r>
              <a:rPr lang="en-US" b="1" dirty="0" smtClean="0"/>
              <a:t>master</a:t>
            </a:r>
            <a:r>
              <a:rPr lang="en-US" dirty="0"/>
              <a:t> </a:t>
            </a:r>
            <a:r>
              <a:rPr lang="en-US" dirty="0" smtClean="0"/>
              <a:t>and primary maintainer of the data</a:t>
            </a:r>
          </a:p>
        </p:txBody>
      </p:sp>
    </p:spTree>
    <p:extLst>
      <p:ext uri="{BB962C8B-B14F-4D97-AF65-F5344CB8AC3E}">
        <p14:creationId xmlns:p14="http://schemas.microsoft.com/office/powerpoint/2010/main" val="44233982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Identities and Names</a:t>
            </a:r>
            <a:endParaRPr lang="en-US" dirty="0"/>
          </a:p>
        </p:txBody>
      </p:sp>
      <p:sp>
        <p:nvSpPr>
          <p:cNvPr id="3" name="Content Placeholder 2"/>
          <p:cNvSpPr>
            <a:spLocks noGrp="1"/>
          </p:cNvSpPr>
          <p:nvPr>
            <p:ph idx="1"/>
          </p:nvPr>
        </p:nvSpPr>
        <p:spPr/>
        <p:txBody>
          <a:bodyPr>
            <a:normAutofit lnSpcReduction="10000"/>
          </a:bodyPr>
          <a:lstStyle/>
          <a:p>
            <a:r>
              <a:rPr lang="en-US" dirty="0" smtClean="0"/>
              <a:t>In a perfect world data elements are created once and all systems use the same identifier and name for that element</a:t>
            </a:r>
          </a:p>
          <a:p>
            <a:r>
              <a:rPr lang="en-US" dirty="0" smtClean="0"/>
              <a:t>In reality the need to cope with </a:t>
            </a:r>
            <a:r>
              <a:rPr lang="en-US" b="1" dirty="0" smtClean="0"/>
              <a:t>legacy</a:t>
            </a:r>
            <a:r>
              <a:rPr lang="en-US" dirty="0" smtClean="0"/>
              <a:t> systems and existing </a:t>
            </a:r>
            <a:r>
              <a:rPr lang="en-US" b="1" dirty="0" smtClean="0"/>
              <a:t>disparate naming policies</a:t>
            </a:r>
            <a:r>
              <a:rPr lang="en-US" dirty="0" smtClean="0"/>
              <a:t> means that a data element will already have multiple names and identities</a:t>
            </a:r>
          </a:p>
          <a:p>
            <a:r>
              <a:rPr lang="en-US" dirty="0" smtClean="0"/>
              <a:t>An enterprise must be able to cope with these multiple names and identifiers</a:t>
            </a:r>
            <a:endParaRPr lang="en-US" dirty="0"/>
          </a:p>
        </p:txBody>
      </p:sp>
    </p:spTree>
    <p:extLst>
      <p:ext uri="{BB962C8B-B14F-4D97-AF65-F5344CB8AC3E}">
        <p14:creationId xmlns:p14="http://schemas.microsoft.com/office/powerpoint/2010/main" val="1861908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dirty="0" smtClean="0"/>
              <a:t>Tutorial Outline</a:t>
            </a:r>
          </a:p>
        </p:txBody>
      </p:sp>
      <p:sp>
        <p:nvSpPr>
          <p:cNvPr id="4099" name="Content Placeholder 2"/>
          <p:cNvSpPr>
            <a:spLocks noGrp="1"/>
          </p:cNvSpPr>
          <p:nvPr>
            <p:ph idx="1"/>
          </p:nvPr>
        </p:nvSpPr>
        <p:spPr>
          <a:xfrm>
            <a:off x="457200" y="1219200"/>
            <a:ext cx="8229600" cy="4800600"/>
          </a:xfrm>
        </p:spPr>
        <p:txBody>
          <a:bodyPr/>
          <a:lstStyle/>
          <a:p>
            <a:pPr eaLnBrk="1" hangingPunct="1"/>
            <a:r>
              <a:rPr lang="en-US" sz="3000" dirty="0" smtClean="0"/>
              <a:t>Modeling a Substation</a:t>
            </a:r>
          </a:p>
          <a:p>
            <a:pPr eaLnBrk="1" hangingPunct="1"/>
            <a:r>
              <a:rPr lang="en-US" sz="3000" dirty="0" smtClean="0"/>
              <a:t>CIM Model Organizational Concepts</a:t>
            </a:r>
          </a:p>
          <a:p>
            <a:pPr eaLnBrk="1" hangingPunct="1"/>
            <a:r>
              <a:rPr lang="en-US" sz="3000" dirty="0" smtClean="0"/>
              <a:t>CIM Network Model Exchange</a:t>
            </a:r>
          </a:p>
          <a:p>
            <a:pPr eaLnBrk="1" hangingPunct="1"/>
            <a:r>
              <a:rPr lang="en-US" sz="3000" dirty="0" smtClean="0"/>
              <a:t>CIM for Dynamic Models</a:t>
            </a:r>
          </a:p>
          <a:p>
            <a:pPr eaLnBrk="1" hangingPunct="1"/>
            <a:r>
              <a:rPr lang="en-US" sz="3000" dirty="0" smtClean="0"/>
              <a:t>CIMocracy: Overview of the CIM Standards</a:t>
            </a:r>
          </a:p>
          <a:p>
            <a:pPr eaLnBrk="1" hangingPunct="1"/>
            <a:r>
              <a:rPr lang="en-US" sz="3000" dirty="0" smtClean="0"/>
              <a:t>Information Modeling</a:t>
            </a:r>
          </a:p>
          <a:p>
            <a:pPr eaLnBrk="1" hangingPunct="1"/>
            <a:r>
              <a:rPr lang="en-US" sz="3000" dirty="0" smtClean="0"/>
              <a:t>From Canonical Semantics to Interoperability Profiles</a:t>
            </a:r>
          </a:p>
          <a:p>
            <a:pPr eaLnBrk="1" hangingPunct="1"/>
            <a:r>
              <a:rPr lang="en-US" sz="3000" dirty="0" smtClean="0"/>
              <a:t>Extending the CIM</a:t>
            </a:r>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Containment</a:t>
            </a:r>
            <a:endParaRPr lang="en-US" dirty="0"/>
          </a:p>
        </p:txBody>
      </p:sp>
      <p:sp>
        <p:nvSpPr>
          <p:cNvPr id="3" name="Content Placeholder 2"/>
          <p:cNvSpPr>
            <a:spLocks noGrp="1"/>
          </p:cNvSpPr>
          <p:nvPr>
            <p:ph idx="1"/>
          </p:nvPr>
        </p:nvSpPr>
        <p:spPr/>
        <p:txBody>
          <a:bodyPr>
            <a:normAutofit lnSpcReduction="10000"/>
          </a:bodyPr>
          <a:lstStyle/>
          <a:p>
            <a:r>
              <a:rPr lang="en-US" dirty="0"/>
              <a:t>CIM has an </a:t>
            </a:r>
            <a:r>
              <a:rPr lang="en-US" b="1" dirty="0" err="1"/>
              <a:t>EquipmentContainer</a:t>
            </a:r>
            <a:r>
              <a:rPr lang="en-US" dirty="0"/>
              <a:t> class that provides a means of grouping pieces of Equipment together to represent both electrical and non-electrical containment</a:t>
            </a:r>
          </a:p>
          <a:p>
            <a:r>
              <a:rPr lang="en-US" dirty="0"/>
              <a:t>Subclasses of </a:t>
            </a:r>
            <a:r>
              <a:rPr lang="en-US" dirty="0" err="1"/>
              <a:t>EquipmentContainer</a:t>
            </a:r>
            <a:r>
              <a:rPr lang="en-US" dirty="0"/>
              <a:t> include:</a:t>
            </a:r>
          </a:p>
          <a:p>
            <a:pPr lvl="1"/>
            <a:r>
              <a:rPr lang="en-US" b="1" dirty="0" err="1"/>
              <a:t>VoltageLevel</a:t>
            </a:r>
            <a:endParaRPr lang="en-US" b="1" dirty="0"/>
          </a:p>
          <a:p>
            <a:pPr lvl="1"/>
            <a:r>
              <a:rPr lang="en-US" b="1" dirty="0"/>
              <a:t>Bay</a:t>
            </a:r>
          </a:p>
          <a:p>
            <a:pPr lvl="1"/>
            <a:r>
              <a:rPr lang="en-US" b="1" dirty="0"/>
              <a:t>Substation</a:t>
            </a:r>
          </a:p>
          <a:p>
            <a:pPr lvl="1"/>
            <a:r>
              <a:rPr lang="en-US" b="1" dirty="0"/>
              <a:t>Line</a:t>
            </a:r>
          </a:p>
        </p:txBody>
      </p:sp>
    </p:spTree>
    <p:extLst>
      <p:ext uri="{BB962C8B-B14F-4D97-AF65-F5344CB8AC3E}">
        <p14:creationId xmlns:p14="http://schemas.microsoft.com/office/powerpoint/2010/main" val="61177615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Multiple Identifiers</a:t>
            </a:r>
            <a:endParaRPr lang="en-US" dirty="0"/>
          </a:p>
        </p:txBody>
      </p:sp>
      <p:sp>
        <p:nvSpPr>
          <p:cNvPr id="5" name="Content Placeholder 2"/>
          <p:cNvSpPr>
            <a:spLocks noGrp="1"/>
          </p:cNvSpPr>
          <p:nvPr>
            <p:ph idx="1"/>
          </p:nvPr>
        </p:nvSpPr>
        <p:spPr>
          <a:xfrm>
            <a:off x="457199" y="1600201"/>
            <a:ext cx="8354559" cy="1974470"/>
          </a:xfrm>
        </p:spPr>
        <p:txBody>
          <a:bodyPr>
            <a:normAutofit fontScale="77500" lnSpcReduction="20000"/>
          </a:bodyPr>
          <a:lstStyle/>
          <a:p>
            <a:r>
              <a:rPr lang="en-US" dirty="0" smtClean="0"/>
              <a:t>As an example take a Substation on a transmission network</a:t>
            </a:r>
          </a:p>
          <a:p>
            <a:r>
              <a:rPr lang="en-US" dirty="0" smtClean="0"/>
              <a:t>This is referred to within the Planning, EMS and GIS systems</a:t>
            </a:r>
          </a:p>
          <a:p>
            <a:r>
              <a:rPr lang="en-US" dirty="0" smtClean="0"/>
              <a:t>Each has its own name and identifier for the Substation based on their own internal restrictions and naming policies</a:t>
            </a:r>
            <a:endParaRPr lang="en-US" dirty="0"/>
          </a:p>
        </p:txBody>
      </p:sp>
      <p:pic>
        <p:nvPicPr>
          <p:cNvPr id="4" name="Picture 3"/>
          <p:cNvPicPr>
            <a:picLocks noChangeAspect="1"/>
          </p:cNvPicPr>
          <p:nvPr/>
        </p:nvPicPr>
        <p:blipFill>
          <a:blip r:embed="rId2"/>
          <a:stretch>
            <a:fillRect/>
          </a:stretch>
        </p:blipFill>
        <p:spPr>
          <a:xfrm>
            <a:off x="2514600" y="3422650"/>
            <a:ext cx="4102100" cy="2984500"/>
          </a:xfrm>
          <a:prstGeom prst="rect">
            <a:avLst/>
          </a:prstGeom>
        </p:spPr>
      </p:pic>
    </p:spTree>
    <p:extLst>
      <p:ext uri="{BB962C8B-B14F-4D97-AF65-F5344CB8AC3E}">
        <p14:creationId xmlns:p14="http://schemas.microsoft.com/office/powerpoint/2010/main" val="333744704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Multiple Identifier</a:t>
            </a:r>
            <a:endParaRPr lang="en-US" dirty="0"/>
          </a:p>
        </p:txBody>
      </p:sp>
      <p:sp>
        <p:nvSpPr>
          <p:cNvPr id="3" name="Content Placeholder 2"/>
          <p:cNvSpPr>
            <a:spLocks noGrp="1"/>
          </p:cNvSpPr>
          <p:nvPr>
            <p:ph idx="1"/>
          </p:nvPr>
        </p:nvSpPr>
        <p:spPr/>
        <p:txBody>
          <a:bodyPr/>
          <a:lstStyle/>
          <a:p>
            <a:r>
              <a:rPr lang="en-US" dirty="0" smtClean="0"/>
              <a:t>To make this </a:t>
            </a:r>
            <a:r>
              <a:rPr lang="en-US" i="1" dirty="0" smtClean="0"/>
              <a:t>enterprise</a:t>
            </a:r>
            <a:r>
              <a:rPr lang="en-US" dirty="0" smtClean="0"/>
              <a:t> data the Substation needs to have a </a:t>
            </a:r>
            <a:r>
              <a:rPr lang="en-US" b="1" dirty="0" smtClean="0"/>
              <a:t>single </a:t>
            </a:r>
            <a:r>
              <a:rPr lang="en-US" b="1" dirty="0" err="1" smtClean="0"/>
              <a:t>mRID</a:t>
            </a:r>
            <a:r>
              <a:rPr lang="en-US" dirty="0" smtClean="0"/>
              <a:t> but in our example the EMS and GIS are unable to use the 128 bit identifier due to internal database field length restrictions</a:t>
            </a:r>
          </a:p>
          <a:p>
            <a:r>
              <a:rPr lang="en-US" dirty="0" smtClean="0"/>
              <a:t>The </a:t>
            </a:r>
            <a:r>
              <a:rPr lang="en-US" b="1" dirty="0" smtClean="0"/>
              <a:t>names</a:t>
            </a:r>
            <a:r>
              <a:rPr lang="en-US" dirty="0" smtClean="0"/>
              <a:t> are also different but existing user-interfaces and reports etc. are tied to these names and so cannot be changed</a:t>
            </a:r>
            <a:endParaRPr lang="en-US" dirty="0"/>
          </a:p>
        </p:txBody>
      </p:sp>
    </p:spTree>
    <p:extLst>
      <p:ext uri="{BB962C8B-B14F-4D97-AF65-F5344CB8AC3E}">
        <p14:creationId xmlns:p14="http://schemas.microsoft.com/office/powerpoint/2010/main" val="140086540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Name Class</a:t>
            </a:r>
            <a:endParaRPr lang="en-US" dirty="0"/>
          </a:p>
        </p:txBody>
      </p:sp>
      <p:sp>
        <p:nvSpPr>
          <p:cNvPr id="5" name="Content Placeholder 2"/>
          <p:cNvSpPr>
            <a:spLocks noGrp="1"/>
          </p:cNvSpPr>
          <p:nvPr>
            <p:ph idx="1"/>
          </p:nvPr>
        </p:nvSpPr>
        <p:spPr>
          <a:xfrm>
            <a:off x="457200" y="1600200"/>
            <a:ext cx="5793000" cy="1882813"/>
          </a:xfrm>
        </p:spPr>
        <p:txBody>
          <a:bodyPr>
            <a:normAutofit/>
          </a:bodyPr>
          <a:lstStyle/>
          <a:p>
            <a:r>
              <a:rPr lang="en-US" sz="2700" dirty="0" smtClean="0"/>
              <a:t>The CIM Solution to this is the </a:t>
            </a:r>
            <a:r>
              <a:rPr lang="en-US" sz="2700" b="1" dirty="0" smtClean="0"/>
              <a:t>Name</a:t>
            </a:r>
            <a:r>
              <a:rPr lang="en-US" sz="2700" dirty="0" smtClean="0"/>
              <a:t> class and its associated </a:t>
            </a:r>
            <a:r>
              <a:rPr lang="en-US" sz="2700" b="1" dirty="0" err="1" smtClean="0"/>
              <a:t>NameType</a:t>
            </a:r>
            <a:r>
              <a:rPr lang="en-US" sz="2700" dirty="0" smtClean="0"/>
              <a:t> and </a:t>
            </a:r>
            <a:r>
              <a:rPr lang="en-US" sz="2700" b="1" dirty="0" err="1" smtClean="0"/>
              <a:t>NameTypeAuthority</a:t>
            </a:r>
            <a:endParaRPr lang="en-US" sz="2700" b="1" dirty="0" smtClean="0"/>
          </a:p>
        </p:txBody>
      </p:sp>
      <p:pic>
        <p:nvPicPr>
          <p:cNvPr id="4" name="Picture 3"/>
          <p:cNvPicPr>
            <a:picLocks noChangeAspect="1"/>
          </p:cNvPicPr>
          <p:nvPr/>
        </p:nvPicPr>
        <p:blipFill>
          <a:blip r:embed="rId2"/>
          <a:stretch>
            <a:fillRect/>
          </a:stretch>
        </p:blipFill>
        <p:spPr>
          <a:xfrm>
            <a:off x="3332512" y="2484291"/>
            <a:ext cx="5524500" cy="3251200"/>
          </a:xfrm>
          <a:prstGeom prst="rect">
            <a:avLst/>
          </a:prstGeom>
        </p:spPr>
      </p:pic>
      <p:sp>
        <p:nvSpPr>
          <p:cNvPr id="6" name="Content Placeholder 2"/>
          <p:cNvSpPr txBox="1">
            <a:spLocks/>
          </p:cNvSpPr>
          <p:nvPr/>
        </p:nvSpPr>
        <p:spPr>
          <a:xfrm>
            <a:off x="457200" y="4603000"/>
            <a:ext cx="5793000" cy="155604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A single instance may have </a:t>
            </a:r>
            <a:r>
              <a:rPr lang="en-US" b="1" dirty="0" smtClean="0"/>
              <a:t>multiple Names </a:t>
            </a:r>
            <a:r>
              <a:rPr lang="en-US" dirty="0" smtClean="0"/>
              <a:t>each with a corresponding </a:t>
            </a:r>
            <a:r>
              <a:rPr lang="en-US" b="1" dirty="0" err="1" smtClean="0"/>
              <a:t>NameType</a:t>
            </a:r>
            <a:r>
              <a:rPr lang="en-US" b="1" dirty="0" smtClean="0"/>
              <a:t> </a:t>
            </a:r>
            <a:r>
              <a:rPr lang="en-US" dirty="0" smtClean="0"/>
              <a:t>and </a:t>
            </a:r>
            <a:r>
              <a:rPr lang="en-US" b="1" dirty="0" err="1" smtClean="0"/>
              <a:t>NameTypeAuthority</a:t>
            </a:r>
            <a:r>
              <a:rPr lang="en-US" b="1" dirty="0" smtClean="0"/>
              <a:t> </a:t>
            </a:r>
            <a:r>
              <a:rPr lang="en-US" dirty="0" smtClean="0"/>
              <a:t>to denote its purpose and origin</a:t>
            </a:r>
            <a:endParaRPr lang="en-US" dirty="0"/>
          </a:p>
        </p:txBody>
      </p:sp>
    </p:spTree>
    <p:extLst>
      <p:ext uri="{BB962C8B-B14F-4D97-AF65-F5344CB8AC3E}">
        <p14:creationId xmlns:p14="http://schemas.microsoft.com/office/powerpoint/2010/main" val="372955290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Substation</a:t>
            </a:r>
            <a:endParaRPr lang="en-US" dirty="0"/>
          </a:p>
        </p:txBody>
      </p:sp>
      <p:sp>
        <p:nvSpPr>
          <p:cNvPr id="8" name="Content Placeholder 2"/>
          <p:cNvSpPr>
            <a:spLocks noGrp="1"/>
          </p:cNvSpPr>
          <p:nvPr>
            <p:ph idx="1"/>
          </p:nvPr>
        </p:nvSpPr>
        <p:spPr>
          <a:xfrm>
            <a:off x="457200" y="1600200"/>
            <a:ext cx="3513221" cy="4525963"/>
          </a:xfrm>
        </p:spPr>
        <p:txBody>
          <a:bodyPr>
            <a:normAutofit fontScale="77500" lnSpcReduction="20000"/>
          </a:bodyPr>
          <a:lstStyle/>
          <a:p>
            <a:r>
              <a:rPr lang="en-US" dirty="0" smtClean="0"/>
              <a:t>The planning system name and identifier are now the </a:t>
            </a:r>
            <a:r>
              <a:rPr lang="en-US" b="1" dirty="0" smtClean="0"/>
              <a:t>Master Resource Identifier</a:t>
            </a:r>
            <a:endParaRPr lang="en-US" dirty="0" smtClean="0"/>
          </a:p>
          <a:p>
            <a:r>
              <a:rPr lang="en-US" dirty="0" smtClean="0"/>
              <a:t>The EMS and GIS identifiers and names are maintained as </a:t>
            </a:r>
            <a:r>
              <a:rPr lang="en-US" b="1" dirty="0" smtClean="0"/>
              <a:t>Name</a:t>
            </a:r>
            <a:r>
              <a:rPr lang="en-US" dirty="0" smtClean="0"/>
              <a:t> instances with </a:t>
            </a:r>
            <a:r>
              <a:rPr lang="en-US" b="1" dirty="0" err="1" smtClean="0"/>
              <a:t>NameType</a:t>
            </a:r>
            <a:r>
              <a:rPr lang="en-US" b="1" dirty="0" smtClean="0"/>
              <a:t> </a:t>
            </a:r>
            <a:r>
              <a:rPr lang="en-US" dirty="0" smtClean="0"/>
              <a:t>and </a:t>
            </a:r>
            <a:r>
              <a:rPr lang="en-US" b="1" dirty="0" err="1" smtClean="0"/>
              <a:t>NameTypeAuthority</a:t>
            </a:r>
            <a:r>
              <a:rPr lang="en-US" b="1" dirty="0" smtClean="0"/>
              <a:t> </a:t>
            </a:r>
            <a:r>
              <a:rPr lang="en-US" dirty="0" smtClean="0"/>
              <a:t>instances to denote their type and the originating system</a:t>
            </a:r>
            <a:endParaRPr lang="en-US" dirty="0"/>
          </a:p>
        </p:txBody>
      </p:sp>
      <p:pic>
        <p:nvPicPr>
          <p:cNvPr id="7" name="Picture 6"/>
          <p:cNvPicPr>
            <a:picLocks noChangeAspect="1"/>
          </p:cNvPicPr>
          <p:nvPr/>
        </p:nvPicPr>
        <p:blipFill>
          <a:blip r:embed="rId2"/>
          <a:stretch>
            <a:fillRect/>
          </a:stretch>
        </p:blipFill>
        <p:spPr>
          <a:xfrm>
            <a:off x="3777879" y="1649736"/>
            <a:ext cx="4980717" cy="4641955"/>
          </a:xfrm>
          <a:prstGeom prst="rect">
            <a:avLst/>
          </a:prstGeom>
        </p:spPr>
      </p:pic>
    </p:spTree>
    <p:extLst>
      <p:ext uri="{BB962C8B-B14F-4D97-AF65-F5344CB8AC3E}">
        <p14:creationId xmlns:p14="http://schemas.microsoft.com/office/powerpoint/2010/main" val="95324206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Exchanging Names and Identities</a:t>
            </a:r>
            <a:endParaRPr lang="en-US" dirty="0"/>
          </a:p>
        </p:txBody>
      </p:sp>
      <p:sp>
        <p:nvSpPr>
          <p:cNvPr id="3" name="Content Placeholder 2"/>
          <p:cNvSpPr>
            <a:spLocks noGrp="1"/>
          </p:cNvSpPr>
          <p:nvPr>
            <p:ph idx="1"/>
          </p:nvPr>
        </p:nvSpPr>
        <p:spPr/>
        <p:txBody>
          <a:bodyPr/>
          <a:lstStyle/>
          <a:p>
            <a:r>
              <a:rPr lang="en-US" dirty="0" smtClean="0"/>
              <a:t>There are two primary architectural options for using this </a:t>
            </a:r>
            <a:r>
              <a:rPr lang="en-US" b="1" dirty="0" smtClean="0"/>
              <a:t>Name</a:t>
            </a:r>
            <a:r>
              <a:rPr lang="en-US" dirty="0" smtClean="0"/>
              <a:t> construct</a:t>
            </a:r>
          </a:p>
          <a:p>
            <a:pPr marL="514350" indent="-514350">
              <a:buFont typeface="+mj-lt"/>
              <a:buAutoNum type="arabicPeriod"/>
            </a:pPr>
            <a:r>
              <a:rPr lang="en-US" dirty="0" smtClean="0"/>
              <a:t>Every time a data element is exchanged all of its alternative identifiers are included</a:t>
            </a:r>
          </a:p>
          <a:p>
            <a:pPr marL="514350" indent="-514350">
              <a:buFont typeface="+mj-lt"/>
              <a:buAutoNum type="arabicPeriod"/>
            </a:pPr>
            <a:r>
              <a:rPr lang="en-US" dirty="0" smtClean="0"/>
              <a:t>An </a:t>
            </a:r>
            <a:r>
              <a:rPr lang="en-US" b="1" dirty="0" smtClean="0"/>
              <a:t>Object Naming Registry </a:t>
            </a:r>
            <a:r>
              <a:rPr lang="en-US" dirty="0" smtClean="0"/>
              <a:t>is implemented as a centralized registry of </a:t>
            </a:r>
            <a:r>
              <a:rPr lang="en-US" b="1" dirty="0" err="1" smtClean="0"/>
              <a:t>mRIDs</a:t>
            </a:r>
            <a:r>
              <a:rPr lang="en-US" dirty="0" smtClean="0"/>
              <a:t> and all alternative names and identities from other systems</a:t>
            </a:r>
          </a:p>
        </p:txBody>
      </p:sp>
    </p:spTree>
    <p:extLst>
      <p:ext uri="{BB962C8B-B14F-4D97-AF65-F5344CB8AC3E}">
        <p14:creationId xmlns:p14="http://schemas.microsoft.com/office/powerpoint/2010/main" val="41324919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Naming Registry</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Object Naming Registry</a:t>
            </a:r>
            <a:r>
              <a:rPr lang="en-US" dirty="0" smtClean="0"/>
              <a:t> keeps track of all the data elements (objects) within the enterprise and their alternative names and identifiers</a:t>
            </a:r>
          </a:p>
          <a:p>
            <a:r>
              <a:rPr lang="en-US" dirty="0" smtClean="0"/>
              <a:t>All data exchanges use the </a:t>
            </a:r>
            <a:r>
              <a:rPr lang="en-US" b="1" dirty="0" err="1" smtClean="0"/>
              <a:t>mRID</a:t>
            </a:r>
            <a:r>
              <a:rPr lang="en-US" dirty="0" smtClean="0"/>
              <a:t> but a receiving application can then query the registry to find what the corresponding </a:t>
            </a:r>
            <a:r>
              <a:rPr lang="en-US" b="1" dirty="0" smtClean="0"/>
              <a:t>identity</a:t>
            </a:r>
            <a:r>
              <a:rPr lang="en-US" dirty="0" smtClean="0"/>
              <a:t> is for its own type and authority</a:t>
            </a:r>
            <a:endParaRPr lang="en-US" dirty="0"/>
          </a:p>
        </p:txBody>
      </p:sp>
    </p:spTree>
    <p:extLst>
      <p:ext uri="{BB962C8B-B14F-4D97-AF65-F5344CB8AC3E}">
        <p14:creationId xmlns:p14="http://schemas.microsoft.com/office/powerpoint/2010/main" val="306499444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Naming Registry: Example</a:t>
            </a:r>
            <a:endParaRPr lang="en-US" dirty="0"/>
          </a:p>
        </p:txBody>
      </p:sp>
      <p:sp>
        <p:nvSpPr>
          <p:cNvPr id="3" name="Content Placeholder 2"/>
          <p:cNvSpPr>
            <a:spLocks noGrp="1"/>
          </p:cNvSpPr>
          <p:nvPr>
            <p:ph idx="1"/>
          </p:nvPr>
        </p:nvSpPr>
        <p:spPr/>
        <p:txBody>
          <a:bodyPr>
            <a:normAutofit lnSpcReduction="10000"/>
          </a:bodyPr>
          <a:lstStyle/>
          <a:p>
            <a:r>
              <a:rPr lang="en-US" dirty="0" smtClean="0"/>
              <a:t>Using the previous example, an EMS receives a message that refers to the substation as:</a:t>
            </a:r>
          </a:p>
          <a:p>
            <a:endParaRPr lang="en-US" dirty="0"/>
          </a:p>
          <a:p>
            <a:endParaRPr lang="en-US" dirty="0" smtClean="0"/>
          </a:p>
          <a:p>
            <a:r>
              <a:rPr lang="en-US" dirty="0" smtClean="0"/>
              <a:t>This uses the </a:t>
            </a:r>
            <a:r>
              <a:rPr lang="en-US" b="1" dirty="0" err="1" smtClean="0"/>
              <a:t>mRID</a:t>
            </a:r>
            <a:r>
              <a:rPr lang="en-US" dirty="0" smtClean="0"/>
              <a:t> and so does not correspond to its internal identifiers</a:t>
            </a:r>
          </a:p>
          <a:p>
            <a:r>
              <a:rPr lang="en-US" dirty="0" smtClean="0"/>
              <a:t>It can instead query the </a:t>
            </a:r>
            <a:r>
              <a:rPr lang="en-US" b="1" dirty="0" smtClean="0"/>
              <a:t>Object Naming Registry</a:t>
            </a:r>
            <a:r>
              <a:rPr lang="en-US" dirty="0" smtClean="0"/>
              <a:t> to ask for the registered </a:t>
            </a:r>
            <a:r>
              <a:rPr lang="en-US" b="1" dirty="0" smtClean="0"/>
              <a:t>EMS </a:t>
            </a:r>
            <a:r>
              <a:rPr lang="en-US" b="1" dirty="0" err="1" smtClean="0"/>
              <a:t>DBKey</a:t>
            </a:r>
            <a:r>
              <a:rPr lang="en-US" b="1" dirty="0" smtClean="0"/>
              <a:t> </a:t>
            </a:r>
            <a:r>
              <a:rPr lang="en-US" dirty="0" smtClean="0"/>
              <a:t>identifier for the given </a:t>
            </a:r>
            <a:r>
              <a:rPr lang="en-US" b="1" dirty="0" err="1" smtClean="0"/>
              <a:t>mRID</a:t>
            </a:r>
            <a:endParaRPr lang="en-US" dirty="0"/>
          </a:p>
        </p:txBody>
      </p:sp>
      <p:pic>
        <p:nvPicPr>
          <p:cNvPr id="4" name="Picture 3"/>
          <p:cNvPicPr>
            <a:picLocks noChangeAspect="1"/>
          </p:cNvPicPr>
          <p:nvPr/>
        </p:nvPicPr>
        <p:blipFill>
          <a:blip r:embed="rId2"/>
          <a:stretch>
            <a:fillRect/>
          </a:stretch>
        </p:blipFill>
        <p:spPr>
          <a:xfrm>
            <a:off x="3048000" y="2627563"/>
            <a:ext cx="3048000" cy="1041400"/>
          </a:xfrm>
          <a:prstGeom prst="rect">
            <a:avLst/>
          </a:prstGeom>
        </p:spPr>
      </p:pic>
    </p:spTree>
    <p:extLst>
      <p:ext uri="{BB962C8B-B14F-4D97-AF65-F5344CB8AC3E}">
        <p14:creationId xmlns:p14="http://schemas.microsoft.com/office/powerpoint/2010/main" val="36893983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Naming Registry: Example</a:t>
            </a:r>
            <a:endParaRPr lang="en-US" dirty="0"/>
          </a:p>
        </p:txBody>
      </p:sp>
      <p:sp>
        <p:nvSpPr>
          <p:cNvPr id="6" name="Content Placeholder 2"/>
          <p:cNvSpPr>
            <a:spLocks noGrp="1"/>
          </p:cNvSpPr>
          <p:nvPr>
            <p:ph idx="1"/>
          </p:nvPr>
        </p:nvSpPr>
        <p:spPr>
          <a:xfrm>
            <a:off x="457200" y="1600200"/>
            <a:ext cx="3593432" cy="4525963"/>
          </a:xfrm>
        </p:spPr>
        <p:txBody>
          <a:bodyPr>
            <a:normAutofit fontScale="92500" lnSpcReduction="20000"/>
          </a:bodyPr>
          <a:lstStyle/>
          <a:p>
            <a:r>
              <a:rPr lang="en-US" dirty="0" smtClean="0"/>
              <a:t>The Object Naming Registry thus receives a query for the Name of type </a:t>
            </a:r>
            <a:r>
              <a:rPr lang="en-US" b="1" dirty="0" err="1" smtClean="0"/>
              <a:t>DBKey</a:t>
            </a:r>
            <a:r>
              <a:rPr lang="en-US" dirty="0" smtClean="0"/>
              <a:t> from authority </a:t>
            </a:r>
            <a:r>
              <a:rPr lang="en-US" b="1" dirty="0" smtClean="0"/>
              <a:t>EMS</a:t>
            </a:r>
            <a:r>
              <a:rPr lang="en-US" dirty="0" smtClean="0"/>
              <a:t> on the given </a:t>
            </a:r>
            <a:r>
              <a:rPr lang="en-US" b="1" dirty="0" err="1" smtClean="0"/>
              <a:t>mRID</a:t>
            </a:r>
            <a:endParaRPr lang="en-US" b="1" dirty="0" smtClean="0"/>
          </a:p>
          <a:p>
            <a:r>
              <a:rPr lang="en-US" dirty="0" smtClean="0"/>
              <a:t>It then returns the </a:t>
            </a:r>
            <a:r>
              <a:rPr lang="en-US" b="1" dirty="0" smtClean="0"/>
              <a:t>stored identifier</a:t>
            </a:r>
            <a:r>
              <a:rPr lang="en-US" dirty="0" smtClean="0"/>
              <a:t>, in this case our original EMS </a:t>
            </a:r>
            <a:r>
              <a:rPr lang="en-US" dirty="0" err="1" smtClean="0"/>
              <a:t>DBKey</a:t>
            </a:r>
            <a:endParaRPr lang="en-US" dirty="0"/>
          </a:p>
        </p:txBody>
      </p:sp>
      <p:pic>
        <p:nvPicPr>
          <p:cNvPr id="5" name="Picture 4"/>
          <p:cNvPicPr>
            <a:picLocks noChangeAspect="1"/>
          </p:cNvPicPr>
          <p:nvPr/>
        </p:nvPicPr>
        <p:blipFill>
          <a:blip r:embed="rId2"/>
          <a:stretch>
            <a:fillRect/>
          </a:stretch>
        </p:blipFill>
        <p:spPr>
          <a:xfrm>
            <a:off x="4148530" y="1618247"/>
            <a:ext cx="4538270" cy="4370806"/>
          </a:xfrm>
          <a:prstGeom prst="rect">
            <a:avLst/>
          </a:prstGeom>
        </p:spPr>
      </p:pic>
    </p:spTree>
    <p:extLst>
      <p:ext uri="{BB962C8B-B14F-4D97-AF65-F5344CB8AC3E}">
        <p14:creationId xmlns:p14="http://schemas.microsoft.com/office/powerpoint/2010/main" val="274284908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Object Naming Registry approach removes the need to exchange all </a:t>
            </a:r>
            <a:r>
              <a:rPr lang="en-US" b="1" dirty="0" smtClean="0"/>
              <a:t>alternative identifiers </a:t>
            </a:r>
            <a:r>
              <a:rPr lang="en-US" dirty="0" smtClean="0"/>
              <a:t>for a data element with every exchange</a:t>
            </a:r>
          </a:p>
          <a:p>
            <a:r>
              <a:rPr lang="en-US" dirty="0" smtClean="0"/>
              <a:t>This reduces the </a:t>
            </a:r>
            <a:r>
              <a:rPr lang="en-US" b="1" dirty="0" smtClean="0"/>
              <a:t>complexity</a:t>
            </a:r>
            <a:r>
              <a:rPr lang="en-US" dirty="0" smtClean="0"/>
              <a:t> of the data and the </a:t>
            </a:r>
            <a:r>
              <a:rPr lang="en-US" b="1" dirty="0" smtClean="0"/>
              <a:t>volume</a:t>
            </a:r>
          </a:p>
          <a:p>
            <a:r>
              <a:rPr lang="en-US" dirty="0" smtClean="0"/>
              <a:t>The registry approach however </a:t>
            </a:r>
            <a:r>
              <a:rPr lang="en-US" b="1" dirty="0" smtClean="0"/>
              <a:t>adds another complex system</a:t>
            </a:r>
            <a:r>
              <a:rPr lang="en-US" dirty="0" smtClean="0"/>
              <a:t> to the overall enterprise architecture</a:t>
            </a:r>
          </a:p>
          <a:p>
            <a:r>
              <a:rPr lang="en-US" dirty="0" smtClean="0"/>
              <a:t>All systems within the enterprise must ensure they maintain a </a:t>
            </a:r>
            <a:r>
              <a:rPr lang="en-US" b="1" dirty="0" smtClean="0"/>
              <a:t>synchronizatio</a:t>
            </a:r>
            <a:r>
              <a:rPr lang="en-US" dirty="0" smtClean="0"/>
              <a:t>n with the Object Registry</a:t>
            </a:r>
          </a:p>
          <a:p>
            <a:r>
              <a:rPr lang="en-US" dirty="0" smtClean="0"/>
              <a:t>It has the potential to be a </a:t>
            </a:r>
            <a:r>
              <a:rPr lang="en-US" b="1" dirty="0" smtClean="0"/>
              <a:t>single-point-of-failure </a:t>
            </a:r>
            <a:r>
              <a:rPr lang="en-US" dirty="0" smtClean="0"/>
              <a:t>if all systems are relying upon it to enable data exchange</a:t>
            </a:r>
            <a:endParaRPr lang="en-US" dirty="0"/>
          </a:p>
        </p:txBody>
      </p:sp>
    </p:spTree>
    <p:extLst>
      <p:ext uri="{BB962C8B-B14F-4D97-AF65-F5344CB8AC3E}">
        <p14:creationId xmlns:p14="http://schemas.microsoft.com/office/powerpoint/2010/main" val="265223165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Alan McMorran</a:t>
            </a:r>
          </a:p>
          <a:p>
            <a:r>
              <a:rPr lang="en-US" dirty="0"/>
              <a:t>Open Grid Systems</a:t>
            </a:r>
          </a:p>
          <a:p>
            <a:r>
              <a:rPr lang="en-US" dirty="0"/>
              <a:t>alan@opengridsystems.com</a:t>
            </a:r>
          </a:p>
        </p:txBody>
      </p:sp>
      <p:sp>
        <p:nvSpPr>
          <p:cNvPr id="2" name="Title 1"/>
          <p:cNvSpPr>
            <a:spLocks noGrp="1"/>
          </p:cNvSpPr>
          <p:nvPr>
            <p:ph type="title"/>
          </p:nvPr>
        </p:nvSpPr>
        <p:spPr>
          <a:xfrm>
            <a:off x="457200" y="685800"/>
            <a:ext cx="8229600" cy="2133600"/>
          </a:xfrm>
        </p:spPr>
        <p:txBody>
          <a:bodyPr/>
          <a:lstStyle/>
          <a:p>
            <a:r>
              <a:rPr lang="en-US" dirty="0"/>
              <a:t>Tutorial Section </a:t>
            </a:r>
            <a:r>
              <a:rPr lang="en-US" dirty="0" smtClean="0"/>
              <a:t>X</a:t>
            </a:r>
            <a:r>
              <a:rPr lang="en-US" dirty="0"/>
              <a:t/>
            </a:r>
            <a:br>
              <a:rPr lang="en-US" dirty="0"/>
            </a:br>
            <a:r>
              <a:rPr lang="en-US" dirty="0"/>
              <a:t>*****</a:t>
            </a:r>
            <a:br>
              <a:rPr lang="en-US" dirty="0"/>
            </a:br>
            <a:r>
              <a:rPr lang="en-US" dirty="0" smtClean="0"/>
              <a:t>Serialization Formats</a:t>
            </a:r>
            <a:endParaRPr lang="en-US" dirty="0"/>
          </a:p>
        </p:txBody>
      </p:sp>
    </p:spTree>
    <p:extLst>
      <p:ext uri="{BB962C8B-B14F-4D97-AF65-F5344CB8AC3E}">
        <p14:creationId xmlns:p14="http://schemas.microsoft.com/office/powerpoint/2010/main" val="2464117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Containment</a:t>
            </a:r>
            <a:endParaRPr lang="en-US" dirty="0"/>
          </a:p>
        </p:txBody>
      </p:sp>
      <p:sp>
        <p:nvSpPr>
          <p:cNvPr id="3" name="Content Placeholder 2"/>
          <p:cNvSpPr>
            <a:spLocks noGrp="1"/>
          </p:cNvSpPr>
          <p:nvPr>
            <p:ph idx="1"/>
          </p:nvPr>
        </p:nvSpPr>
        <p:spPr>
          <a:xfrm>
            <a:off x="457200" y="1600201"/>
            <a:ext cx="4452771" cy="4525963"/>
          </a:xfrm>
        </p:spPr>
        <p:txBody>
          <a:bodyPr>
            <a:normAutofit fontScale="85000" lnSpcReduction="10000"/>
          </a:bodyPr>
          <a:lstStyle/>
          <a:p>
            <a:r>
              <a:rPr lang="en-US" dirty="0"/>
              <a:t>Within </a:t>
            </a:r>
            <a:r>
              <a:rPr lang="en-US" b="1" dirty="0"/>
              <a:t>Substations</a:t>
            </a:r>
            <a:r>
              <a:rPr lang="en-US" dirty="0"/>
              <a:t> there is a containment hierarchy for the subclasses of </a:t>
            </a:r>
            <a:r>
              <a:rPr lang="en-US" dirty="0" err="1"/>
              <a:t>EquipmentContainer</a:t>
            </a:r>
            <a:endParaRPr lang="en-US" dirty="0"/>
          </a:p>
          <a:p>
            <a:r>
              <a:rPr lang="en-US" dirty="0"/>
              <a:t>A </a:t>
            </a:r>
            <a:r>
              <a:rPr lang="en-US" b="1" dirty="0"/>
              <a:t>Bay</a:t>
            </a:r>
            <a:r>
              <a:rPr lang="en-US" dirty="0"/>
              <a:t> can contain equipment</a:t>
            </a:r>
          </a:p>
          <a:p>
            <a:r>
              <a:rPr lang="en-US" dirty="0"/>
              <a:t>A </a:t>
            </a:r>
            <a:r>
              <a:rPr lang="en-US" b="1" dirty="0" err="1"/>
              <a:t>VoltageLevel</a:t>
            </a:r>
            <a:r>
              <a:rPr lang="en-US" b="1" dirty="0"/>
              <a:t> </a:t>
            </a:r>
            <a:r>
              <a:rPr lang="en-US" dirty="0"/>
              <a:t> can contain equipment and </a:t>
            </a:r>
            <a:r>
              <a:rPr lang="en-US" b="1" dirty="0"/>
              <a:t>Bays</a:t>
            </a:r>
          </a:p>
          <a:p>
            <a:r>
              <a:rPr lang="en-US" dirty="0"/>
              <a:t>A Substation can contain equipment, </a:t>
            </a:r>
            <a:r>
              <a:rPr lang="en-US" b="1" dirty="0" err="1"/>
              <a:t>VoltageLevels</a:t>
            </a:r>
            <a:r>
              <a:rPr lang="en-US" dirty="0"/>
              <a:t> and </a:t>
            </a:r>
            <a:r>
              <a:rPr lang="en-US" b="1" dirty="0"/>
              <a:t>Bays</a:t>
            </a:r>
            <a:endParaRPr lang="en-US" dirty="0"/>
          </a:p>
        </p:txBody>
      </p:sp>
      <p:pic>
        <p:nvPicPr>
          <p:cNvPr id="4" name="Picture 3"/>
          <p:cNvPicPr>
            <a:picLocks noChangeAspect="1"/>
          </p:cNvPicPr>
          <p:nvPr/>
        </p:nvPicPr>
        <p:blipFill>
          <a:blip r:embed="rId2"/>
          <a:stretch>
            <a:fillRect/>
          </a:stretch>
        </p:blipFill>
        <p:spPr>
          <a:xfrm>
            <a:off x="3952874" y="2760481"/>
            <a:ext cx="4733927" cy="3365682"/>
          </a:xfrm>
          <a:prstGeom prst="rect">
            <a:avLst/>
          </a:prstGeom>
        </p:spPr>
      </p:pic>
    </p:spTree>
    <p:extLst>
      <p:ext uri="{BB962C8B-B14F-4D97-AF65-F5344CB8AC3E}">
        <p14:creationId xmlns:p14="http://schemas.microsoft.com/office/powerpoint/2010/main" val="287015437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a:t>
            </a:r>
            <a:r>
              <a:rPr lang="en-US" dirty="0" err="1" smtClean="0"/>
              <a:t>vs</a:t>
            </a:r>
            <a:r>
              <a:rPr lang="en-US" dirty="0" smtClean="0"/>
              <a:t> Format</a:t>
            </a:r>
            <a:endParaRPr lang="en-US" dirty="0"/>
          </a:p>
        </p:txBody>
      </p:sp>
      <p:sp>
        <p:nvSpPr>
          <p:cNvPr id="3" name="Content Placeholder 2"/>
          <p:cNvSpPr>
            <a:spLocks noGrp="1"/>
          </p:cNvSpPr>
          <p:nvPr>
            <p:ph idx="1"/>
          </p:nvPr>
        </p:nvSpPr>
        <p:spPr/>
        <p:txBody>
          <a:bodyPr/>
          <a:lstStyle/>
          <a:p>
            <a:r>
              <a:rPr lang="en-US" dirty="0" smtClean="0"/>
              <a:t>It is not uncommon for engineers to assume the </a:t>
            </a:r>
            <a:r>
              <a:rPr lang="en-US" b="1" dirty="0" smtClean="0"/>
              <a:t>structure</a:t>
            </a:r>
            <a:r>
              <a:rPr lang="en-US" dirty="0" smtClean="0"/>
              <a:t> and </a:t>
            </a:r>
            <a:r>
              <a:rPr lang="en-US" b="1" dirty="0" smtClean="0"/>
              <a:t>format</a:t>
            </a:r>
            <a:r>
              <a:rPr lang="en-US" dirty="0" smtClean="0"/>
              <a:t> of data is one and the same</a:t>
            </a:r>
          </a:p>
          <a:p>
            <a:r>
              <a:rPr lang="en-US" dirty="0" smtClean="0"/>
              <a:t>Fixed width or comma-delimited file formats define the </a:t>
            </a:r>
            <a:r>
              <a:rPr lang="en-US" b="1" dirty="0" smtClean="0"/>
              <a:t>ordering</a:t>
            </a:r>
            <a:r>
              <a:rPr lang="en-US" dirty="0" smtClean="0"/>
              <a:t> of </a:t>
            </a:r>
            <a:r>
              <a:rPr lang="en-US" b="1" dirty="0" smtClean="0"/>
              <a:t>elements</a:t>
            </a:r>
            <a:r>
              <a:rPr lang="en-US" dirty="0" smtClean="0"/>
              <a:t> but there is an </a:t>
            </a:r>
            <a:r>
              <a:rPr lang="en-US" b="1" dirty="0" smtClean="0"/>
              <a:t>underlying structure </a:t>
            </a:r>
            <a:r>
              <a:rPr lang="en-US" dirty="0" smtClean="0"/>
              <a:t>to such data</a:t>
            </a:r>
          </a:p>
          <a:p>
            <a:r>
              <a:rPr lang="en-US" dirty="0" smtClean="0"/>
              <a:t>The CIM defines the </a:t>
            </a:r>
            <a:r>
              <a:rPr lang="en-US" b="1" dirty="0" smtClean="0"/>
              <a:t>structure</a:t>
            </a:r>
            <a:r>
              <a:rPr lang="en-US" dirty="0" smtClean="0"/>
              <a:t> of data but as an </a:t>
            </a:r>
            <a:r>
              <a:rPr lang="en-US" b="1" dirty="0" smtClean="0"/>
              <a:t>information model</a:t>
            </a:r>
            <a:r>
              <a:rPr lang="en-US" dirty="0" smtClean="0"/>
              <a:t>, not a file format</a:t>
            </a:r>
            <a:endParaRPr lang="en-US" dirty="0"/>
          </a:p>
        </p:txBody>
      </p:sp>
    </p:spTree>
    <p:extLst>
      <p:ext uri="{BB962C8B-B14F-4D97-AF65-F5344CB8AC3E}">
        <p14:creationId xmlns:p14="http://schemas.microsoft.com/office/powerpoint/2010/main" val="363942431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File Formats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b="1" dirty="0" smtClean="0"/>
              <a:t>data structure </a:t>
            </a:r>
            <a:r>
              <a:rPr lang="en-US" dirty="0" smtClean="0"/>
              <a:t>can be </a:t>
            </a:r>
            <a:r>
              <a:rPr lang="en-US" b="1" dirty="0" smtClean="0"/>
              <a:t>implemented</a:t>
            </a:r>
            <a:r>
              <a:rPr lang="en-US" dirty="0" smtClean="0"/>
              <a:t> in a number of ways:</a:t>
            </a:r>
          </a:p>
          <a:p>
            <a:pPr lvl="1"/>
            <a:r>
              <a:rPr lang="en-US" dirty="0" smtClean="0"/>
              <a:t>Fixed ordered comma-separated text files</a:t>
            </a:r>
          </a:p>
          <a:p>
            <a:pPr lvl="1"/>
            <a:r>
              <a:rPr lang="en-US" dirty="0" smtClean="0"/>
              <a:t>Database schema</a:t>
            </a:r>
          </a:p>
          <a:p>
            <a:pPr lvl="1"/>
            <a:r>
              <a:rPr lang="en-US" dirty="0" smtClean="0"/>
              <a:t>Custom binary format linked to underlying application frameworks</a:t>
            </a:r>
          </a:p>
          <a:p>
            <a:pPr lvl="1"/>
            <a:r>
              <a:rPr lang="en-US" dirty="0" smtClean="0"/>
              <a:t>Custom text format</a:t>
            </a:r>
          </a:p>
          <a:p>
            <a:pPr lvl="1"/>
            <a:r>
              <a:rPr lang="en-US" dirty="0" smtClean="0"/>
              <a:t>JavaScript Object Notation (JSON)</a:t>
            </a:r>
          </a:p>
          <a:p>
            <a:pPr lvl="1"/>
            <a:r>
              <a:rPr lang="en-US" b="1" dirty="0" smtClean="0"/>
              <a:t>RDF XML</a:t>
            </a:r>
          </a:p>
          <a:p>
            <a:pPr lvl="1"/>
            <a:r>
              <a:rPr lang="en-US" b="1" dirty="0" smtClean="0"/>
              <a:t>XML Schema (XSD) messages</a:t>
            </a:r>
            <a:endParaRPr lang="en-US" b="1" dirty="0"/>
          </a:p>
        </p:txBody>
      </p:sp>
    </p:spTree>
    <p:extLst>
      <p:ext uri="{BB962C8B-B14F-4D97-AF65-F5344CB8AC3E}">
        <p14:creationId xmlns:p14="http://schemas.microsoft.com/office/powerpoint/2010/main" val="389137393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XML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IEC defines two standards for </a:t>
            </a:r>
            <a:r>
              <a:rPr lang="en-US" b="1" dirty="0" smtClean="0"/>
              <a:t>serializing</a:t>
            </a:r>
            <a:r>
              <a:rPr lang="en-US" dirty="0" smtClean="0"/>
              <a:t> CIM in an </a:t>
            </a:r>
            <a:r>
              <a:rPr lang="en-US" b="1" dirty="0" smtClean="0"/>
              <a:t>XML</a:t>
            </a:r>
            <a:r>
              <a:rPr lang="en-US" dirty="0" smtClean="0"/>
              <a:t> format:</a:t>
            </a:r>
          </a:p>
          <a:p>
            <a:pPr marL="514350" indent="-514350">
              <a:buFont typeface="+mj-lt"/>
              <a:buAutoNum type="arabicPeriod"/>
            </a:pPr>
            <a:r>
              <a:rPr lang="en-US" dirty="0" smtClean="0"/>
              <a:t>Resource Document Framework (</a:t>
            </a:r>
            <a:r>
              <a:rPr lang="en-US" b="1" dirty="0" smtClean="0"/>
              <a:t>RDF XML</a:t>
            </a:r>
            <a:r>
              <a:rPr lang="en-US" dirty="0" smtClean="0"/>
              <a:t>)</a:t>
            </a:r>
          </a:p>
          <a:p>
            <a:pPr marL="514350" indent="-514350">
              <a:buFont typeface="+mj-lt"/>
              <a:buAutoNum type="arabicPeriod"/>
            </a:pPr>
            <a:r>
              <a:rPr lang="en-US" dirty="0" smtClean="0"/>
              <a:t>XML Schema (</a:t>
            </a:r>
            <a:r>
              <a:rPr lang="en-US" b="1" dirty="0" smtClean="0"/>
              <a:t>XSD</a:t>
            </a:r>
            <a:r>
              <a:rPr lang="en-US" dirty="0" smtClean="0"/>
              <a:t>) Naming and Design Rules</a:t>
            </a:r>
          </a:p>
          <a:p>
            <a:r>
              <a:rPr lang="en-US" dirty="0" smtClean="0"/>
              <a:t>RDF is aimed at large, bulk transmission of data and is primarily used for </a:t>
            </a:r>
            <a:r>
              <a:rPr lang="en-US" b="1" dirty="0" smtClean="0"/>
              <a:t>electrical network model </a:t>
            </a:r>
            <a:r>
              <a:rPr lang="en-US" dirty="0" smtClean="0"/>
              <a:t>exchanges</a:t>
            </a:r>
          </a:p>
          <a:p>
            <a:r>
              <a:rPr lang="en-US" dirty="0" smtClean="0"/>
              <a:t>XSD based messages are used primarily for intra-company data exchanges on an </a:t>
            </a:r>
            <a:r>
              <a:rPr lang="en-US" b="1" dirty="0" smtClean="0"/>
              <a:t>Enterprise Service Bus</a:t>
            </a:r>
            <a:r>
              <a:rPr lang="en-US" dirty="0" smtClean="0"/>
              <a:t> (ESB)</a:t>
            </a:r>
            <a:endParaRPr lang="en-US" dirty="0"/>
          </a:p>
        </p:txBody>
      </p:sp>
    </p:spTree>
    <p:extLst>
      <p:ext uri="{BB962C8B-B14F-4D97-AF65-F5344CB8AC3E}">
        <p14:creationId xmlns:p14="http://schemas.microsoft.com/office/powerpoint/2010/main" val="249765763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101</a:t>
            </a:r>
            <a:endParaRPr lang="en-US" dirty="0"/>
          </a:p>
        </p:txBody>
      </p:sp>
      <p:sp>
        <p:nvSpPr>
          <p:cNvPr id="3" name="Content Placeholder 2"/>
          <p:cNvSpPr>
            <a:spLocks noGrp="1"/>
          </p:cNvSpPr>
          <p:nvPr>
            <p:ph idx="1"/>
          </p:nvPr>
        </p:nvSpPr>
        <p:spPr/>
        <p:txBody>
          <a:bodyPr>
            <a:normAutofit fontScale="85000" lnSpcReduction="20000"/>
          </a:bodyPr>
          <a:lstStyle/>
          <a:p>
            <a:r>
              <a:rPr lang="en-US" dirty="0"/>
              <a:t>XML, the </a:t>
            </a:r>
            <a:r>
              <a:rPr lang="en-US" dirty="0" err="1"/>
              <a:t>eXtensible</a:t>
            </a:r>
            <a:r>
              <a:rPr lang="en-US" dirty="0"/>
              <a:t> Markup Language, is a “</a:t>
            </a:r>
            <a:r>
              <a:rPr lang="en-US" b="1" dirty="0"/>
              <a:t>Universal format for structured documents and data</a:t>
            </a:r>
            <a:r>
              <a:rPr lang="en-US" dirty="0"/>
              <a:t>”</a:t>
            </a:r>
          </a:p>
          <a:p>
            <a:r>
              <a:rPr lang="en-US" dirty="0"/>
              <a:t>It is a subset of the Standard </a:t>
            </a:r>
            <a:r>
              <a:rPr lang="en-US" dirty="0" err="1"/>
              <a:t>Generalised</a:t>
            </a:r>
            <a:r>
              <a:rPr lang="en-US" dirty="0"/>
              <a:t> Markup Language (SGML)</a:t>
            </a:r>
          </a:p>
          <a:p>
            <a:r>
              <a:rPr lang="en-US" dirty="0"/>
              <a:t>The XML syntax uses tags to denote the elements within the document</a:t>
            </a:r>
          </a:p>
          <a:p>
            <a:r>
              <a:rPr lang="en-US" dirty="0"/>
              <a:t>Each element is either expressed as an open and close tag containing data of the form:</a:t>
            </a:r>
          </a:p>
          <a:p>
            <a:r>
              <a:rPr lang="en-US" b="1" dirty="0"/>
              <a:t>&lt;tag&gt;</a:t>
            </a:r>
            <a:r>
              <a:rPr lang="en-US" dirty="0"/>
              <a:t>...Contained Data...</a:t>
            </a:r>
            <a:r>
              <a:rPr lang="en-US" b="1" dirty="0"/>
              <a:t>&lt;/tag&gt;</a:t>
            </a:r>
            <a:endParaRPr lang="en-US" dirty="0"/>
          </a:p>
          <a:p>
            <a:r>
              <a:rPr lang="en-US" dirty="0"/>
              <a:t>Or with as a single empty entry closed with a slash at the very end: </a:t>
            </a:r>
            <a:r>
              <a:rPr lang="en-US" b="1" dirty="0"/>
              <a:t>&lt;tag/&gt;</a:t>
            </a:r>
            <a:endParaRPr lang="en-US" dirty="0"/>
          </a:p>
        </p:txBody>
      </p:sp>
    </p:spTree>
    <p:extLst>
      <p:ext uri="{BB962C8B-B14F-4D97-AF65-F5344CB8AC3E}">
        <p14:creationId xmlns:p14="http://schemas.microsoft.com/office/powerpoint/2010/main" val="133584489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XML Example</a:t>
            </a:r>
            <a:endParaRPr lang="en-US" dirty="0"/>
          </a:p>
        </p:txBody>
      </p:sp>
      <p:sp>
        <p:nvSpPr>
          <p:cNvPr id="3" name="Content Placeholder 2"/>
          <p:cNvSpPr>
            <a:spLocks noGrp="1"/>
          </p:cNvSpPr>
          <p:nvPr>
            <p:ph idx="1"/>
          </p:nvPr>
        </p:nvSpPr>
        <p:spPr>
          <a:xfrm>
            <a:off x="1529404" y="1600200"/>
            <a:ext cx="7157395" cy="4525963"/>
          </a:xfrm>
        </p:spPr>
        <p:txBody>
          <a:bodyPr>
            <a:normAutofit fontScale="47500" lnSpcReduction="20000"/>
          </a:bodyPr>
          <a:lstStyle/>
          <a:p>
            <a:pPr marL="0" indent="0">
              <a:buNone/>
            </a:pPr>
            <a:r>
              <a:rPr lang="en-US" dirty="0"/>
              <a:t>&lt;book title=”Introduction to XML” author=”Alan McMorran”&gt;</a:t>
            </a:r>
            <a:endParaRPr lang="en-GB" dirty="0"/>
          </a:p>
          <a:p>
            <a:pPr marL="0" indent="0">
              <a:buNone/>
            </a:pPr>
            <a:r>
              <a:rPr lang="en-US" dirty="0"/>
              <a:t>	&lt;revision number=”2”&gt;</a:t>
            </a:r>
            <a:endParaRPr lang="en-GB" dirty="0"/>
          </a:p>
          <a:p>
            <a:pPr marL="0" indent="0">
              <a:buNone/>
            </a:pPr>
            <a:r>
              <a:rPr lang="en-US" dirty="0"/>
              <a:t>		&lt;year&gt;2006&lt;/year&gt;</a:t>
            </a:r>
            <a:endParaRPr lang="en-GB" dirty="0"/>
          </a:p>
          <a:p>
            <a:pPr marL="0" indent="0">
              <a:buNone/>
            </a:pPr>
            <a:r>
              <a:rPr lang="en-US" dirty="0"/>
              <a:t>		&lt;month&gt;January&lt;/month&gt;</a:t>
            </a:r>
            <a:endParaRPr lang="en-GB" dirty="0"/>
          </a:p>
          <a:p>
            <a:pPr marL="0" indent="0">
              <a:buNone/>
            </a:pPr>
            <a:r>
              <a:rPr lang="en-US" dirty="0"/>
              <a:t>		&lt;day&gt;1&lt;/day&gt;</a:t>
            </a:r>
            <a:endParaRPr lang="en-GB" dirty="0"/>
          </a:p>
          <a:p>
            <a:pPr marL="0" indent="0">
              <a:buNone/>
            </a:pPr>
            <a:r>
              <a:rPr lang="en-US" dirty="0"/>
              <a:t>	&lt;/revision&gt;</a:t>
            </a:r>
            <a:endParaRPr lang="en-GB" dirty="0"/>
          </a:p>
          <a:p>
            <a:pPr marL="0" indent="0">
              <a:buNone/>
            </a:pPr>
            <a:r>
              <a:rPr lang="en-US" dirty="0"/>
              <a:t>	&lt;chapter title=”Preface”&gt;</a:t>
            </a:r>
            <a:endParaRPr lang="en-GB" dirty="0"/>
          </a:p>
          <a:p>
            <a:pPr marL="0" indent="0">
              <a:buNone/>
            </a:pPr>
            <a:r>
              <a:rPr lang="en-US" dirty="0"/>
              <a:t>		&lt;paragraph&gt;Welcome to &lt;italic&gt;this&lt;/italic&gt; book…&lt;/paragraph&gt;</a:t>
            </a:r>
            <a:endParaRPr lang="en-GB" dirty="0"/>
          </a:p>
          <a:p>
            <a:pPr marL="0" indent="0">
              <a:buNone/>
            </a:pPr>
            <a:r>
              <a:rPr lang="en-US" dirty="0"/>
              <a:t>		&lt;paragraph&gt;…&lt;/paragraph&gt;</a:t>
            </a:r>
            <a:endParaRPr lang="en-GB" dirty="0"/>
          </a:p>
          <a:p>
            <a:pPr marL="0" indent="0">
              <a:buNone/>
            </a:pPr>
            <a:r>
              <a:rPr lang="en-US" dirty="0"/>
              <a:t>		…</a:t>
            </a:r>
            <a:endParaRPr lang="en-GB" dirty="0"/>
          </a:p>
          <a:p>
            <a:pPr marL="0" indent="0">
              <a:buNone/>
            </a:pPr>
            <a:r>
              <a:rPr lang="en-US" dirty="0"/>
              <a:t>		&lt;/paragraph&gt;…and we shall continue&lt;/paragraph&gt;</a:t>
            </a:r>
            <a:endParaRPr lang="en-GB" dirty="0"/>
          </a:p>
          <a:p>
            <a:pPr marL="0" indent="0">
              <a:buNone/>
            </a:pPr>
            <a:r>
              <a:rPr lang="en-US" dirty="0"/>
              <a:t>	&lt;/chapter&gt;</a:t>
            </a:r>
            <a:endParaRPr lang="en-GB" dirty="0"/>
          </a:p>
          <a:p>
            <a:pPr marL="0" indent="0">
              <a:buNone/>
            </a:pPr>
            <a:r>
              <a:rPr lang="en-US" dirty="0"/>
              <a:t>	&lt;chapter title=”Introduction”&gt;</a:t>
            </a:r>
            <a:endParaRPr lang="en-GB" dirty="0"/>
          </a:p>
          <a:p>
            <a:pPr marL="0" indent="0">
              <a:buNone/>
            </a:pPr>
            <a:r>
              <a:rPr lang="en-US" dirty="0"/>
              <a:t>		&lt;paragraph&gt;To understand the uses…&lt;/paragraph&gt;</a:t>
            </a:r>
            <a:endParaRPr lang="en-GB" dirty="0"/>
          </a:p>
          <a:p>
            <a:pPr marL="0" indent="0">
              <a:buNone/>
            </a:pPr>
            <a:r>
              <a:rPr lang="en-US" dirty="0"/>
              <a:t>		…</a:t>
            </a:r>
            <a:endParaRPr lang="en-GB" dirty="0"/>
          </a:p>
          <a:p>
            <a:pPr marL="0" indent="0">
              <a:buNone/>
            </a:pPr>
            <a:r>
              <a:rPr lang="en-US" dirty="0"/>
              <a:t>	&lt;/chapter&gt;</a:t>
            </a:r>
            <a:endParaRPr lang="en-GB" dirty="0"/>
          </a:p>
          <a:p>
            <a:pPr marL="0" indent="0">
              <a:buNone/>
            </a:pPr>
            <a:r>
              <a:rPr lang="en-US" dirty="0"/>
              <a:t>&lt;/book</a:t>
            </a:r>
            <a:r>
              <a:rPr lang="en-US" dirty="0" smtClean="0"/>
              <a:t>&gt;</a:t>
            </a:r>
            <a:endParaRPr lang="en-GB" dirty="0"/>
          </a:p>
        </p:txBody>
      </p:sp>
      <p:pic>
        <p:nvPicPr>
          <p:cNvPr id="4" name="Picture 3"/>
          <p:cNvPicPr>
            <a:picLocks noChangeAspect="1"/>
          </p:cNvPicPr>
          <p:nvPr/>
        </p:nvPicPr>
        <p:blipFill>
          <a:blip r:embed="rId2"/>
          <a:stretch>
            <a:fillRect/>
          </a:stretch>
        </p:blipFill>
        <p:spPr>
          <a:xfrm>
            <a:off x="381839" y="1922018"/>
            <a:ext cx="1828800" cy="1308100"/>
          </a:xfrm>
          <a:prstGeom prst="rect">
            <a:avLst/>
          </a:prstGeom>
        </p:spPr>
      </p:pic>
      <p:pic>
        <p:nvPicPr>
          <p:cNvPr id="5" name="Picture 4"/>
          <p:cNvPicPr>
            <a:picLocks noChangeAspect="1"/>
          </p:cNvPicPr>
          <p:nvPr/>
        </p:nvPicPr>
        <p:blipFill>
          <a:blip r:embed="rId3"/>
          <a:stretch>
            <a:fillRect/>
          </a:stretch>
        </p:blipFill>
        <p:spPr>
          <a:xfrm>
            <a:off x="3692833" y="2315718"/>
            <a:ext cx="1676400" cy="914400"/>
          </a:xfrm>
          <a:prstGeom prst="rect">
            <a:avLst/>
          </a:prstGeom>
        </p:spPr>
      </p:pic>
      <p:pic>
        <p:nvPicPr>
          <p:cNvPr id="6" name="Picture 5"/>
          <p:cNvPicPr>
            <a:picLocks noChangeAspect="1"/>
          </p:cNvPicPr>
          <p:nvPr/>
        </p:nvPicPr>
        <p:blipFill>
          <a:blip r:embed="rId4"/>
          <a:stretch>
            <a:fillRect/>
          </a:stretch>
        </p:blipFill>
        <p:spPr>
          <a:xfrm>
            <a:off x="4750032" y="3371310"/>
            <a:ext cx="1828800" cy="1358900"/>
          </a:xfrm>
          <a:prstGeom prst="rect">
            <a:avLst/>
          </a:prstGeom>
        </p:spPr>
      </p:pic>
      <p:pic>
        <p:nvPicPr>
          <p:cNvPr id="7" name="Picture 6"/>
          <p:cNvPicPr>
            <a:picLocks noChangeAspect="1"/>
          </p:cNvPicPr>
          <p:nvPr/>
        </p:nvPicPr>
        <p:blipFill>
          <a:blip r:embed="rId5"/>
          <a:stretch>
            <a:fillRect/>
          </a:stretch>
        </p:blipFill>
        <p:spPr>
          <a:xfrm>
            <a:off x="0" y="3906701"/>
            <a:ext cx="2019300" cy="1435100"/>
          </a:xfrm>
          <a:prstGeom prst="rect">
            <a:avLst/>
          </a:prstGeom>
        </p:spPr>
      </p:pic>
    </p:spTree>
    <p:extLst>
      <p:ext uri="{BB962C8B-B14F-4D97-AF65-F5344CB8AC3E}">
        <p14:creationId xmlns:p14="http://schemas.microsoft.com/office/powerpoint/2010/main" val="2733308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Schema</a:t>
            </a:r>
            <a:endParaRPr lang="en-US" dirty="0"/>
          </a:p>
        </p:txBody>
      </p:sp>
      <p:sp>
        <p:nvSpPr>
          <p:cNvPr id="3" name="Content Placeholder 2"/>
          <p:cNvSpPr>
            <a:spLocks noGrp="1"/>
          </p:cNvSpPr>
          <p:nvPr>
            <p:ph idx="1"/>
          </p:nvPr>
        </p:nvSpPr>
        <p:spPr/>
        <p:txBody>
          <a:bodyPr/>
          <a:lstStyle/>
          <a:p>
            <a:r>
              <a:rPr lang="en-US" dirty="0"/>
              <a:t>XML itself has </a:t>
            </a:r>
            <a:r>
              <a:rPr lang="en-US" b="1" dirty="0"/>
              <a:t>no set tag-syntax</a:t>
            </a:r>
            <a:r>
              <a:rPr lang="en-US" dirty="0"/>
              <a:t> or </a:t>
            </a:r>
            <a:r>
              <a:rPr lang="en-US" b="1" dirty="0"/>
              <a:t>semantics</a:t>
            </a:r>
          </a:p>
          <a:p>
            <a:r>
              <a:rPr lang="en-US" b="1" dirty="0"/>
              <a:t>Schemas</a:t>
            </a:r>
            <a:r>
              <a:rPr lang="en-US" dirty="0"/>
              <a:t> can be defined for expressing almost any kind of data using XML notation</a:t>
            </a:r>
          </a:p>
          <a:p>
            <a:r>
              <a:rPr lang="en-US" dirty="0"/>
              <a:t>This requires the </a:t>
            </a:r>
            <a:r>
              <a:rPr lang="en-US" b="1" dirty="0"/>
              <a:t>tag-syntax </a:t>
            </a:r>
            <a:r>
              <a:rPr lang="en-US" dirty="0"/>
              <a:t>and </a:t>
            </a:r>
            <a:r>
              <a:rPr lang="en-US" b="1" dirty="0"/>
              <a:t>semantics</a:t>
            </a:r>
            <a:r>
              <a:rPr lang="en-US" dirty="0"/>
              <a:t> of the XML to be expressed as a schema</a:t>
            </a:r>
          </a:p>
          <a:p>
            <a:r>
              <a:rPr lang="en-US" dirty="0"/>
              <a:t>A schema provides </a:t>
            </a:r>
            <a:r>
              <a:rPr lang="en-US" b="1" dirty="0"/>
              <a:t>constraints</a:t>
            </a:r>
            <a:r>
              <a:rPr lang="en-US" dirty="0"/>
              <a:t> on the str</a:t>
            </a:r>
            <a:r>
              <a:rPr lang="en-US" b="1" dirty="0"/>
              <a:t>ucture</a:t>
            </a:r>
            <a:r>
              <a:rPr lang="en-US" dirty="0"/>
              <a:t> and </a:t>
            </a:r>
            <a:r>
              <a:rPr lang="en-US" b="1" dirty="0"/>
              <a:t>contents</a:t>
            </a:r>
            <a:r>
              <a:rPr lang="en-US" dirty="0"/>
              <a:t> of an XML document</a:t>
            </a:r>
          </a:p>
        </p:txBody>
      </p:sp>
    </p:spTree>
    <p:extLst>
      <p:ext uri="{BB962C8B-B14F-4D97-AF65-F5344CB8AC3E}">
        <p14:creationId xmlns:p14="http://schemas.microsoft.com/office/powerpoint/2010/main" val="286889325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Schema</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XML Schema defines the structure, including:</a:t>
            </a:r>
          </a:p>
          <a:p>
            <a:pPr lvl="1"/>
            <a:r>
              <a:rPr lang="en-US" dirty="0"/>
              <a:t>The </a:t>
            </a:r>
            <a:r>
              <a:rPr lang="en-US" b="1" dirty="0"/>
              <a:t>elements</a:t>
            </a:r>
            <a:r>
              <a:rPr lang="en-US" dirty="0"/>
              <a:t> and </a:t>
            </a:r>
            <a:r>
              <a:rPr lang="en-US" b="1" dirty="0"/>
              <a:t>attributes</a:t>
            </a:r>
            <a:r>
              <a:rPr lang="en-US" dirty="0"/>
              <a:t> that can appear in a document</a:t>
            </a:r>
          </a:p>
          <a:p>
            <a:pPr lvl="1"/>
            <a:r>
              <a:rPr lang="en-US" dirty="0"/>
              <a:t>which elements are </a:t>
            </a:r>
            <a:r>
              <a:rPr lang="en-US" b="1" dirty="0"/>
              <a:t>child elements</a:t>
            </a:r>
          </a:p>
          <a:p>
            <a:pPr lvl="1"/>
            <a:r>
              <a:rPr lang="en-US" dirty="0"/>
              <a:t>the </a:t>
            </a:r>
            <a:r>
              <a:rPr lang="en-US" b="1" dirty="0"/>
              <a:t>number</a:t>
            </a:r>
            <a:r>
              <a:rPr lang="en-US" dirty="0"/>
              <a:t> of allowed child elements for each element type</a:t>
            </a:r>
          </a:p>
          <a:p>
            <a:pPr lvl="1"/>
            <a:r>
              <a:rPr lang="en-US" dirty="0"/>
              <a:t>whether an element can </a:t>
            </a:r>
            <a:r>
              <a:rPr lang="en-US" b="1" dirty="0"/>
              <a:t>include text </a:t>
            </a:r>
            <a:r>
              <a:rPr lang="en-US" dirty="0"/>
              <a:t>(i.e. is an empty element or within an open and close tags)</a:t>
            </a:r>
          </a:p>
          <a:p>
            <a:pPr lvl="1"/>
            <a:r>
              <a:rPr lang="en-US" dirty="0"/>
              <a:t>The </a:t>
            </a:r>
            <a:r>
              <a:rPr lang="en-US" b="1" dirty="0"/>
              <a:t>data types </a:t>
            </a:r>
            <a:r>
              <a:rPr lang="en-US" dirty="0"/>
              <a:t>for elements and attributes;</a:t>
            </a:r>
          </a:p>
          <a:p>
            <a:pPr lvl="1"/>
            <a:r>
              <a:rPr lang="en-US" dirty="0"/>
              <a:t>whether their values are </a:t>
            </a:r>
            <a:r>
              <a:rPr lang="en-US" b="1" dirty="0"/>
              <a:t>fixed</a:t>
            </a:r>
          </a:p>
          <a:p>
            <a:pPr lvl="1"/>
            <a:r>
              <a:rPr lang="en-US" dirty="0"/>
              <a:t>If they have </a:t>
            </a:r>
            <a:r>
              <a:rPr lang="en-US" b="1" dirty="0"/>
              <a:t>default values</a:t>
            </a:r>
          </a:p>
        </p:txBody>
      </p:sp>
    </p:spTree>
    <p:extLst>
      <p:ext uri="{BB962C8B-B14F-4D97-AF65-F5344CB8AC3E}">
        <p14:creationId xmlns:p14="http://schemas.microsoft.com/office/powerpoint/2010/main" val="417370102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646766" cy="1143000"/>
          </a:xfrm>
        </p:spPr>
        <p:txBody>
          <a:bodyPr/>
          <a:lstStyle/>
          <a:p>
            <a:r>
              <a:rPr lang="en-US" dirty="0" smtClean="0"/>
              <a:t>XML Schema Example</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4905" y="687791"/>
            <a:ext cx="7060270" cy="5927100"/>
          </a:xfrm>
          <a:prstGeom prst="rect">
            <a:avLst/>
          </a:prstGeom>
          <a:noFill/>
          <a:ln>
            <a:noFill/>
          </a:ln>
        </p:spPr>
      </p:pic>
    </p:spTree>
    <p:extLst>
      <p:ext uri="{BB962C8B-B14F-4D97-AF65-F5344CB8AC3E}">
        <p14:creationId xmlns:p14="http://schemas.microsoft.com/office/powerpoint/2010/main" val="38786486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View</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371601"/>
            <a:ext cx="6971340" cy="4826422"/>
          </a:xfrm>
          <a:prstGeom prst="rect">
            <a:avLst/>
          </a:prstGeom>
          <a:noFill/>
          <a:ln>
            <a:noFill/>
          </a:ln>
        </p:spPr>
      </p:pic>
    </p:spTree>
    <p:extLst>
      <p:ext uri="{BB962C8B-B14F-4D97-AF65-F5344CB8AC3E}">
        <p14:creationId xmlns:p14="http://schemas.microsoft.com/office/powerpoint/2010/main" val="148224846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 101</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Resource Document Framework (RDF) is an XML schema used to provide a </a:t>
            </a:r>
            <a:r>
              <a:rPr lang="en-US" b="1" dirty="0"/>
              <a:t>framework</a:t>
            </a:r>
            <a:r>
              <a:rPr lang="en-US" dirty="0"/>
              <a:t> for data in an XML format by allowing </a:t>
            </a:r>
            <a:r>
              <a:rPr lang="en-US" b="1" dirty="0"/>
              <a:t>relationships</a:t>
            </a:r>
            <a:r>
              <a:rPr lang="en-US" dirty="0"/>
              <a:t> to be defined between XML nodes</a:t>
            </a:r>
          </a:p>
          <a:p>
            <a:r>
              <a:rPr lang="en-US" dirty="0"/>
              <a:t>Each element can be assigned a unique ID attribute under the </a:t>
            </a:r>
            <a:r>
              <a:rPr lang="en-US" b="1" dirty="0"/>
              <a:t>RDF namespace</a:t>
            </a:r>
            <a:r>
              <a:rPr lang="en-US" dirty="0"/>
              <a:t> </a:t>
            </a:r>
            <a:r>
              <a:rPr lang="en-US" b="1" i="1" dirty="0" err="1"/>
              <a:t>rdf:ID</a:t>
            </a:r>
            <a:r>
              <a:rPr lang="en-US" i="1" dirty="0"/>
              <a:t> </a:t>
            </a:r>
            <a:r>
              <a:rPr lang="en-US" dirty="0"/>
              <a:t> or </a:t>
            </a:r>
            <a:r>
              <a:rPr lang="en-US" b="1" i="1" dirty="0" err="1"/>
              <a:t>rdf:about</a:t>
            </a:r>
            <a:endParaRPr lang="en-US" b="1" dirty="0"/>
          </a:p>
          <a:p>
            <a:r>
              <a:rPr lang="en-US" dirty="0" smtClean="0"/>
              <a:t>Adding a resource attribute to an element allows references to be made between elements by having its value refer to another element’s ID using </a:t>
            </a:r>
            <a:r>
              <a:rPr lang="en-US" b="1" i="1" dirty="0" err="1" smtClean="0"/>
              <a:t>rdf:resource</a:t>
            </a:r>
            <a:endParaRPr lang="en-US" b="1" dirty="0"/>
          </a:p>
        </p:txBody>
      </p:sp>
    </p:spTree>
    <p:extLst>
      <p:ext uri="{BB962C8B-B14F-4D97-AF65-F5344CB8AC3E}">
        <p14:creationId xmlns:p14="http://schemas.microsoft.com/office/powerpoint/2010/main" val="26062665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Containment</a:t>
            </a:r>
            <a:endParaRPr lang="en-US" dirty="0"/>
          </a:p>
        </p:txBody>
      </p:sp>
      <p:sp>
        <p:nvSpPr>
          <p:cNvPr id="3" name="Content Placeholder 2"/>
          <p:cNvSpPr>
            <a:spLocks noGrp="1"/>
          </p:cNvSpPr>
          <p:nvPr>
            <p:ph idx="1"/>
          </p:nvPr>
        </p:nvSpPr>
        <p:spPr>
          <a:xfrm>
            <a:off x="457201" y="1600201"/>
            <a:ext cx="5055059" cy="4868253"/>
          </a:xfrm>
        </p:spPr>
        <p:txBody>
          <a:bodyPr>
            <a:normAutofit lnSpcReduction="10000"/>
          </a:bodyPr>
          <a:lstStyle/>
          <a:p>
            <a:r>
              <a:rPr lang="en-US" dirty="0"/>
              <a:t>Substations (and </a:t>
            </a:r>
            <a:r>
              <a:rPr lang="en-US" b="1" dirty="0"/>
              <a:t>Lines</a:t>
            </a:r>
            <a:r>
              <a:rPr lang="en-US" dirty="0"/>
              <a:t>) are contained by </a:t>
            </a:r>
            <a:r>
              <a:rPr lang="en-US" b="1" dirty="0" err="1"/>
              <a:t>SubGeographicalRegions</a:t>
            </a:r>
            <a:endParaRPr lang="en-US" b="1" dirty="0"/>
          </a:p>
          <a:p>
            <a:endParaRPr lang="en-US" dirty="0" smtClean="0"/>
          </a:p>
          <a:p>
            <a:endParaRPr lang="en-US" dirty="0"/>
          </a:p>
          <a:p>
            <a:pPr marL="0" indent="0">
              <a:buNone/>
            </a:pPr>
            <a:endParaRPr lang="en-US" dirty="0" smtClean="0"/>
          </a:p>
          <a:p>
            <a:r>
              <a:rPr lang="en-US" b="1" dirty="0" err="1" smtClean="0"/>
              <a:t>SubGeographicalRegions</a:t>
            </a:r>
            <a:r>
              <a:rPr lang="en-US" b="1" dirty="0" smtClean="0"/>
              <a:t> </a:t>
            </a:r>
            <a:r>
              <a:rPr lang="en-US" dirty="0" smtClean="0"/>
              <a:t>are </a:t>
            </a:r>
            <a:r>
              <a:rPr lang="en-US" dirty="0" err="1" smtClean="0"/>
              <a:t>thesmelveswithin</a:t>
            </a:r>
            <a:r>
              <a:rPr lang="en-US" dirty="0" smtClean="0"/>
              <a:t> </a:t>
            </a:r>
            <a:r>
              <a:rPr lang="en-US" dirty="0"/>
              <a:t>a </a:t>
            </a:r>
            <a:r>
              <a:rPr lang="en-US" b="1" dirty="0" err="1"/>
              <a:t>GeographicalRegion</a:t>
            </a:r>
            <a:endParaRPr lang="en-US" dirty="0"/>
          </a:p>
        </p:txBody>
      </p:sp>
      <p:pic>
        <p:nvPicPr>
          <p:cNvPr id="4" name="Picture 3"/>
          <p:cNvPicPr>
            <a:picLocks noChangeAspect="1"/>
          </p:cNvPicPr>
          <p:nvPr/>
        </p:nvPicPr>
        <p:blipFill>
          <a:blip r:embed="rId2"/>
          <a:stretch>
            <a:fillRect/>
          </a:stretch>
        </p:blipFill>
        <p:spPr>
          <a:xfrm>
            <a:off x="3107063" y="1796166"/>
            <a:ext cx="5226220" cy="4866853"/>
          </a:xfrm>
          <a:prstGeom prst="rect">
            <a:avLst/>
          </a:prstGeom>
        </p:spPr>
      </p:pic>
    </p:spTree>
    <p:extLst>
      <p:ext uri="{BB962C8B-B14F-4D97-AF65-F5344CB8AC3E}">
        <p14:creationId xmlns:p14="http://schemas.microsoft.com/office/powerpoint/2010/main" val="241375298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RDF Example</a:t>
            </a:r>
            <a:endParaRPr lang="en-US" dirty="0"/>
          </a:p>
        </p:txBody>
      </p:sp>
      <p:sp>
        <p:nvSpPr>
          <p:cNvPr id="3" name="Content Placeholder 2"/>
          <p:cNvSpPr>
            <a:spLocks noGrp="1"/>
          </p:cNvSpPr>
          <p:nvPr>
            <p:ph idx="1"/>
          </p:nvPr>
        </p:nvSpPr>
        <p:spPr>
          <a:xfrm>
            <a:off x="1365540" y="1600200"/>
            <a:ext cx="7321260" cy="4525963"/>
          </a:xfrm>
        </p:spPr>
        <p:txBody>
          <a:bodyPr>
            <a:normAutofit fontScale="55000" lnSpcReduction="20000"/>
          </a:bodyPr>
          <a:lstStyle/>
          <a:p>
            <a:pPr marL="0" indent="0">
              <a:buNone/>
            </a:pPr>
            <a:r>
              <a:rPr lang="en-US" dirty="0" smtClean="0"/>
              <a:t>&lt;book </a:t>
            </a:r>
            <a:r>
              <a:rPr lang="en-US" dirty="0" err="1" smtClean="0"/>
              <a:t>rdf:ID</a:t>
            </a:r>
            <a:r>
              <a:rPr lang="en-US" dirty="0" smtClean="0"/>
              <a:t>=“_ab12cd34ef56”&gt;</a:t>
            </a:r>
          </a:p>
          <a:p>
            <a:pPr marL="0" indent="0">
              <a:buNone/>
            </a:pPr>
            <a:r>
              <a:rPr lang="en-US" dirty="0"/>
              <a:t>	</a:t>
            </a:r>
            <a:r>
              <a:rPr lang="en-US" dirty="0" smtClean="0"/>
              <a:t>&lt;</a:t>
            </a:r>
            <a:r>
              <a:rPr lang="en-US" dirty="0" err="1" smtClean="0"/>
              <a:t>book.author</a:t>
            </a:r>
            <a:r>
              <a:rPr lang="en-US" dirty="0" smtClean="0"/>
              <a:t>&gt;J.R. McDonald&lt;/</a:t>
            </a:r>
            <a:r>
              <a:rPr lang="en-US" dirty="0" err="1" smtClean="0"/>
              <a:t>book.author</a:t>
            </a:r>
            <a:r>
              <a:rPr lang="en-US" dirty="0" smtClean="0"/>
              <a:t>&gt;</a:t>
            </a:r>
          </a:p>
          <a:p>
            <a:pPr marL="0" indent="0">
              <a:buNone/>
            </a:pPr>
            <a:r>
              <a:rPr lang="en-US" dirty="0"/>
              <a:t>	</a:t>
            </a:r>
            <a:r>
              <a:rPr lang="en-US" dirty="0" smtClean="0"/>
              <a:t>&lt;</a:t>
            </a:r>
            <a:r>
              <a:rPr lang="en-US" dirty="0" err="1" smtClean="0"/>
              <a:t>book.title</a:t>
            </a:r>
            <a:r>
              <a:rPr lang="en-US" dirty="0" smtClean="0"/>
              <a:t>&gt;Power Systems, 1900-1950&lt;/</a:t>
            </a:r>
            <a:r>
              <a:rPr lang="en-US" dirty="0" err="1" smtClean="0"/>
              <a:t>book.title</a:t>
            </a:r>
            <a:r>
              <a:rPr lang="en-US" dirty="0" smtClean="0"/>
              <a:t>&gt;</a:t>
            </a:r>
            <a:endParaRPr lang="en-GB" dirty="0"/>
          </a:p>
          <a:p>
            <a:pPr marL="0" indent="0">
              <a:buNone/>
            </a:pPr>
            <a:r>
              <a:rPr lang="en-US" dirty="0" smtClean="0"/>
              <a:t>	&lt;</a:t>
            </a:r>
            <a:r>
              <a:rPr lang="en-US" dirty="0" err="1" smtClean="0"/>
              <a:t>book.position</a:t>
            </a:r>
            <a:r>
              <a:rPr lang="en-US" dirty="0" smtClean="0"/>
              <a:t>&gt;A2&lt;/</a:t>
            </a:r>
            <a:r>
              <a:rPr lang="en-US" dirty="0" err="1" smtClean="0"/>
              <a:t>book.position</a:t>
            </a:r>
            <a:r>
              <a:rPr lang="en-US" dirty="0" smtClean="0"/>
              <a:t>&gt;</a:t>
            </a:r>
          </a:p>
          <a:p>
            <a:pPr marL="0" indent="0">
              <a:buNone/>
            </a:pPr>
            <a:r>
              <a:rPr lang="en-US" dirty="0" smtClean="0"/>
              <a:t>&lt;</a:t>
            </a:r>
            <a:r>
              <a:rPr lang="en-US" dirty="0"/>
              <a:t>/book&gt;</a:t>
            </a:r>
            <a:endParaRPr lang="en-GB" dirty="0"/>
          </a:p>
          <a:p>
            <a:pPr marL="0" indent="0">
              <a:buNone/>
            </a:pPr>
            <a:r>
              <a:rPr lang="en-US" dirty="0" smtClean="0"/>
              <a:t>&lt;book </a:t>
            </a:r>
            <a:r>
              <a:rPr lang="en-US" dirty="0" err="1" smtClean="0"/>
              <a:t>rdf:ID</a:t>
            </a:r>
            <a:r>
              <a:rPr lang="en-US" dirty="0" smtClean="0"/>
              <a:t>=“_fe98dc76ba54”&gt;</a:t>
            </a:r>
          </a:p>
          <a:p>
            <a:pPr marL="0" indent="0">
              <a:buNone/>
            </a:pPr>
            <a:r>
              <a:rPr lang="en-US" dirty="0"/>
              <a:t>	</a:t>
            </a:r>
            <a:r>
              <a:rPr lang="en-US" dirty="0" smtClean="0"/>
              <a:t>&lt;</a:t>
            </a:r>
            <a:r>
              <a:rPr lang="en-US" dirty="0" err="1" smtClean="0"/>
              <a:t>book.title</a:t>
            </a:r>
            <a:r>
              <a:rPr lang="en-US" dirty="0" smtClean="0"/>
              <a:t>&gt;A </a:t>
            </a:r>
            <a:r>
              <a:rPr lang="en-US" dirty="0"/>
              <a:t>Brief History of </a:t>
            </a:r>
            <a:r>
              <a:rPr lang="en-US" dirty="0" smtClean="0"/>
              <a:t>Time&lt;/</a:t>
            </a:r>
            <a:r>
              <a:rPr lang="en-US" dirty="0" err="1" smtClean="0"/>
              <a:t>book.title</a:t>
            </a:r>
            <a:r>
              <a:rPr lang="en-US" dirty="0" smtClean="0"/>
              <a:t>&gt;</a:t>
            </a:r>
            <a:endParaRPr lang="en-US" dirty="0"/>
          </a:p>
          <a:p>
            <a:pPr marL="0" indent="0">
              <a:buNone/>
            </a:pPr>
            <a:r>
              <a:rPr lang="en-US" dirty="0" smtClean="0"/>
              <a:t>	&lt;</a:t>
            </a:r>
            <a:r>
              <a:rPr lang="en-US" dirty="0" err="1" smtClean="0"/>
              <a:t>book.author</a:t>
            </a:r>
            <a:r>
              <a:rPr lang="en-US" dirty="0" smtClean="0"/>
              <a:t>&gt;Stephen Hawking&lt;/</a:t>
            </a:r>
            <a:r>
              <a:rPr lang="en-US" dirty="0" err="1" smtClean="0"/>
              <a:t>book.author</a:t>
            </a:r>
            <a:r>
              <a:rPr lang="en-US" dirty="0" smtClean="0"/>
              <a:t>&gt;</a:t>
            </a:r>
            <a:endParaRPr lang="en-GB" dirty="0"/>
          </a:p>
          <a:p>
            <a:pPr marL="0" indent="0">
              <a:buNone/>
            </a:pPr>
            <a:r>
              <a:rPr lang="en-US" dirty="0" smtClean="0"/>
              <a:t>	&lt;</a:t>
            </a:r>
            <a:r>
              <a:rPr lang="en-US" dirty="0" err="1" smtClean="0"/>
              <a:t>book.position</a:t>
            </a:r>
            <a:r>
              <a:rPr lang="en-US" dirty="0" smtClean="0"/>
              <a:t>&gt;E4&lt;/</a:t>
            </a:r>
            <a:r>
              <a:rPr lang="en-US" dirty="0" err="1" smtClean="0"/>
              <a:t>book.position</a:t>
            </a:r>
            <a:r>
              <a:rPr lang="en-US" dirty="0" smtClean="0"/>
              <a:t>&gt;</a:t>
            </a:r>
            <a:endParaRPr lang="en-GB" dirty="0"/>
          </a:p>
          <a:p>
            <a:pPr marL="0" indent="0">
              <a:buNone/>
            </a:pPr>
            <a:r>
              <a:rPr lang="en-US" dirty="0" smtClean="0"/>
              <a:t>&lt;</a:t>
            </a:r>
            <a:r>
              <a:rPr lang="en-US" dirty="0"/>
              <a:t>/book&gt;</a:t>
            </a:r>
            <a:endParaRPr lang="en-GB" dirty="0"/>
          </a:p>
          <a:p>
            <a:pPr marL="0" indent="0">
              <a:buNone/>
            </a:pPr>
            <a:r>
              <a:rPr lang="en-US" dirty="0" smtClean="0"/>
              <a:t>&lt;book </a:t>
            </a:r>
            <a:r>
              <a:rPr lang="en-US" dirty="0" err="1" smtClean="0"/>
              <a:t>rdf:ID</a:t>
            </a:r>
            <a:r>
              <a:rPr lang="en-US" dirty="0" smtClean="0"/>
              <a:t>=“_01af23be45cd67”&gt;</a:t>
            </a:r>
            <a:endParaRPr lang="en-GB" dirty="0"/>
          </a:p>
          <a:p>
            <a:pPr marL="0" indent="0">
              <a:buNone/>
            </a:pPr>
            <a:r>
              <a:rPr lang="en-US" dirty="0" smtClean="0"/>
              <a:t>	&lt;</a:t>
            </a:r>
            <a:r>
              <a:rPr lang="en-US" dirty="0" err="1" smtClean="0"/>
              <a:t>book.author</a:t>
            </a:r>
            <a:r>
              <a:rPr lang="en-US" dirty="0" smtClean="0"/>
              <a:t>&gt;J.R. McDonald&lt;/</a:t>
            </a:r>
            <a:r>
              <a:rPr lang="en-US" dirty="0" err="1" smtClean="0"/>
              <a:t>book.author</a:t>
            </a:r>
            <a:r>
              <a:rPr lang="en-US" dirty="0" smtClean="0"/>
              <a:t>&gt;</a:t>
            </a:r>
          </a:p>
          <a:p>
            <a:pPr marL="0" indent="0">
              <a:buNone/>
            </a:pPr>
            <a:r>
              <a:rPr lang="en-US" dirty="0" smtClean="0"/>
              <a:t>	&lt;</a:t>
            </a:r>
            <a:r>
              <a:rPr lang="en-US" dirty="0" err="1" smtClean="0"/>
              <a:t>book.title</a:t>
            </a:r>
            <a:r>
              <a:rPr lang="en-US" dirty="0" smtClean="0"/>
              <a:t>&gt;Power Systems, 1950-2000&lt;/</a:t>
            </a:r>
            <a:r>
              <a:rPr lang="en-US" dirty="0" err="1" smtClean="0"/>
              <a:t>book.title</a:t>
            </a:r>
            <a:r>
              <a:rPr lang="en-US" dirty="0" smtClean="0"/>
              <a:t>&gt;</a:t>
            </a:r>
            <a:endParaRPr lang="en-GB" dirty="0" smtClean="0"/>
          </a:p>
          <a:p>
            <a:pPr marL="0" indent="0">
              <a:buNone/>
            </a:pPr>
            <a:r>
              <a:rPr lang="en-US" dirty="0" smtClean="0"/>
              <a:t>	&lt;</a:t>
            </a:r>
            <a:r>
              <a:rPr lang="en-US" dirty="0" err="1" smtClean="0"/>
              <a:t>book.position</a:t>
            </a:r>
            <a:r>
              <a:rPr lang="en-US" dirty="0" smtClean="0"/>
              <a:t>&gt;A3&lt;/</a:t>
            </a:r>
            <a:r>
              <a:rPr lang="en-US" dirty="0" err="1" smtClean="0"/>
              <a:t>book.position</a:t>
            </a:r>
            <a:r>
              <a:rPr lang="en-US" dirty="0" smtClean="0"/>
              <a:t>&gt;</a:t>
            </a:r>
          </a:p>
          <a:p>
            <a:pPr marL="0" indent="0">
              <a:buNone/>
            </a:pPr>
            <a:r>
              <a:rPr lang="en-US" dirty="0"/>
              <a:t>	</a:t>
            </a:r>
            <a:r>
              <a:rPr lang="en-US" dirty="0" smtClean="0"/>
              <a:t>&lt;</a:t>
            </a:r>
            <a:r>
              <a:rPr lang="en-US" dirty="0" err="1" smtClean="0"/>
              <a:t>book.sequelTo</a:t>
            </a:r>
            <a:r>
              <a:rPr lang="en-US" dirty="0" smtClean="0"/>
              <a:t> </a:t>
            </a:r>
            <a:r>
              <a:rPr lang="en-US" dirty="0" err="1" smtClean="0"/>
              <a:t>rdf:resource</a:t>
            </a:r>
            <a:r>
              <a:rPr lang="en-US" dirty="0" smtClean="0"/>
              <a:t>=“#_ab12cd34ef56”/&gt;</a:t>
            </a:r>
          </a:p>
          <a:p>
            <a:pPr marL="0" indent="0">
              <a:buNone/>
            </a:pPr>
            <a:r>
              <a:rPr lang="en-US" dirty="0" smtClean="0"/>
              <a:t>&lt;</a:t>
            </a:r>
            <a:r>
              <a:rPr lang="en-US" dirty="0"/>
              <a:t>/book</a:t>
            </a:r>
            <a:r>
              <a:rPr lang="en-US" dirty="0" smtClean="0"/>
              <a:t>&gt;</a:t>
            </a:r>
            <a:endParaRPr lang="en-GB" dirty="0"/>
          </a:p>
        </p:txBody>
      </p:sp>
    </p:spTree>
    <p:extLst>
      <p:ext uri="{BB962C8B-B14F-4D97-AF65-F5344CB8AC3E}">
        <p14:creationId xmlns:p14="http://schemas.microsoft.com/office/powerpoint/2010/main" val="20609838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RDF XML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There is a corresponding </a:t>
            </a:r>
            <a:r>
              <a:rPr lang="en-US" b="1" dirty="0" smtClean="0"/>
              <a:t>RDF Schema </a:t>
            </a:r>
            <a:r>
              <a:rPr lang="en-US" dirty="0" smtClean="0"/>
              <a:t>that describes the structure and schema of an RDF file</a:t>
            </a:r>
          </a:p>
          <a:p>
            <a:r>
              <a:rPr lang="en-US" dirty="0" smtClean="0"/>
              <a:t>The </a:t>
            </a:r>
            <a:r>
              <a:rPr lang="en-US" dirty="0"/>
              <a:t>format of </a:t>
            </a:r>
            <a:r>
              <a:rPr lang="en-US" b="1" dirty="0"/>
              <a:t>CIM RDF XML </a:t>
            </a:r>
            <a:r>
              <a:rPr lang="en-US" dirty="0"/>
              <a:t>follows the RDF Syntax and is closely aligned to the </a:t>
            </a:r>
            <a:r>
              <a:rPr lang="en-US" b="1" dirty="0"/>
              <a:t>CIM UML</a:t>
            </a:r>
          </a:p>
          <a:p>
            <a:r>
              <a:rPr lang="en-US" dirty="0"/>
              <a:t>The </a:t>
            </a:r>
            <a:r>
              <a:rPr lang="en-US" b="1" dirty="0"/>
              <a:t>CIM RDF Schema </a:t>
            </a:r>
            <a:r>
              <a:rPr lang="en-US" dirty="0"/>
              <a:t>is derived from this UML using tools such as </a:t>
            </a:r>
            <a:r>
              <a:rPr lang="en-US" b="1" dirty="0" err="1"/>
              <a:t>CIMTool</a:t>
            </a:r>
            <a:endParaRPr lang="en-US" b="1" dirty="0"/>
          </a:p>
          <a:p>
            <a:r>
              <a:rPr lang="en-US" dirty="0"/>
              <a:t>As such </a:t>
            </a:r>
            <a:r>
              <a:rPr lang="en-US" b="1" dirty="0"/>
              <a:t>every element </a:t>
            </a:r>
            <a:r>
              <a:rPr lang="en-US" dirty="0"/>
              <a:t>in a CIM RDF XML file can have its </a:t>
            </a:r>
            <a:r>
              <a:rPr lang="en-US" b="1" dirty="0"/>
              <a:t>structure traced back to the CIM UML</a:t>
            </a:r>
          </a:p>
          <a:p>
            <a:r>
              <a:rPr lang="en-US" b="1" dirty="0"/>
              <a:t>IEC 61970-552 </a:t>
            </a:r>
            <a:r>
              <a:rPr lang="en-US" dirty="0"/>
              <a:t>defines </a:t>
            </a:r>
            <a:r>
              <a:rPr lang="en-US" b="1" dirty="0"/>
              <a:t>RDF formats </a:t>
            </a:r>
            <a:r>
              <a:rPr lang="en-US" dirty="0"/>
              <a:t>for </a:t>
            </a:r>
            <a:r>
              <a:rPr lang="en-US" b="1" dirty="0"/>
              <a:t>full</a:t>
            </a:r>
            <a:r>
              <a:rPr lang="en-US" dirty="0"/>
              <a:t> and </a:t>
            </a:r>
            <a:r>
              <a:rPr lang="en-US" b="1" dirty="0"/>
              <a:t>difference</a:t>
            </a:r>
            <a:r>
              <a:rPr lang="en-US" dirty="0"/>
              <a:t> model exchanges</a:t>
            </a:r>
          </a:p>
        </p:txBody>
      </p:sp>
    </p:spTree>
    <p:extLst>
      <p:ext uri="{BB962C8B-B14F-4D97-AF65-F5344CB8AC3E}">
        <p14:creationId xmlns:p14="http://schemas.microsoft.com/office/powerpoint/2010/main" val="127952065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RDF XML</a:t>
            </a:r>
            <a:endParaRPr lang="en-US" dirty="0"/>
          </a:p>
        </p:txBody>
      </p:sp>
      <p:sp>
        <p:nvSpPr>
          <p:cNvPr id="7" name="Content Placeholder 2"/>
          <p:cNvSpPr>
            <a:spLocks noGrp="1"/>
          </p:cNvSpPr>
          <p:nvPr>
            <p:ph idx="1"/>
          </p:nvPr>
        </p:nvSpPr>
        <p:spPr>
          <a:xfrm>
            <a:off x="457200" y="2771875"/>
            <a:ext cx="8229600" cy="3354288"/>
          </a:xfrm>
        </p:spPr>
        <p:txBody>
          <a:bodyPr>
            <a:normAutofit fontScale="85000" lnSpcReduction="20000"/>
          </a:bodyPr>
          <a:lstStyle/>
          <a:p>
            <a:r>
              <a:rPr lang="en-US" dirty="0"/>
              <a:t>The RDF Header for a CIM XML file identifies the version of the CIM schema that has been </a:t>
            </a:r>
            <a:r>
              <a:rPr lang="en-US" dirty="0" smtClean="0"/>
              <a:t>used</a:t>
            </a:r>
            <a:endParaRPr lang="en-US" dirty="0"/>
          </a:p>
          <a:p>
            <a:r>
              <a:rPr lang="en-US" dirty="0"/>
              <a:t>The </a:t>
            </a:r>
            <a:r>
              <a:rPr lang="en-US" b="1" dirty="0"/>
              <a:t>RDF namespace is always included </a:t>
            </a:r>
            <a:r>
              <a:rPr lang="en-US" dirty="0"/>
              <a:t>as it defines the structure of RDF itself</a:t>
            </a:r>
          </a:p>
          <a:p>
            <a:r>
              <a:rPr lang="en-US" dirty="0"/>
              <a:t>The CIM namespace here indicates it is the </a:t>
            </a:r>
            <a:r>
              <a:rPr lang="en-US" b="1" dirty="0" smtClean="0"/>
              <a:t>2010 </a:t>
            </a:r>
            <a:r>
              <a:rPr lang="en-US" b="1" dirty="0"/>
              <a:t>CIM </a:t>
            </a:r>
            <a:r>
              <a:rPr lang="en-US" b="1" dirty="0" smtClean="0"/>
              <a:t>v15 </a:t>
            </a:r>
            <a:r>
              <a:rPr lang="en-US" dirty="0"/>
              <a:t>schema</a:t>
            </a:r>
          </a:p>
          <a:p>
            <a:r>
              <a:rPr lang="en-US" dirty="0"/>
              <a:t>The prefix for CIM XML is generally set as </a:t>
            </a:r>
            <a:r>
              <a:rPr lang="en-US" i="1" dirty="0" err="1"/>
              <a:t>cim</a:t>
            </a:r>
            <a:r>
              <a:rPr lang="en-US" dirty="0"/>
              <a:t> but in reality it can be set to anything, the </a:t>
            </a:r>
            <a:r>
              <a:rPr lang="en-US" b="1" dirty="0"/>
              <a:t>namespace</a:t>
            </a:r>
            <a:r>
              <a:rPr lang="en-US" dirty="0"/>
              <a:t> is the </a:t>
            </a:r>
            <a:r>
              <a:rPr lang="en-US" dirty="0" smtClean="0"/>
              <a:t>identifier not the prefix</a:t>
            </a:r>
            <a:endParaRPr lang="en-US" dirty="0"/>
          </a:p>
        </p:txBody>
      </p:sp>
      <p:pic>
        <p:nvPicPr>
          <p:cNvPr id="6" name="Picture 5"/>
          <p:cNvPicPr>
            <a:picLocks noChangeAspect="1"/>
          </p:cNvPicPr>
          <p:nvPr/>
        </p:nvPicPr>
        <p:blipFill>
          <a:blip r:embed="rId2"/>
          <a:stretch>
            <a:fillRect/>
          </a:stretch>
        </p:blipFill>
        <p:spPr>
          <a:xfrm>
            <a:off x="600838" y="1417639"/>
            <a:ext cx="8220553" cy="1052568"/>
          </a:xfrm>
          <a:prstGeom prst="rect">
            <a:avLst/>
          </a:prstGeom>
        </p:spPr>
      </p:pic>
    </p:spTree>
    <p:extLst>
      <p:ext uri="{BB962C8B-B14F-4D97-AF65-F5344CB8AC3E}">
        <p14:creationId xmlns:p14="http://schemas.microsoft.com/office/powerpoint/2010/main" val="378630448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RDF XML Format</a:t>
            </a:r>
            <a:endParaRPr lang="en-US" dirty="0"/>
          </a:p>
        </p:txBody>
      </p:sp>
      <p:sp>
        <p:nvSpPr>
          <p:cNvPr id="3" name="Content Placeholder 2"/>
          <p:cNvSpPr>
            <a:spLocks noGrp="1"/>
          </p:cNvSpPr>
          <p:nvPr>
            <p:ph idx="1"/>
          </p:nvPr>
        </p:nvSpPr>
        <p:spPr/>
        <p:txBody>
          <a:bodyPr>
            <a:normAutofit fontScale="85000" lnSpcReduction="10000"/>
          </a:bodyPr>
          <a:lstStyle/>
          <a:p>
            <a:r>
              <a:rPr lang="en-US" dirty="0"/>
              <a:t>The structure of an object’s CIM RDF XML representation follows a </a:t>
            </a:r>
            <a:r>
              <a:rPr lang="en-US" b="1" dirty="0"/>
              <a:t>logical pattern</a:t>
            </a:r>
          </a:p>
          <a:p>
            <a:r>
              <a:rPr lang="en-US" dirty="0"/>
              <a:t>An object is declared using its </a:t>
            </a:r>
            <a:r>
              <a:rPr lang="en-US" b="1" dirty="0"/>
              <a:t>type</a:t>
            </a:r>
            <a:r>
              <a:rPr lang="en-US" dirty="0"/>
              <a:t>, a reference to the </a:t>
            </a:r>
            <a:r>
              <a:rPr lang="en-US" b="1" dirty="0"/>
              <a:t>namespace</a:t>
            </a:r>
            <a:r>
              <a:rPr lang="en-US" dirty="0"/>
              <a:t> that it is defined in and a </a:t>
            </a:r>
            <a:r>
              <a:rPr lang="en-US" b="1" dirty="0"/>
              <a:t>unique </a:t>
            </a:r>
            <a:r>
              <a:rPr lang="en-US" b="1" dirty="0" smtClean="0"/>
              <a:t>ID</a:t>
            </a:r>
          </a:p>
          <a:p>
            <a:endParaRPr lang="en-US" dirty="0" smtClean="0"/>
          </a:p>
          <a:p>
            <a:endParaRPr lang="en-US" dirty="0"/>
          </a:p>
          <a:p>
            <a:endParaRPr lang="en-US" dirty="0" smtClean="0"/>
          </a:p>
          <a:p>
            <a:endParaRPr lang="en-US" dirty="0"/>
          </a:p>
          <a:p>
            <a:endParaRPr lang="en-US" dirty="0" smtClean="0"/>
          </a:p>
          <a:p>
            <a:r>
              <a:rPr lang="en-US" dirty="0" smtClean="0"/>
              <a:t>The </a:t>
            </a:r>
            <a:r>
              <a:rPr lang="en-US" dirty="0"/>
              <a:t>closing tag takes a similar format</a:t>
            </a:r>
          </a:p>
        </p:txBody>
      </p:sp>
      <p:pic>
        <p:nvPicPr>
          <p:cNvPr id="4" name="Picture 3"/>
          <p:cNvPicPr>
            <a:picLocks noChangeAspect="1"/>
          </p:cNvPicPr>
          <p:nvPr/>
        </p:nvPicPr>
        <p:blipFill>
          <a:blip r:embed="rId2"/>
          <a:stretch>
            <a:fillRect/>
          </a:stretch>
        </p:blipFill>
        <p:spPr>
          <a:xfrm>
            <a:off x="858233" y="3429000"/>
            <a:ext cx="7020312" cy="633412"/>
          </a:xfrm>
          <a:prstGeom prst="rect">
            <a:avLst/>
          </a:prstGeom>
        </p:spPr>
      </p:pic>
      <p:pic>
        <p:nvPicPr>
          <p:cNvPr id="5" name="Picture 4"/>
          <p:cNvPicPr>
            <a:picLocks noChangeAspect="1"/>
          </p:cNvPicPr>
          <p:nvPr/>
        </p:nvPicPr>
        <p:blipFill>
          <a:blip r:embed="rId3"/>
          <a:stretch>
            <a:fillRect/>
          </a:stretch>
        </p:blipFill>
        <p:spPr>
          <a:xfrm>
            <a:off x="710080" y="4494428"/>
            <a:ext cx="7600939" cy="598499"/>
          </a:xfrm>
          <a:prstGeom prst="rect">
            <a:avLst/>
          </a:prstGeom>
        </p:spPr>
      </p:pic>
    </p:spTree>
    <p:extLst>
      <p:ext uri="{BB962C8B-B14F-4D97-AF65-F5344CB8AC3E}">
        <p14:creationId xmlns:p14="http://schemas.microsoft.com/office/powerpoint/2010/main" val="7240261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RDF XML Format</a:t>
            </a:r>
            <a:endParaRPr lang="en-US" dirty="0"/>
          </a:p>
        </p:txBody>
      </p:sp>
      <p:sp>
        <p:nvSpPr>
          <p:cNvPr id="3" name="Content Placeholder 2"/>
          <p:cNvSpPr>
            <a:spLocks noGrp="1"/>
          </p:cNvSpPr>
          <p:nvPr>
            <p:ph idx="1"/>
          </p:nvPr>
        </p:nvSpPr>
        <p:spPr>
          <a:xfrm>
            <a:off x="457200" y="1600201"/>
            <a:ext cx="8229600" cy="2250384"/>
          </a:xfrm>
        </p:spPr>
        <p:txBody>
          <a:bodyPr/>
          <a:lstStyle/>
          <a:p>
            <a:r>
              <a:rPr lang="en-US" dirty="0"/>
              <a:t>Attributes may also have an </a:t>
            </a:r>
            <a:r>
              <a:rPr lang="en-US" b="1" dirty="0"/>
              <a:t>enumeration value</a:t>
            </a:r>
            <a:r>
              <a:rPr lang="en-US" dirty="0"/>
              <a:t> (i.e. a pre-defined set of values)</a:t>
            </a:r>
          </a:p>
          <a:p>
            <a:r>
              <a:rPr lang="en-US" dirty="0"/>
              <a:t>For these attributes the CIM RDF XML has the form:</a:t>
            </a:r>
          </a:p>
        </p:txBody>
      </p:sp>
      <p:pic>
        <p:nvPicPr>
          <p:cNvPr id="4" name="Picture 3"/>
          <p:cNvPicPr>
            <a:picLocks noChangeAspect="1"/>
          </p:cNvPicPr>
          <p:nvPr/>
        </p:nvPicPr>
        <p:blipFill>
          <a:blip r:embed="rId2"/>
          <a:stretch>
            <a:fillRect/>
          </a:stretch>
        </p:blipFill>
        <p:spPr>
          <a:xfrm>
            <a:off x="607922" y="3850585"/>
            <a:ext cx="8078878" cy="586134"/>
          </a:xfrm>
          <a:prstGeom prst="rect">
            <a:avLst/>
          </a:prstGeom>
        </p:spPr>
      </p:pic>
      <p:pic>
        <p:nvPicPr>
          <p:cNvPr id="8" name="Picture 7"/>
          <p:cNvPicPr>
            <a:picLocks noChangeAspect="1"/>
          </p:cNvPicPr>
          <p:nvPr/>
        </p:nvPicPr>
        <p:blipFill>
          <a:blip r:embed="rId3"/>
          <a:stretch>
            <a:fillRect/>
          </a:stretch>
        </p:blipFill>
        <p:spPr>
          <a:xfrm>
            <a:off x="225057" y="4871029"/>
            <a:ext cx="8809699" cy="562322"/>
          </a:xfrm>
          <a:prstGeom prst="rect">
            <a:avLst/>
          </a:prstGeom>
        </p:spPr>
      </p:pic>
    </p:spTree>
    <p:extLst>
      <p:ext uri="{BB962C8B-B14F-4D97-AF65-F5344CB8AC3E}">
        <p14:creationId xmlns:p14="http://schemas.microsoft.com/office/powerpoint/2010/main" val="202545016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RDF XML Format</a:t>
            </a:r>
            <a:endParaRPr lang="en-US" dirty="0"/>
          </a:p>
        </p:txBody>
      </p:sp>
      <p:sp>
        <p:nvSpPr>
          <p:cNvPr id="3" name="Content Placeholder 2"/>
          <p:cNvSpPr>
            <a:spLocks noGrp="1"/>
          </p:cNvSpPr>
          <p:nvPr>
            <p:ph idx="1"/>
          </p:nvPr>
        </p:nvSpPr>
        <p:spPr/>
        <p:txBody>
          <a:bodyPr/>
          <a:lstStyle/>
          <a:p>
            <a:r>
              <a:rPr lang="en-US" dirty="0"/>
              <a:t>The structure for an </a:t>
            </a:r>
            <a:r>
              <a:rPr lang="en-US" b="1" dirty="0"/>
              <a:t>association</a:t>
            </a:r>
            <a:r>
              <a:rPr lang="en-US" dirty="0"/>
              <a:t> is similar</a:t>
            </a:r>
            <a:r>
              <a:rPr lang="en-US" dirty="0" smtClean="0"/>
              <a:t>:</a:t>
            </a:r>
          </a:p>
          <a:p>
            <a:endParaRPr lang="en-US" dirty="0"/>
          </a:p>
          <a:p>
            <a:endParaRPr lang="en-US" dirty="0" smtClean="0"/>
          </a:p>
          <a:p>
            <a:endParaRPr lang="en-US" dirty="0"/>
          </a:p>
          <a:p>
            <a:r>
              <a:rPr lang="en-US" dirty="0" smtClean="0"/>
              <a:t>Where </a:t>
            </a:r>
            <a:r>
              <a:rPr lang="en-US" dirty="0"/>
              <a:t>the </a:t>
            </a:r>
            <a:r>
              <a:rPr lang="en-US" b="1" dirty="0"/>
              <a:t>referenced</a:t>
            </a:r>
            <a:r>
              <a:rPr lang="en-US" dirty="0"/>
              <a:t> </a:t>
            </a:r>
            <a:r>
              <a:rPr lang="en-US" dirty="0" smtClean="0"/>
              <a:t>object is:</a:t>
            </a:r>
            <a:endParaRPr lang="en-US" dirty="0"/>
          </a:p>
        </p:txBody>
      </p:sp>
      <p:pic>
        <p:nvPicPr>
          <p:cNvPr id="4" name="Picture 3"/>
          <p:cNvPicPr>
            <a:picLocks noChangeAspect="1"/>
          </p:cNvPicPr>
          <p:nvPr/>
        </p:nvPicPr>
        <p:blipFill>
          <a:blip r:embed="rId2"/>
          <a:stretch>
            <a:fillRect/>
          </a:stretch>
        </p:blipFill>
        <p:spPr>
          <a:xfrm>
            <a:off x="273108" y="2375109"/>
            <a:ext cx="8543162" cy="596728"/>
          </a:xfrm>
          <a:prstGeom prst="rect">
            <a:avLst/>
          </a:prstGeom>
        </p:spPr>
      </p:pic>
      <p:pic>
        <p:nvPicPr>
          <p:cNvPr id="5" name="Picture 4"/>
          <p:cNvPicPr>
            <a:picLocks noChangeAspect="1"/>
          </p:cNvPicPr>
          <p:nvPr/>
        </p:nvPicPr>
        <p:blipFill>
          <a:blip r:embed="rId3"/>
          <a:stretch>
            <a:fillRect/>
          </a:stretch>
        </p:blipFill>
        <p:spPr>
          <a:xfrm>
            <a:off x="935139" y="3157236"/>
            <a:ext cx="6794500" cy="762000"/>
          </a:xfrm>
          <a:prstGeom prst="rect">
            <a:avLst/>
          </a:prstGeom>
        </p:spPr>
      </p:pic>
      <p:pic>
        <p:nvPicPr>
          <p:cNvPr id="6" name="Picture 5"/>
          <p:cNvPicPr>
            <a:picLocks noChangeAspect="1"/>
          </p:cNvPicPr>
          <p:nvPr/>
        </p:nvPicPr>
        <p:blipFill>
          <a:blip r:embed="rId4"/>
          <a:stretch>
            <a:fillRect/>
          </a:stretch>
        </p:blipFill>
        <p:spPr>
          <a:xfrm>
            <a:off x="457200" y="4823756"/>
            <a:ext cx="8445500" cy="1143000"/>
          </a:xfrm>
          <a:prstGeom prst="rect">
            <a:avLst/>
          </a:prstGeom>
        </p:spPr>
      </p:pic>
    </p:spTree>
    <p:extLst>
      <p:ext uri="{BB962C8B-B14F-4D97-AF65-F5344CB8AC3E}">
        <p14:creationId xmlns:p14="http://schemas.microsoft.com/office/powerpoint/2010/main" val="287082147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480" y="303494"/>
            <a:ext cx="8229600" cy="1143000"/>
          </a:xfrm>
        </p:spPr>
        <p:txBody>
          <a:bodyPr/>
          <a:lstStyle/>
          <a:p>
            <a:r>
              <a:rPr lang="en-US" dirty="0" smtClean="0"/>
              <a:t>CIM RDF XML Example</a:t>
            </a:r>
            <a:endParaRPr lang="en-US" dirty="0"/>
          </a:p>
        </p:txBody>
      </p:sp>
      <p:pic>
        <p:nvPicPr>
          <p:cNvPr id="4" name="Picture 3"/>
          <p:cNvPicPr>
            <a:picLocks noChangeAspect="1"/>
          </p:cNvPicPr>
          <p:nvPr/>
        </p:nvPicPr>
        <p:blipFill>
          <a:blip r:embed="rId2"/>
          <a:stretch>
            <a:fillRect/>
          </a:stretch>
        </p:blipFill>
        <p:spPr>
          <a:xfrm>
            <a:off x="204831" y="1715774"/>
            <a:ext cx="8589249" cy="2298665"/>
          </a:xfrm>
          <a:prstGeom prst="rect">
            <a:avLst/>
          </a:prstGeom>
        </p:spPr>
      </p:pic>
      <p:sp>
        <p:nvSpPr>
          <p:cNvPr id="5" name="Rounded Rectangle 4"/>
          <p:cNvSpPr/>
          <p:nvPr/>
        </p:nvSpPr>
        <p:spPr>
          <a:xfrm>
            <a:off x="4861323" y="4014439"/>
            <a:ext cx="3277297" cy="19252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i="1" dirty="0" err="1" smtClean="0">
                <a:solidFill>
                  <a:schemeClr val="tx1"/>
                </a:solidFill>
              </a:rPr>
              <a:t>EnergyConsumer</a:t>
            </a:r>
            <a:endParaRPr lang="en-US" b="1" i="1" dirty="0" smtClean="0">
              <a:solidFill>
                <a:schemeClr val="tx1"/>
              </a:solidFill>
            </a:endParaRPr>
          </a:p>
          <a:p>
            <a:pPr lvl="1"/>
            <a:r>
              <a:rPr lang="en-US" b="1" dirty="0" smtClean="0">
                <a:solidFill>
                  <a:schemeClr val="tx1"/>
                </a:solidFill>
              </a:rPr>
              <a:t>name:</a:t>
            </a:r>
            <a:r>
              <a:rPr lang="en-US" dirty="0" smtClean="0">
                <a:solidFill>
                  <a:schemeClr val="tx1"/>
                </a:solidFill>
              </a:rPr>
              <a:t> Load A</a:t>
            </a:r>
          </a:p>
          <a:p>
            <a:pPr lvl="1"/>
            <a:r>
              <a:rPr lang="en-US" b="1" dirty="0" smtClean="0">
                <a:solidFill>
                  <a:schemeClr val="tx1"/>
                </a:solidFill>
              </a:rPr>
              <a:t>description: </a:t>
            </a:r>
            <a:r>
              <a:rPr lang="en-US" dirty="0" smtClean="0">
                <a:solidFill>
                  <a:schemeClr val="tx1"/>
                </a:solidFill>
              </a:rPr>
              <a:t>Pump Motor</a:t>
            </a:r>
          </a:p>
          <a:p>
            <a:pPr lvl="1"/>
            <a:r>
              <a:rPr lang="en-US" b="1" dirty="0" err="1" smtClean="0">
                <a:solidFill>
                  <a:schemeClr val="tx1"/>
                </a:solidFill>
              </a:rPr>
              <a:t>pFixed</a:t>
            </a:r>
            <a:r>
              <a:rPr lang="en-US" b="1" dirty="0" smtClean="0">
                <a:solidFill>
                  <a:schemeClr val="tx1"/>
                </a:solidFill>
              </a:rPr>
              <a:t>: </a:t>
            </a:r>
            <a:r>
              <a:rPr lang="en-US" dirty="0" smtClean="0">
                <a:solidFill>
                  <a:schemeClr val="tx1"/>
                </a:solidFill>
              </a:rPr>
              <a:t>0.03</a:t>
            </a:r>
            <a:endParaRPr lang="en-US" dirty="0">
              <a:solidFill>
                <a:schemeClr val="tx1"/>
              </a:solidFill>
            </a:endParaRPr>
          </a:p>
          <a:p>
            <a:pPr lvl="1"/>
            <a:r>
              <a:rPr lang="en-US" b="1" dirty="0" err="1" smtClean="0">
                <a:solidFill>
                  <a:schemeClr val="tx1"/>
                </a:solidFill>
              </a:rPr>
              <a:t>qFixed</a:t>
            </a:r>
            <a:r>
              <a:rPr lang="en-US" b="1" dirty="0" smtClean="0">
                <a:solidFill>
                  <a:schemeClr val="tx1"/>
                </a:solidFill>
              </a:rPr>
              <a:t>: </a:t>
            </a:r>
            <a:r>
              <a:rPr lang="en-US" dirty="0" smtClean="0">
                <a:solidFill>
                  <a:schemeClr val="tx1"/>
                </a:solidFill>
              </a:rPr>
              <a:t>0.015</a:t>
            </a:r>
          </a:p>
          <a:p>
            <a:pPr lvl="1"/>
            <a:r>
              <a:rPr lang="en-US" b="1" dirty="0" err="1" smtClean="0">
                <a:solidFill>
                  <a:schemeClr val="tx1"/>
                </a:solidFill>
              </a:rPr>
              <a:t>customerCount</a:t>
            </a:r>
            <a:r>
              <a:rPr lang="en-US" b="1" dirty="0" smtClean="0">
                <a:solidFill>
                  <a:schemeClr val="tx1"/>
                </a:solidFill>
              </a:rPr>
              <a:t>: </a:t>
            </a:r>
            <a:r>
              <a:rPr lang="en-US" dirty="0" smtClean="0">
                <a:solidFill>
                  <a:schemeClr val="tx1"/>
                </a:solidFill>
              </a:rPr>
              <a:t>39</a:t>
            </a:r>
          </a:p>
        </p:txBody>
      </p:sp>
    </p:spTree>
    <p:extLst>
      <p:ext uri="{BB962C8B-B14F-4D97-AF65-F5344CB8AC3E}">
        <p14:creationId xmlns:p14="http://schemas.microsoft.com/office/powerpoint/2010/main" val="384275624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RDF XML Example</a:t>
            </a:r>
            <a:endParaRPr lang="en-US" dirty="0"/>
          </a:p>
        </p:txBody>
      </p:sp>
      <p:pic>
        <p:nvPicPr>
          <p:cNvPr id="4" name="Picture 3"/>
          <p:cNvPicPr>
            <a:picLocks noChangeAspect="1"/>
          </p:cNvPicPr>
          <p:nvPr/>
        </p:nvPicPr>
        <p:blipFill>
          <a:blip r:embed="rId2"/>
          <a:stretch>
            <a:fillRect/>
          </a:stretch>
        </p:blipFill>
        <p:spPr>
          <a:xfrm>
            <a:off x="245533" y="1561424"/>
            <a:ext cx="8312727" cy="3373141"/>
          </a:xfrm>
          <a:prstGeom prst="rect">
            <a:avLst/>
          </a:prstGeom>
        </p:spPr>
      </p:pic>
      <p:sp>
        <p:nvSpPr>
          <p:cNvPr id="5" name="Rounded Rectangle 4"/>
          <p:cNvSpPr/>
          <p:nvPr/>
        </p:nvSpPr>
        <p:spPr>
          <a:xfrm>
            <a:off x="6074879" y="2094204"/>
            <a:ext cx="2857454" cy="8524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i="1" dirty="0" err="1" smtClean="0">
                <a:solidFill>
                  <a:schemeClr val="tx1"/>
                </a:solidFill>
              </a:rPr>
              <a:t>BaseVoltage</a:t>
            </a:r>
            <a:endParaRPr lang="en-US" b="1" i="1" dirty="0" smtClean="0">
              <a:solidFill>
                <a:schemeClr val="tx1"/>
              </a:solidFill>
            </a:endParaRPr>
          </a:p>
          <a:p>
            <a:pPr lvl="1"/>
            <a:r>
              <a:rPr lang="en-US" b="1" dirty="0" err="1" smtClean="0">
                <a:solidFill>
                  <a:schemeClr val="tx1"/>
                </a:solidFill>
              </a:rPr>
              <a:t>nominalVoltage</a:t>
            </a:r>
            <a:r>
              <a:rPr lang="en-US" b="1" dirty="0" smtClean="0">
                <a:solidFill>
                  <a:schemeClr val="tx1"/>
                </a:solidFill>
              </a:rPr>
              <a:t>:</a:t>
            </a:r>
            <a:r>
              <a:rPr lang="en-US" dirty="0" smtClean="0">
                <a:solidFill>
                  <a:schemeClr val="tx1"/>
                </a:solidFill>
              </a:rPr>
              <a:t> 33.0</a:t>
            </a:r>
          </a:p>
        </p:txBody>
      </p:sp>
      <p:sp>
        <p:nvSpPr>
          <p:cNvPr id="6" name="Rounded Rectangle 5"/>
          <p:cNvSpPr/>
          <p:nvPr/>
        </p:nvSpPr>
        <p:spPr>
          <a:xfrm>
            <a:off x="5016545" y="4892230"/>
            <a:ext cx="3083233" cy="156528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i="1" dirty="0" err="1" smtClean="0">
                <a:solidFill>
                  <a:schemeClr val="tx1"/>
                </a:solidFill>
              </a:rPr>
              <a:t>VoltageLevel</a:t>
            </a:r>
            <a:endParaRPr lang="en-US" b="1" i="1" dirty="0" smtClean="0">
              <a:solidFill>
                <a:schemeClr val="tx1"/>
              </a:solidFill>
            </a:endParaRPr>
          </a:p>
          <a:p>
            <a:pPr lvl="1"/>
            <a:r>
              <a:rPr lang="en-US" b="1" dirty="0" smtClean="0">
                <a:solidFill>
                  <a:schemeClr val="tx1"/>
                </a:solidFill>
              </a:rPr>
              <a:t>name:</a:t>
            </a:r>
            <a:r>
              <a:rPr lang="en-US" dirty="0" smtClean="0">
                <a:solidFill>
                  <a:schemeClr val="tx1"/>
                </a:solidFill>
              </a:rPr>
              <a:t> VLA</a:t>
            </a:r>
          </a:p>
          <a:p>
            <a:pPr lvl="1"/>
            <a:r>
              <a:rPr lang="en-US" b="1" dirty="0" err="1" smtClean="0">
                <a:solidFill>
                  <a:schemeClr val="tx1"/>
                </a:solidFill>
              </a:rPr>
              <a:t>highVoltageLevel</a:t>
            </a:r>
            <a:r>
              <a:rPr lang="en-US" b="1" dirty="0" smtClean="0">
                <a:solidFill>
                  <a:schemeClr val="tx1"/>
                </a:solidFill>
              </a:rPr>
              <a:t>: </a:t>
            </a:r>
            <a:r>
              <a:rPr lang="en-US" dirty="0" smtClean="0">
                <a:solidFill>
                  <a:schemeClr val="tx1"/>
                </a:solidFill>
              </a:rPr>
              <a:t>35.0</a:t>
            </a:r>
          </a:p>
          <a:p>
            <a:pPr lvl="1"/>
            <a:r>
              <a:rPr lang="en-US" b="1" dirty="0" err="1" smtClean="0">
                <a:solidFill>
                  <a:schemeClr val="tx1"/>
                </a:solidFill>
              </a:rPr>
              <a:t>lowVoltageLevel</a:t>
            </a:r>
            <a:r>
              <a:rPr lang="en-US" b="1" dirty="0" smtClean="0">
                <a:solidFill>
                  <a:schemeClr val="tx1"/>
                </a:solidFill>
              </a:rPr>
              <a:t>: </a:t>
            </a:r>
            <a:r>
              <a:rPr lang="en-US" dirty="0" smtClean="0">
                <a:solidFill>
                  <a:schemeClr val="tx1"/>
                </a:solidFill>
              </a:rPr>
              <a:t>31.0</a:t>
            </a:r>
            <a:endParaRPr lang="en-US" dirty="0">
              <a:solidFill>
                <a:schemeClr val="tx1"/>
              </a:solidFill>
            </a:endParaRPr>
          </a:p>
          <a:p>
            <a:pPr lvl="1"/>
            <a:r>
              <a:rPr lang="en-US" b="1" dirty="0" err="1" smtClean="0">
                <a:solidFill>
                  <a:schemeClr val="tx1"/>
                </a:solidFill>
              </a:rPr>
              <a:t>BaseVoltage</a:t>
            </a:r>
            <a:r>
              <a:rPr lang="en-US" b="1" dirty="0" smtClean="0">
                <a:solidFill>
                  <a:schemeClr val="tx1"/>
                </a:solidFill>
              </a:rPr>
              <a:t>: </a:t>
            </a:r>
            <a:endParaRPr lang="en-US" dirty="0" smtClean="0">
              <a:solidFill>
                <a:schemeClr val="tx1"/>
              </a:solidFill>
            </a:endParaRPr>
          </a:p>
        </p:txBody>
      </p:sp>
      <p:cxnSp>
        <p:nvCxnSpPr>
          <p:cNvPr id="14" name="Curved Connector 13"/>
          <p:cNvCxnSpPr/>
          <p:nvPr/>
        </p:nvCxnSpPr>
        <p:spPr>
          <a:xfrm rot="5400000" flipH="1" flipV="1">
            <a:off x="6271234" y="3688625"/>
            <a:ext cx="3276093" cy="1792111"/>
          </a:xfrm>
          <a:prstGeom prst="bentConnector3">
            <a:avLst>
              <a:gd name="adj1" fmla="val 35"/>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0590911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RDF XML</a:t>
            </a:r>
            <a:endParaRPr lang="en-US" dirty="0"/>
          </a:p>
        </p:txBody>
      </p:sp>
      <p:sp>
        <p:nvSpPr>
          <p:cNvPr id="3" name="Content Placeholder 2"/>
          <p:cNvSpPr>
            <a:spLocks noGrp="1"/>
          </p:cNvSpPr>
          <p:nvPr>
            <p:ph idx="1"/>
          </p:nvPr>
        </p:nvSpPr>
        <p:spPr/>
        <p:txBody>
          <a:bodyPr>
            <a:normAutofit lnSpcReduction="10000"/>
          </a:bodyPr>
          <a:lstStyle/>
          <a:p>
            <a:r>
              <a:rPr lang="en-US" dirty="0"/>
              <a:t>It is probably quite obvious that CIM RDF XML, like most XML is </a:t>
            </a:r>
            <a:r>
              <a:rPr lang="en-US" b="1" dirty="0"/>
              <a:t>extremely verbose</a:t>
            </a:r>
          </a:p>
          <a:p>
            <a:r>
              <a:rPr lang="en-US" dirty="0" smtClean="0"/>
              <a:t>This is both a </a:t>
            </a:r>
            <a:r>
              <a:rPr lang="en-US" b="1" dirty="0" smtClean="0"/>
              <a:t>strength</a:t>
            </a:r>
            <a:r>
              <a:rPr lang="en-US" dirty="0" smtClean="0"/>
              <a:t> and a </a:t>
            </a:r>
            <a:r>
              <a:rPr lang="en-US" b="1" dirty="0" smtClean="0"/>
              <a:t>perceived weakness</a:t>
            </a:r>
            <a:r>
              <a:rPr lang="en-US" dirty="0" smtClean="0"/>
              <a:t> of the format</a:t>
            </a:r>
          </a:p>
          <a:p>
            <a:r>
              <a:rPr lang="en-US" dirty="0" smtClean="0"/>
              <a:t>It </a:t>
            </a:r>
            <a:r>
              <a:rPr lang="en-US" dirty="0"/>
              <a:t>makes the data easier to read and </a:t>
            </a:r>
            <a:r>
              <a:rPr lang="en-US" b="1" dirty="0"/>
              <a:t>validate</a:t>
            </a:r>
            <a:r>
              <a:rPr lang="en-US" dirty="0"/>
              <a:t> for a machine</a:t>
            </a:r>
          </a:p>
          <a:p>
            <a:r>
              <a:rPr lang="en-US" dirty="0"/>
              <a:t>This does, however, makes CIM RDF XML files </a:t>
            </a:r>
            <a:r>
              <a:rPr lang="en-US" b="1" dirty="0"/>
              <a:t>very large </a:t>
            </a:r>
            <a:r>
              <a:rPr lang="en-US" dirty="0"/>
              <a:t>compared to something </a:t>
            </a:r>
            <a:r>
              <a:rPr lang="en-US" dirty="0" smtClean="0"/>
              <a:t>like fixed format file like traditional power-flow formats</a:t>
            </a:r>
            <a:endParaRPr lang="en-US" dirty="0"/>
          </a:p>
        </p:txBody>
      </p:sp>
    </p:spTree>
    <p:extLst>
      <p:ext uri="{BB962C8B-B14F-4D97-AF65-F5344CB8AC3E}">
        <p14:creationId xmlns:p14="http://schemas.microsoft.com/office/powerpoint/2010/main" val="5986306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This problem can be overcome by using the near-ubiquitous  </a:t>
            </a:r>
            <a:r>
              <a:rPr lang="en-US" b="1" dirty="0"/>
              <a:t>ZIP compression algorithm</a:t>
            </a:r>
          </a:p>
          <a:p>
            <a:r>
              <a:rPr lang="en-US" dirty="0"/>
              <a:t>The ERCOT Nodal-Market CIM RDF XML file is 3.2GB but is reduced to 116MB when Zipped</a:t>
            </a:r>
          </a:p>
          <a:p>
            <a:r>
              <a:rPr lang="en-US" dirty="0"/>
              <a:t>A ZIP archive also has the benefit of allowing </a:t>
            </a:r>
            <a:r>
              <a:rPr lang="en-US" b="1" dirty="0"/>
              <a:t>multiple files</a:t>
            </a:r>
            <a:r>
              <a:rPr lang="en-US" dirty="0"/>
              <a:t> to be </a:t>
            </a:r>
            <a:r>
              <a:rPr lang="en-US" b="1" dirty="0"/>
              <a:t>stored</a:t>
            </a:r>
            <a:r>
              <a:rPr lang="en-US" dirty="0"/>
              <a:t> and </a:t>
            </a:r>
            <a:r>
              <a:rPr lang="en-US" b="1" dirty="0"/>
              <a:t>compressed </a:t>
            </a:r>
            <a:r>
              <a:rPr lang="en-US" b="1" dirty="0" smtClean="0"/>
              <a:t>separately</a:t>
            </a:r>
          </a:p>
          <a:p>
            <a:r>
              <a:rPr lang="en-US" dirty="0" smtClean="0"/>
              <a:t>Files can be written and read </a:t>
            </a:r>
            <a:r>
              <a:rPr lang="en-US" b="1" dirty="0" smtClean="0"/>
              <a:t>directly</a:t>
            </a:r>
            <a:r>
              <a:rPr lang="en-US" dirty="0" smtClean="0"/>
              <a:t> as </a:t>
            </a:r>
            <a:r>
              <a:rPr lang="en-US" b="1" dirty="0" smtClean="0"/>
              <a:t>compressed streams </a:t>
            </a:r>
            <a:r>
              <a:rPr lang="en-US" dirty="0" smtClean="0"/>
              <a:t>without requiring them to be </a:t>
            </a:r>
            <a:r>
              <a:rPr lang="en-US" i="1" dirty="0" smtClean="0"/>
              <a:t>unzipped</a:t>
            </a:r>
            <a:r>
              <a:rPr lang="en-US" dirty="0" smtClean="0"/>
              <a:t> first</a:t>
            </a:r>
            <a:endParaRPr lang="en-US" dirty="0"/>
          </a:p>
        </p:txBody>
      </p:sp>
    </p:spTree>
    <p:extLst>
      <p:ext uri="{BB962C8B-B14F-4D97-AF65-F5344CB8AC3E}">
        <p14:creationId xmlns:p14="http://schemas.microsoft.com/office/powerpoint/2010/main" val="1217138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as CIM Objects</a:t>
            </a:r>
            <a:endParaRPr lang="en-US" dirty="0"/>
          </a:p>
        </p:txBody>
      </p:sp>
      <p:sp>
        <p:nvSpPr>
          <p:cNvPr id="6" name="Content Placeholder 2"/>
          <p:cNvSpPr>
            <a:spLocks noGrp="1"/>
          </p:cNvSpPr>
          <p:nvPr>
            <p:ph idx="1"/>
          </p:nvPr>
        </p:nvSpPr>
        <p:spPr>
          <a:xfrm>
            <a:off x="457200" y="1600201"/>
            <a:ext cx="4452771" cy="4525963"/>
          </a:xfrm>
        </p:spPr>
        <p:txBody>
          <a:bodyPr>
            <a:normAutofit lnSpcReduction="10000"/>
          </a:bodyPr>
          <a:lstStyle/>
          <a:p>
            <a:r>
              <a:rPr lang="en-US" dirty="0"/>
              <a:t>Load and Breaker in a 33kV </a:t>
            </a:r>
            <a:r>
              <a:rPr lang="en-US" b="1" dirty="0" err="1"/>
              <a:t>VoltageLevel</a:t>
            </a:r>
            <a:endParaRPr lang="en-US" b="1" dirty="0"/>
          </a:p>
          <a:p>
            <a:r>
              <a:rPr lang="en-US" dirty="0"/>
              <a:t>Breaker in a 132kV </a:t>
            </a:r>
            <a:r>
              <a:rPr lang="en-US" b="1" dirty="0" err="1"/>
              <a:t>VoltageLevel</a:t>
            </a:r>
            <a:endParaRPr lang="en-US" b="1" dirty="0"/>
          </a:p>
          <a:p>
            <a:r>
              <a:rPr lang="en-US" dirty="0" err="1"/>
              <a:t>ACLineSegment</a:t>
            </a:r>
            <a:r>
              <a:rPr lang="en-US" dirty="0"/>
              <a:t> in a </a:t>
            </a:r>
            <a:r>
              <a:rPr lang="en-US" b="1" dirty="0"/>
              <a:t>Line</a:t>
            </a:r>
          </a:p>
          <a:p>
            <a:r>
              <a:rPr lang="en-US" dirty="0" err="1"/>
              <a:t>Busbar</a:t>
            </a:r>
            <a:r>
              <a:rPr lang="en-US" dirty="0"/>
              <a:t>, Breaker and </a:t>
            </a:r>
            <a:r>
              <a:rPr lang="en-US" dirty="0" err="1"/>
              <a:t>SynchronousMachine</a:t>
            </a:r>
            <a:r>
              <a:rPr lang="en-US" dirty="0"/>
              <a:t> in 17kV </a:t>
            </a:r>
            <a:r>
              <a:rPr lang="en-US" b="1" dirty="0" err="1"/>
              <a:t>VoltageLevel</a:t>
            </a:r>
            <a:endParaRPr lang="en-US" dirty="0"/>
          </a:p>
        </p:txBody>
      </p:sp>
      <p:pic>
        <p:nvPicPr>
          <p:cNvPr id="4" name="Picture 3"/>
          <p:cNvPicPr>
            <a:picLocks noChangeAspect="1"/>
          </p:cNvPicPr>
          <p:nvPr/>
        </p:nvPicPr>
        <p:blipFill>
          <a:blip r:embed="rId2"/>
          <a:stretch>
            <a:fillRect/>
          </a:stretch>
        </p:blipFill>
        <p:spPr>
          <a:xfrm>
            <a:off x="4574561" y="1335600"/>
            <a:ext cx="4556347" cy="5312904"/>
          </a:xfrm>
          <a:prstGeom prst="rect">
            <a:avLst/>
          </a:prstGeom>
        </p:spPr>
      </p:pic>
    </p:spTree>
    <p:extLst>
      <p:ext uri="{BB962C8B-B14F-4D97-AF65-F5344CB8AC3E}">
        <p14:creationId xmlns:p14="http://schemas.microsoft.com/office/powerpoint/2010/main" val="77372096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Difference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a:t>
            </a:r>
            <a:r>
              <a:rPr lang="en-US" b="1" dirty="0"/>
              <a:t>CIM Difference Model </a:t>
            </a:r>
            <a:r>
              <a:rPr lang="en-US" dirty="0"/>
              <a:t>format is used for exchanging changes to a previously exchanged model</a:t>
            </a:r>
          </a:p>
          <a:p>
            <a:r>
              <a:rPr lang="en-US" dirty="0"/>
              <a:t>The Difference Model format defines four statement sets:</a:t>
            </a:r>
          </a:p>
          <a:p>
            <a:pPr lvl="1"/>
            <a:r>
              <a:rPr lang="en-US" b="1" dirty="0"/>
              <a:t>Reverse Differences</a:t>
            </a:r>
          </a:p>
          <a:p>
            <a:pPr lvl="1"/>
            <a:r>
              <a:rPr lang="en-US" b="1" dirty="0"/>
              <a:t>Forward Differences</a:t>
            </a:r>
          </a:p>
          <a:p>
            <a:pPr lvl="1"/>
            <a:r>
              <a:rPr lang="en-US" dirty="0"/>
              <a:t>Pre Conditions</a:t>
            </a:r>
          </a:p>
          <a:p>
            <a:pPr lvl="1"/>
            <a:r>
              <a:rPr lang="en-US" dirty="0"/>
              <a:t>Post Conditions</a:t>
            </a:r>
          </a:p>
          <a:p>
            <a:r>
              <a:rPr lang="en-US" dirty="0"/>
              <a:t>(In </a:t>
            </a:r>
            <a:r>
              <a:rPr lang="en-US" dirty="0" err="1"/>
              <a:t>practise</a:t>
            </a:r>
            <a:r>
              <a:rPr lang="en-US" dirty="0"/>
              <a:t> Pre and Post conditions are rarely used)</a:t>
            </a:r>
          </a:p>
        </p:txBody>
      </p:sp>
    </p:spTree>
    <p:extLst>
      <p:ext uri="{BB962C8B-B14F-4D97-AF65-F5344CB8AC3E}">
        <p14:creationId xmlns:p14="http://schemas.microsoft.com/office/powerpoint/2010/main" val="90455673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Difference Model</a:t>
            </a:r>
            <a:endParaRPr lang="en-US" dirty="0"/>
          </a:p>
        </p:txBody>
      </p:sp>
      <p:sp>
        <p:nvSpPr>
          <p:cNvPr id="3" name="Content Placeholder 2"/>
          <p:cNvSpPr>
            <a:spLocks noGrp="1"/>
          </p:cNvSpPr>
          <p:nvPr>
            <p:ph idx="1"/>
          </p:nvPr>
        </p:nvSpPr>
        <p:spPr/>
        <p:txBody>
          <a:bodyPr/>
          <a:lstStyle/>
          <a:p>
            <a:r>
              <a:rPr lang="en-US" dirty="0"/>
              <a:t>A difference model can </a:t>
            </a:r>
            <a:r>
              <a:rPr lang="en-US" b="1" dirty="0"/>
              <a:t>add new objects</a:t>
            </a:r>
            <a:r>
              <a:rPr lang="en-US" dirty="0"/>
              <a:t>, </a:t>
            </a:r>
            <a:r>
              <a:rPr lang="en-US" b="1" dirty="0"/>
              <a:t>remove existing objects </a:t>
            </a:r>
            <a:r>
              <a:rPr lang="en-US" dirty="0"/>
              <a:t>or </a:t>
            </a:r>
            <a:r>
              <a:rPr lang="en-US" b="1" dirty="0"/>
              <a:t>update</a:t>
            </a:r>
            <a:r>
              <a:rPr lang="en-US" dirty="0"/>
              <a:t> them</a:t>
            </a:r>
          </a:p>
          <a:p>
            <a:r>
              <a:rPr lang="en-US" b="1" dirty="0"/>
              <a:t>Reverse</a:t>
            </a:r>
            <a:r>
              <a:rPr lang="en-US" dirty="0"/>
              <a:t> Differences define </a:t>
            </a:r>
            <a:r>
              <a:rPr lang="en-US" b="1" dirty="0"/>
              <a:t>removals</a:t>
            </a:r>
          </a:p>
          <a:p>
            <a:r>
              <a:rPr lang="en-US" b="1" dirty="0"/>
              <a:t>Forward </a:t>
            </a:r>
            <a:r>
              <a:rPr lang="en-US" dirty="0"/>
              <a:t>Difference define </a:t>
            </a:r>
            <a:r>
              <a:rPr lang="en-US" b="1" dirty="0"/>
              <a:t>additions</a:t>
            </a:r>
          </a:p>
          <a:p>
            <a:r>
              <a:rPr lang="en-US" dirty="0"/>
              <a:t>A </a:t>
            </a:r>
            <a:r>
              <a:rPr lang="en-US" b="1" dirty="0"/>
              <a:t>change</a:t>
            </a:r>
            <a:r>
              <a:rPr lang="en-US" dirty="0"/>
              <a:t> is defined by a </a:t>
            </a:r>
            <a:r>
              <a:rPr lang="en-US" b="1" dirty="0"/>
              <a:t>pair</a:t>
            </a:r>
            <a:r>
              <a:rPr lang="en-US" dirty="0"/>
              <a:t> of reverse and forward difference statements</a:t>
            </a:r>
          </a:p>
          <a:p>
            <a:r>
              <a:rPr lang="en-US" dirty="0"/>
              <a:t>The CIM DM XML format is </a:t>
            </a:r>
            <a:r>
              <a:rPr lang="en-US" b="1" dirty="0"/>
              <a:t>RDF-based </a:t>
            </a:r>
            <a:r>
              <a:rPr lang="en-US" dirty="0"/>
              <a:t>and similar to Full Model CIM RDF XML</a:t>
            </a:r>
          </a:p>
        </p:txBody>
      </p:sp>
    </p:spTree>
    <p:extLst>
      <p:ext uri="{BB962C8B-B14F-4D97-AF65-F5344CB8AC3E}">
        <p14:creationId xmlns:p14="http://schemas.microsoft.com/office/powerpoint/2010/main" val="233523474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t>
            </a:r>
            <a:endParaRPr lang="en-US" dirty="0"/>
          </a:p>
        </p:txBody>
      </p:sp>
      <p:sp>
        <p:nvSpPr>
          <p:cNvPr id="3" name="Content Placeholder 2"/>
          <p:cNvSpPr>
            <a:spLocks noGrp="1"/>
          </p:cNvSpPr>
          <p:nvPr>
            <p:ph idx="1"/>
          </p:nvPr>
        </p:nvSpPr>
        <p:spPr>
          <a:xfrm>
            <a:off x="457200" y="1600201"/>
            <a:ext cx="8229600" cy="1984021"/>
          </a:xfrm>
        </p:spPr>
        <p:txBody>
          <a:bodyPr>
            <a:normAutofit fontScale="92500" lnSpcReduction="10000"/>
          </a:bodyPr>
          <a:lstStyle/>
          <a:p>
            <a:r>
              <a:rPr lang="en-US" dirty="0"/>
              <a:t>An </a:t>
            </a:r>
            <a:r>
              <a:rPr lang="en-US" b="1" dirty="0"/>
              <a:t>addition</a:t>
            </a:r>
            <a:r>
              <a:rPr lang="en-US" dirty="0"/>
              <a:t> statement in a </a:t>
            </a:r>
            <a:r>
              <a:rPr lang="en-US" i="1" dirty="0" err="1"/>
              <a:t>forwardDifferences</a:t>
            </a:r>
            <a:r>
              <a:rPr lang="en-US" dirty="0"/>
              <a:t> is identical to that for an object in the Full Model</a:t>
            </a:r>
          </a:p>
          <a:p>
            <a:r>
              <a:rPr lang="en-US" dirty="0"/>
              <a:t>To </a:t>
            </a:r>
            <a:r>
              <a:rPr lang="en-US" b="1" dirty="0"/>
              <a:t>add</a:t>
            </a:r>
            <a:r>
              <a:rPr lang="en-US" dirty="0"/>
              <a:t> a new </a:t>
            </a:r>
            <a:r>
              <a:rPr lang="en-US" i="1" dirty="0" err="1"/>
              <a:t>ACLineSegment</a:t>
            </a:r>
            <a:r>
              <a:rPr lang="en-US" dirty="0"/>
              <a:t> object and its name attribute you have:</a:t>
            </a:r>
          </a:p>
        </p:txBody>
      </p:sp>
      <p:pic>
        <p:nvPicPr>
          <p:cNvPr id="4" name="Picture 3"/>
          <p:cNvPicPr>
            <a:picLocks noChangeAspect="1"/>
          </p:cNvPicPr>
          <p:nvPr/>
        </p:nvPicPr>
        <p:blipFill>
          <a:blip r:embed="rId2"/>
          <a:stretch>
            <a:fillRect/>
          </a:stretch>
        </p:blipFill>
        <p:spPr>
          <a:xfrm>
            <a:off x="457200" y="3723922"/>
            <a:ext cx="8420100" cy="2057400"/>
          </a:xfrm>
          <a:prstGeom prst="rect">
            <a:avLst/>
          </a:prstGeom>
        </p:spPr>
      </p:pic>
    </p:spTree>
    <p:extLst>
      <p:ext uri="{BB962C8B-B14F-4D97-AF65-F5344CB8AC3E}">
        <p14:creationId xmlns:p14="http://schemas.microsoft.com/office/powerpoint/2010/main" val="358941626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Deletion</a:t>
            </a:r>
            <a:endParaRPr lang="en-US" dirty="0"/>
          </a:p>
        </p:txBody>
      </p:sp>
      <p:sp>
        <p:nvSpPr>
          <p:cNvPr id="3" name="Content Placeholder 2"/>
          <p:cNvSpPr>
            <a:spLocks noGrp="1"/>
          </p:cNvSpPr>
          <p:nvPr>
            <p:ph idx="1"/>
          </p:nvPr>
        </p:nvSpPr>
        <p:spPr>
          <a:xfrm>
            <a:off x="457200" y="1247426"/>
            <a:ext cx="8229600" cy="1871132"/>
          </a:xfrm>
        </p:spPr>
        <p:txBody>
          <a:bodyPr>
            <a:normAutofit fontScale="85000" lnSpcReduction="10000"/>
          </a:bodyPr>
          <a:lstStyle/>
          <a:p>
            <a:r>
              <a:rPr lang="en-US" dirty="0"/>
              <a:t>Similarly the </a:t>
            </a:r>
            <a:r>
              <a:rPr lang="en-US" b="1" dirty="0"/>
              <a:t>deletion</a:t>
            </a:r>
            <a:r>
              <a:rPr lang="en-US" dirty="0"/>
              <a:t> is defined by specifying the object as it is found in the Full Model CIM RDF XML</a:t>
            </a:r>
          </a:p>
          <a:p>
            <a:r>
              <a:rPr lang="en-US" dirty="0"/>
              <a:t>You can either define </a:t>
            </a:r>
            <a:r>
              <a:rPr lang="en-US" b="1" dirty="0"/>
              <a:t>only the object and its ID </a:t>
            </a:r>
            <a:r>
              <a:rPr lang="en-US" dirty="0"/>
              <a:t>or the </a:t>
            </a:r>
            <a:r>
              <a:rPr lang="en-US" b="1" dirty="0"/>
              <a:t>full, verbose object entry</a:t>
            </a:r>
          </a:p>
        </p:txBody>
      </p:sp>
      <p:pic>
        <p:nvPicPr>
          <p:cNvPr id="4" name="Picture 3"/>
          <p:cNvPicPr>
            <a:picLocks noChangeAspect="1"/>
          </p:cNvPicPr>
          <p:nvPr/>
        </p:nvPicPr>
        <p:blipFill>
          <a:blip r:embed="rId2"/>
          <a:stretch>
            <a:fillRect/>
          </a:stretch>
        </p:blipFill>
        <p:spPr>
          <a:xfrm>
            <a:off x="823000" y="3094762"/>
            <a:ext cx="7654636" cy="935182"/>
          </a:xfrm>
          <a:prstGeom prst="rect">
            <a:avLst/>
          </a:prstGeom>
        </p:spPr>
      </p:pic>
      <p:pic>
        <p:nvPicPr>
          <p:cNvPr id="5" name="Picture 4"/>
          <p:cNvPicPr>
            <a:picLocks noChangeAspect="1"/>
          </p:cNvPicPr>
          <p:nvPr/>
        </p:nvPicPr>
        <p:blipFill>
          <a:blip r:embed="rId3"/>
          <a:stretch>
            <a:fillRect/>
          </a:stretch>
        </p:blipFill>
        <p:spPr>
          <a:xfrm>
            <a:off x="823000" y="4410108"/>
            <a:ext cx="7654636" cy="1870364"/>
          </a:xfrm>
          <a:prstGeom prst="rect">
            <a:avLst/>
          </a:prstGeom>
        </p:spPr>
      </p:pic>
    </p:spTree>
    <p:extLst>
      <p:ext uri="{BB962C8B-B14F-4D97-AF65-F5344CB8AC3E}">
        <p14:creationId xmlns:p14="http://schemas.microsoft.com/office/powerpoint/2010/main" val="359988000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benefit of specifying only the ID is that you </a:t>
            </a:r>
            <a:r>
              <a:rPr lang="en-US" b="1" dirty="0"/>
              <a:t>reduce the size </a:t>
            </a:r>
            <a:r>
              <a:rPr lang="en-US" dirty="0"/>
              <a:t>of the DM XML when deleting a large number of objects</a:t>
            </a:r>
          </a:p>
          <a:p>
            <a:r>
              <a:rPr lang="en-US" dirty="0"/>
              <a:t>However if the objects are defined in full it allows a difference model to be </a:t>
            </a:r>
            <a:r>
              <a:rPr lang="en-US" b="1" dirty="0"/>
              <a:t>applied in reverse</a:t>
            </a:r>
            <a:r>
              <a:rPr lang="en-US" dirty="0"/>
              <a:t>, </a:t>
            </a:r>
            <a:r>
              <a:rPr lang="en-US" b="1" dirty="0"/>
              <a:t>undoing</a:t>
            </a:r>
            <a:r>
              <a:rPr lang="en-US" b="1" i="1" dirty="0"/>
              <a:t> </a:t>
            </a:r>
            <a:r>
              <a:rPr lang="en-US" dirty="0"/>
              <a:t>the removals without requiring the previous state to be saved separately</a:t>
            </a:r>
          </a:p>
          <a:p>
            <a:r>
              <a:rPr lang="en-US" dirty="0"/>
              <a:t>A verbose entry also allows an application to </a:t>
            </a:r>
            <a:r>
              <a:rPr lang="en-US" b="1" dirty="0"/>
              <a:t>check the values </a:t>
            </a:r>
            <a:r>
              <a:rPr lang="en-US" dirty="0"/>
              <a:t>it has for an object’s properties match what is defined in the removal</a:t>
            </a:r>
          </a:p>
        </p:txBody>
      </p:sp>
    </p:spTree>
    <p:extLst>
      <p:ext uri="{BB962C8B-B14F-4D97-AF65-F5344CB8AC3E}">
        <p14:creationId xmlns:p14="http://schemas.microsoft.com/office/powerpoint/2010/main" val="84311169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sp>
        <p:nvSpPr>
          <p:cNvPr id="3" name="Content Placeholder 2"/>
          <p:cNvSpPr>
            <a:spLocks noGrp="1"/>
          </p:cNvSpPr>
          <p:nvPr>
            <p:ph idx="1"/>
          </p:nvPr>
        </p:nvSpPr>
        <p:spPr>
          <a:xfrm>
            <a:off x="457200" y="1388535"/>
            <a:ext cx="8229600" cy="2929467"/>
          </a:xfrm>
        </p:spPr>
        <p:txBody>
          <a:bodyPr>
            <a:normAutofit fontScale="85000" lnSpcReduction="10000"/>
          </a:bodyPr>
          <a:lstStyle/>
          <a:p>
            <a:r>
              <a:rPr lang="en-US" dirty="0"/>
              <a:t>To </a:t>
            </a:r>
            <a:r>
              <a:rPr lang="en-US" b="1" dirty="0"/>
              <a:t>change</a:t>
            </a:r>
            <a:r>
              <a:rPr lang="en-US" dirty="0"/>
              <a:t> an existing object the syntax is different</a:t>
            </a:r>
          </a:p>
          <a:p>
            <a:r>
              <a:rPr lang="en-US" dirty="0"/>
              <a:t>The </a:t>
            </a:r>
            <a:r>
              <a:rPr lang="en-US" b="1" dirty="0"/>
              <a:t>RDF Description </a:t>
            </a:r>
            <a:r>
              <a:rPr lang="en-US" dirty="0"/>
              <a:t>notation is used with an </a:t>
            </a:r>
            <a:r>
              <a:rPr lang="en-US" i="1" dirty="0" err="1"/>
              <a:t>rdf:about</a:t>
            </a:r>
            <a:r>
              <a:rPr lang="en-US" dirty="0"/>
              <a:t> identifier used to reference the object that already exists in the full model</a:t>
            </a:r>
          </a:p>
          <a:p>
            <a:r>
              <a:rPr lang="en-US" dirty="0"/>
              <a:t>So a deletion of the </a:t>
            </a:r>
            <a:r>
              <a:rPr lang="en-US" i="1" dirty="0" err="1"/>
              <a:t>ConductingEquipment</a:t>
            </a:r>
            <a:r>
              <a:rPr lang="en-US" dirty="0"/>
              <a:t> association in a Terminal of ID </a:t>
            </a:r>
            <a:r>
              <a:rPr lang="en-US" i="1" dirty="0"/>
              <a:t>pqrs34567890 </a:t>
            </a:r>
            <a:r>
              <a:rPr lang="en-US" dirty="0"/>
              <a:t>takes the form:</a:t>
            </a:r>
          </a:p>
        </p:txBody>
      </p:sp>
      <p:pic>
        <p:nvPicPr>
          <p:cNvPr id="4" name="Picture 3"/>
          <p:cNvPicPr>
            <a:picLocks noChangeAspect="1"/>
          </p:cNvPicPr>
          <p:nvPr/>
        </p:nvPicPr>
        <p:blipFill>
          <a:blip r:embed="rId2"/>
          <a:stretch>
            <a:fillRect/>
          </a:stretch>
        </p:blipFill>
        <p:spPr>
          <a:xfrm>
            <a:off x="738332" y="4101076"/>
            <a:ext cx="7654636" cy="1870364"/>
          </a:xfrm>
          <a:prstGeom prst="rect">
            <a:avLst/>
          </a:prstGeom>
        </p:spPr>
      </p:pic>
    </p:spTree>
    <p:extLst>
      <p:ext uri="{BB962C8B-B14F-4D97-AF65-F5344CB8AC3E}">
        <p14:creationId xmlns:p14="http://schemas.microsoft.com/office/powerpoint/2010/main" val="192517582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sp>
        <p:nvSpPr>
          <p:cNvPr id="3" name="Content Placeholder 2"/>
          <p:cNvSpPr>
            <a:spLocks noGrp="1"/>
          </p:cNvSpPr>
          <p:nvPr>
            <p:ph idx="1"/>
          </p:nvPr>
        </p:nvSpPr>
        <p:spPr>
          <a:xfrm>
            <a:off x="457200" y="1416758"/>
            <a:ext cx="8229600" cy="1899356"/>
          </a:xfrm>
        </p:spPr>
        <p:txBody>
          <a:bodyPr>
            <a:normAutofit fontScale="85000" lnSpcReduction="10000"/>
          </a:bodyPr>
          <a:lstStyle/>
          <a:p>
            <a:r>
              <a:rPr lang="en-US" dirty="0"/>
              <a:t>The </a:t>
            </a:r>
            <a:r>
              <a:rPr lang="en-US" b="1" dirty="0"/>
              <a:t>corresponding</a:t>
            </a:r>
            <a:r>
              <a:rPr lang="en-US" dirty="0"/>
              <a:t> </a:t>
            </a:r>
            <a:r>
              <a:rPr lang="en-US" i="1" dirty="0" err="1"/>
              <a:t>forwardDifferences</a:t>
            </a:r>
            <a:r>
              <a:rPr lang="en-US" dirty="0"/>
              <a:t> statement is in an </a:t>
            </a:r>
            <a:r>
              <a:rPr lang="en-US" b="1" dirty="0"/>
              <a:t>identical format </a:t>
            </a:r>
            <a:r>
              <a:rPr lang="en-US" dirty="0"/>
              <a:t>but defines an addition rather than a removal</a:t>
            </a:r>
          </a:p>
          <a:p>
            <a:r>
              <a:rPr lang="en-US" dirty="0"/>
              <a:t>The </a:t>
            </a:r>
            <a:r>
              <a:rPr lang="en-US" b="1" dirty="0"/>
              <a:t>two combined</a:t>
            </a:r>
            <a:r>
              <a:rPr lang="en-US" dirty="0"/>
              <a:t> define a</a:t>
            </a:r>
            <a:r>
              <a:rPr lang="en-US" b="1" dirty="0"/>
              <a:t> change </a:t>
            </a:r>
            <a:r>
              <a:rPr lang="en-US" dirty="0"/>
              <a:t>to the </a:t>
            </a:r>
            <a:r>
              <a:rPr lang="en-US" dirty="0" smtClean="0"/>
              <a:t>association:</a:t>
            </a:r>
            <a:endParaRPr lang="en-US" dirty="0"/>
          </a:p>
        </p:txBody>
      </p:sp>
      <p:pic>
        <p:nvPicPr>
          <p:cNvPr id="4" name="Picture 3"/>
          <p:cNvPicPr>
            <a:picLocks noChangeAspect="1"/>
          </p:cNvPicPr>
          <p:nvPr/>
        </p:nvPicPr>
        <p:blipFill>
          <a:blip r:embed="rId2"/>
          <a:stretch>
            <a:fillRect/>
          </a:stretch>
        </p:blipFill>
        <p:spPr>
          <a:xfrm>
            <a:off x="1521369" y="4918958"/>
            <a:ext cx="5902294" cy="1442189"/>
          </a:xfrm>
          <a:prstGeom prst="rect">
            <a:avLst/>
          </a:prstGeom>
        </p:spPr>
      </p:pic>
      <p:pic>
        <p:nvPicPr>
          <p:cNvPr id="5" name="Picture 4"/>
          <p:cNvPicPr>
            <a:picLocks noChangeAspect="1"/>
          </p:cNvPicPr>
          <p:nvPr/>
        </p:nvPicPr>
        <p:blipFill>
          <a:blip r:embed="rId3"/>
          <a:stretch>
            <a:fillRect/>
          </a:stretch>
        </p:blipFill>
        <p:spPr>
          <a:xfrm>
            <a:off x="1521369" y="3233772"/>
            <a:ext cx="5902294" cy="1442189"/>
          </a:xfrm>
          <a:prstGeom prst="rect">
            <a:avLst/>
          </a:prstGeom>
        </p:spPr>
      </p:pic>
    </p:spTree>
    <p:extLst>
      <p:ext uri="{BB962C8B-B14F-4D97-AF65-F5344CB8AC3E}">
        <p14:creationId xmlns:p14="http://schemas.microsoft.com/office/powerpoint/2010/main" val="64351858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Model</a:t>
            </a:r>
            <a:endParaRPr lang="en-US" dirty="0"/>
          </a:p>
        </p:txBody>
      </p:sp>
      <p:pic>
        <p:nvPicPr>
          <p:cNvPr id="4" name="Picture 3"/>
          <p:cNvPicPr>
            <a:picLocks noChangeAspect="1"/>
          </p:cNvPicPr>
          <p:nvPr/>
        </p:nvPicPr>
        <p:blipFill>
          <a:blip r:embed="rId2"/>
          <a:stretch>
            <a:fillRect/>
          </a:stretch>
        </p:blipFill>
        <p:spPr>
          <a:xfrm>
            <a:off x="1488466" y="1428365"/>
            <a:ext cx="6457757" cy="4861982"/>
          </a:xfrm>
          <a:prstGeom prst="rect">
            <a:avLst/>
          </a:prstGeom>
        </p:spPr>
      </p:pic>
    </p:spTree>
    <p:extLst>
      <p:ext uri="{BB962C8B-B14F-4D97-AF65-F5344CB8AC3E}">
        <p14:creationId xmlns:p14="http://schemas.microsoft.com/office/powerpoint/2010/main" val="330944275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XML Schema</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 IEC has defined </a:t>
            </a:r>
            <a:r>
              <a:rPr lang="en-US" b="1" i="1" dirty="0"/>
              <a:t>Naming and Design Rules</a:t>
            </a:r>
            <a:r>
              <a:rPr lang="en-US" b="1" dirty="0"/>
              <a:t> </a:t>
            </a:r>
            <a:r>
              <a:rPr lang="en-US" dirty="0"/>
              <a:t>(</a:t>
            </a:r>
            <a:r>
              <a:rPr lang="en-US" b="1" dirty="0"/>
              <a:t>NDR</a:t>
            </a:r>
            <a:r>
              <a:rPr lang="en-US" dirty="0"/>
              <a:t>) to define how the CIM UML is mapped into XML Schema </a:t>
            </a:r>
            <a:r>
              <a:rPr lang="en-US" dirty="0" smtClean="0"/>
              <a:t>messages</a:t>
            </a:r>
          </a:p>
          <a:p>
            <a:r>
              <a:rPr lang="en-US" dirty="0" smtClean="0"/>
              <a:t>These </a:t>
            </a:r>
            <a:r>
              <a:rPr lang="en-US" dirty="0"/>
              <a:t>rules follow the </a:t>
            </a:r>
            <a:r>
              <a:rPr lang="en-US" b="1" dirty="0"/>
              <a:t>UN/CEFACT </a:t>
            </a:r>
            <a:r>
              <a:rPr lang="en-US" dirty="0"/>
              <a:t>(United Nations/Center for Trade Facilitation and E-Business) rules for deriving profiles from an information </a:t>
            </a:r>
            <a:r>
              <a:rPr lang="en-US" dirty="0" smtClean="0"/>
              <a:t>model</a:t>
            </a:r>
          </a:p>
          <a:p>
            <a:r>
              <a:rPr lang="en-US" dirty="0"/>
              <a:t>T</a:t>
            </a:r>
            <a:r>
              <a:rPr lang="en-US" dirty="0" smtClean="0"/>
              <a:t>he </a:t>
            </a:r>
            <a:r>
              <a:rPr lang="en-US" dirty="0"/>
              <a:t>NDR ensure there is a standard approach to building XML Schemas from the </a:t>
            </a:r>
            <a:r>
              <a:rPr lang="en-US" dirty="0" smtClean="0"/>
              <a:t>CIM and sets rules including:</a:t>
            </a:r>
          </a:p>
          <a:p>
            <a:pPr lvl="1"/>
            <a:r>
              <a:rPr lang="en-US" dirty="0" smtClean="0"/>
              <a:t>How </a:t>
            </a:r>
            <a:r>
              <a:rPr lang="en-US" dirty="0"/>
              <a:t>a UML </a:t>
            </a:r>
            <a:r>
              <a:rPr lang="en-US" b="1" dirty="0"/>
              <a:t>element</a:t>
            </a:r>
            <a:r>
              <a:rPr lang="en-US" dirty="0"/>
              <a:t> can be mapped into XML </a:t>
            </a:r>
            <a:r>
              <a:rPr lang="en-US" dirty="0" smtClean="0"/>
              <a:t>Schema</a:t>
            </a:r>
          </a:p>
          <a:p>
            <a:pPr lvl="1"/>
            <a:r>
              <a:rPr lang="en-US" dirty="0" smtClean="0"/>
              <a:t>How </a:t>
            </a:r>
            <a:r>
              <a:rPr lang="en-US" b="1" dirty="0"/>
              <a:t>references</a:t>
            </a:r>
            <a:r>
              <a:rPr lang="en-US" dirty="0"/>
              <a:t> are defined (containment or by reference</a:t>
            </a:r>
            <a:r>
              <a:rPr lang="en-US" dirty="0" smtClean="0"/>
              <a:t>)</a:t>
            </a:r>
          </a:p>
          <a:p>
            <a:pPr lvl="1"/>
            <a:r>
              <a:rPr lang="en-US" dirty="0"/>
              <a:t>W</a:t>
            </a:r>
            <a:r>
              <a:rPr lang="en-US" dirty="0" smtClean="0"/>
              <a:t>hen </a:t>
            </a:r>
            <a:r>
              <a:rPr lang="en-US" dirty="0"/>
              <a:t>an </a:t>
            </a:r>
            <a:r>
              <a:rPr lang="en-US" b="1" dirty="0"/>
              <a:t>attribute</a:t>
            </a:r>
            <a:r>
              <a:rPr lang="en-US" dirty="0"/>
              <a:t> becomes a </a:t>
            </a:r>
            <a:r>
              <a:rPr lang="en-US" b="1" dirty="0"/>
              <a:t>child</a:t>
            </a:r>
            <a:r>
              <a:rPr lang="en-US" dirty="0"/>
              <a:t> element or </a:t>
            </a:r>
            <a:r>
              <a:rPr lang="en-US" b="1" dirty="0"/>
              <a:t>XML attribute </a:t>
            </a:r>
            <a:r>
              <a:rPr lang="en-US" dirty="0"/>
              <a:t>etc. </a:t>
            </a:r>
            <a:endParaRPr lang="en-GB" dirty="0"/>
          </a:p>
          <a:p>
            <a:endParaRPr lang="en-US" dirty="0"/>
          </a:p>
        </p:txBody>
      </p:sp>
    </p:spTree>
    <p:extLst>
      <p:ext uri="{BB962C8B-B14F-4D97-AF65-F5344CB8AC3E}">
        <p14:creationId xmlns:p14="http://schemas.microsoft.com/office/powerpoint/2010/main" val="88751272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XML Schema Example</a:t>
            </a:r>
            <a:endParaRPr lang="en-US" dirty="0"/>
          </a:p>
        </p:txBody>
      </p:sp>
      <p:sp>
        <p:nvSpPr>
          <p:cNvPr id="3" name="Content Placeholder 2"/>
          <p:cNvSpPr>
            <a:spLocks noGrp="1"/>
          </p:cNvSpPr>
          <p:nvPr>
            <p:ph idx="1"/>
          </p:nvPr>
        </p:nvSpPr>
        <p:spPr/>
        <p:txBody>
          <a:bodyPr>
            <a:normAutofit fontScale="77500" lnSpcReduction="20000"/>
          </a:bodyPr>
          <a:lstStyle/>
          <a:p>
            <a:r>
              <a:rPr lang="en-US" dirty="0"/>
              <a:t>As a simple example, </a:t>
            </a:r>
            <a:r>
              <a:rPr lang="en-US" dirty="0" smtClean="0"/>
              <a:t>assume an </a:t>
            </a:r>
            <a:r>
              <a:rPr lang="en-US" dirty="0"/>
              <a:t>EMS application’s</a:t>
            </a:r>
            <a:r>
              <a:rPr lang="en-US" b="1" dirty="0"/>
              <a:t> external interface</a:t>
            </a:r>
            <a:r>
              <a:rPr lang="en-US" dirty="0"/>
              <a:t> may provide the user with access to data on </a:t>
            </a:r>
            <a:r>
              <a:rPr lang="en-US" b="1" dirty="0"/>
              <a:t>transformers</a:t>
            </a:r>
            <a:r>
              <a:rPr lang="en-US" dirty="0"/>
              <a:t> within the </a:t>
            </a:r>
            <a:r>
              <a:rPr lang="en-US" dirty="0" smtClean="0"/>
              <a:t>system</a:t>
            </a:r>
          </a:p>
          <a:p>
            <a:r>
              <a:rPr lang="en-US" dirty="0" smtClean="0"/>
              <a:t>The </a:t>
            </a:r>
            <a:r>
              <a:rPr lang="en-US" dirty="0"/>
              <a:t>EMS application’s </a:t>
            </a:r>
            <a:r>
              <a:rPr lang="en-US" b="1" dirty="0"/>
              <a:t>interface attributes </a:t>
            </a:r>
            <a:r>
              <a:rPr lang="en-US" dirty="0"/>
              <a:t>for a transformer are:</a:t>
            </a:r>
            <a:endParaRPr lang="en-GB" dirty="0"/>
          </a:p>
          <a:p>
            <a:pPr lvl="1"/>
            <a:r>
              <a:rPr lang="en-US" b="1" dirty="0"/>
              <a:t>TRANS_NAME</a:t>
            </a:r>
            <a:r>
              <a:rPr lang="en-US" dirty="0"/>
              <a:t> – The Transformer’s name</a:t>
            </a:r>
            <a:endParaRPr lang="en-GB" dirty="0"/>
          </a:p>
          <a:p>
            <a:pPr lvl="1"/>
            <a:r>
              <a:rPr lang="en-US" b="1" dirty="0"/>
              <a:t>WINDINGA_R</a:t>
            </a:r>
            <a:r>
              <a:rPr lang="en-US" dirty="0"/>
              <a:t> – The Transformer’s primary winding resistance</a:t>
            </a:r>
            <a:endParaRPr lang="en-GB" dirty="0"/>
          </a:p>
          <a:p>
            <a:pPr lvl="1"/>
            <a:r>
              <a:rPr lang="en-US" b="1" dirty="0"/>
              <a:t>WINDINGA_X</a:t>
            </a:r>
            <a:r>
              <a:rPr lang="en-US" dirty="0"/>
              <a:t> – The Transformer’s primary winding reactance</a:t>
            </a:r>
            <a:endParaRPr lang="en-GB" dirty="0"/>
          </a:p>
          <a:p>
            <a:pPr lvl="1"/>
            <a:r>
              <a:rPr lang="en-US" b="1" dirty="0"/>
              <a:t>WINDINGB_R</a:t>
            </a:r>
            <a:r>
              <a:rPr lang="en-US" dirty="0"/>
              <a:t> – The Transformer’s secondary winding resistance</a:t>
            </a:r>
            <a:endParaRPr lang="en-GB" dirty="0"/>
          </a:p>
          <a:p>
            <a:pPr lvl="1"/>
            <a:r>
              <a:rPr lang="en-US" b="1" dirty="0"/>
              <a:t>WINDINGB_X</a:t>
            </a:r>
            <a:r>
              <a:rPr lang="en-US" dirty="0"/>
              <a:t> – The Transformer’s secondary winding reactance</a:t>
            </a:r>
            <a:endParaRPr lang="en-GB" dirty="0"/>
          </a:p>
          <a:p>
            <a:pPr lvl="1"/>
            <a:r>
              <a:rPr lang="en-US" b="1" dirty="0"/>
              <a:t>WINDINGA_V</a:t>
            </a:r>
            <a:r>
              <a:rPr lang="en-US" dirty="0"/>
              <a:t> – The Transformer’s primary winding voltage</a:t>
            </a:r>
            <a:endParaRPr lang="en-GB" dirty="0"/>
          </a:p>
          <a:p>
            <a:pPr lvl="1"/>
            <a:r>
              <a:rPr lang="en-US" b="1" dirty="0"/>
              <a:t>WINDINGB_V</a:t>
            </a:r>
            <a:r>
              <a:rPr lang="en-US" dirty="0"/>
              <a:t> – The Transformer’s secondary winding voltage</a:t>
            </a:r>
            <a:endParaRPr lang="en-GB" dirty="0"/>
          </a:p>
          <a:p>
            <a:endParaRPr lang="en-US" dirty="0"/>
          </a:p>
        </p:txBody>
      </p:sp>
    </p:spTree>
    <p:extLst>
      <p:ext uri="{BB962C8B-B14F-4D97-AF65-F5344CB8AC3E}">
        <p14:creationId xmlns:p14="http://schemas.microsoft.com/office/powerpoint/2010/main" val="3717066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as CIM Objects</a:t>
            </a:r>
            <a:endParaRPr lang="en-US" dirty="0"/>
          </a:p>
        </p:txBody>
      </p:sp>
      <p:sp>
        <p:nvSpPr>
          <p:cNvPr id="5" name="Content Placeholder 2"/>
          <p:cNvSpPr>
            <a:spLocks noGrp="1"/>
          </p:cNvSpPr>
          <p:nvPr>
            <p:ph idx="1"/>
          </p:nvPr>
        </p:nvSpPr>
        <p:spPr>
          <a:xfrm>
            <a:off x="457200" y="1600201"/>
            <a:ext cx="4452771" cy="4525963"/>
          </a:xfrm>
        </p:spPr>
        <p:txBody>
          <a:bodyPr>
            <a:normAutofit fontScale="92500" lnSpcReduction="20000"/>
          </a:bodyPr>
          <a:lstStyle/>
          <a:p>
            <a:r>
              <a:rPr lang="en-US" dirty="0"/>
              <a:t>33kV-&gt;17kV Transformer as a </a:t>
            </a:r>
            <a:r>
              <a:rPr lang="en-US" b="1" dirty="0" err="1"/>
              <a:t>PowerTransformer</a:t>
            </a:r>
            <a:r>
              <a:rPr lang="en-US" dirty="0"/>
              <a:t> with 2 </a:t>
            </a:r>
            <a:r>
              <a:rPr lang="en-US" b="1" dirty="0" err="1" smtClean="0"/>
              <a:t>PowerTransformerEnds</a:t>
            </a:r>
            <a:r>
              <a:rPr lang="en-US" dirty="0" smtClean="0"/>
              <a:t> </a:t>
            </a:r>
            <a:r>
              <a:rPr lang="en-US" dirty="0"/>
              <a:t>and a </a:t>
            </a:r>
            <a:r>
              <a:rPr lang="en-US" b="1" dirty="0" err="1" smtClean="0"/>
              <a:t>RatioTapChanger</a:t>
            </a:r>
            <a:endParaRPr lang="en-US" b="1" dirty="0"/>
          </a:p>
          <a:p>
            <a:r>
              <a:rPr lang="en-US" dirty="0"/>
              <a:t>Same with 132Kv-&gt;17kV Transformer</a:t>
            </a:r>
          </a:p>
          <a:p>
            <a:r>
              <a:rPr lang="en-US" dirty="0" err="1"/>
              <a:t>VoltageLevels</a:t>
            </a:r>
            <a:r>
              <a:rPr lang="en-US" dirty="0"/>
              <a:t> and </a:t>
            </a:r>
            <a:r>
              <a:rPr lang="en-US" dirty="0" err="1"/>
              <a:t>PowerTransformers</a:t>
            </a:r>
            <a:r>
              <a:rPr lang="en-US" dirty="0"/>
              <a:t> contained in a </a:t>
            </a:r>
            <a:r>
              <a:rPr lang="en-US" b="1" dirty="0"/>
              <a:t>Substation</a:t>
            </a:r>
            <a:endParaRPr lang="en-US" dirty="0"/>
          </a:p>
        </p:txBody>
      </p:sp>
      <p:pic>
        <p:nvPicPr>
          <p:cNvPr id="4" name="Picture 3"/>
          <p:cNvPicPr>
            <a:picLocks noChangeAspect="1"/>
          </p:cNvPicPr>
          <p:nvPr/>
        </p:nvPicPr>
        <p:blipFill>
          <a:blip r:embed="rId2"/>
          <a:stretch>
            <a:fillRect/>
          </a:stretch>
        </p:blipFill>
        <p:spPr>
          <a:xfrm>
            <a:off x="4575600" y="1335600"/>
            <a:ext cx="4569293" cy="5328000"/>
          </a:xfrm>
          <a:prstGeom prst="rect">
            <a:avLst/>
          </a:prstGeom>
        </p:spPr>
      </p:pic>
    </p:spTree>
    <p:extLst>
      <p:ext uri="{BB962C8B-B14F-4D97-AF65-F5344CB8AC3E}">
        <p14:creationId xmlns:p14="http://schemas.microsoft.com/office/powerpoint/2010/main" val="80093915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CIM</a:t>
            </a:r>
            <a:endParaRPr lang="en-US" dirty="0"/>
          </a:p>
        </p:txBody>
      </p:sp>
      <p:sp>
        <p:nvSpPr>
          <p:cNvPr id="3" name="Content Placeholder 2"/>
          <p:cNvSpPr>
            <a:spLocks noGrp="1"/>
          </p:cNvSpPr>
          <p:nvPr>
            <p:ph idx="1"/>
          </p:nvPr>
        </p:nvSpPr>
        <p:spPr>
          <a:xfrm>
            <a:off x="457200" y="1451505"/>
            <a:ext cx="8229600" cy="1271939"/>
          </a:xfrm>
        </p:spPr>
        <p:txBody>
          <a:bodyPr/>
          <a:lstStyle/>
          <a:p>
            <a:r>
              <a:rPr lang="en-US" dirty="0" smtClean="0"/>
              <a:t>We can </a:t>
            </a:r>
            <a:r>
              <a:rPr lang="en-US" b="1" dirty="0" smtClean="0"/>
              <a:t>map</a:t>
            </a:r>
            <a:r>
              <a:rPr lang="en-US" dirty="0" smtClean="0"/>
              <a:t> each of these data elements into the </a:t>
            </a:r>
            <a:r>
              <a:rPr lang="en-US" b="1" dirty="0" smtClean="0"/>
              <a:t>corresponding</a:t>
            </a:r>
            <a:r>
              <a:rPr lang="en-US" dirty="0" smtClean="0"/>
              <a:t> CIM element and attribute:</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626" y="2723444"/>
            <a:ext cx="6763596" cy="3515204"/>
          </a:xfrm>
          <a:prstGeom prst="rect">
            <a:avLst/>
          </a:prstGeom>
          <a:noFill/>
          <a:ln>
            <a:noFill/>
          </a:ln>
        </p:spPr>
      </p:pic>
    </p:spTree>
    <p:extLst>
      <p:ext uri="{BB962C8B-B14F-4D97-AF65-F5344CB8AC3E}">
        <p14:creationId xmlns:p14="http://schemas.microsoft.com/office/powerpoint/2010/main" val="189225956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a Profile</a:t>
            </a:r>
            <a:endParaRPr lang="en-US" dirty="0"/>
          </a:p>
        </p:txBody>
      </p:sp>
      <p:sp>
        <p:nvSpPr>
          <p:cNvPr id="3" name="Content Placeholder 2"/>
          <p:cNvSpPr>
            <a:spLocks noGrp="1"/>
          </p:cNvSpPr>
          <p:nvPr>
            <p:ph idx="1"/>
          </p:nvPr>
        </p:nvSpPr>
        <p:spPr>
          <a:xfrm>
            <a:off x="457201" y="1600200"/>
            <a:ext cx="5074356" cy="4525963"/>
          </a:xfrm>
        </p:spPr>
        <p:txBody>
          <a:bodyPr>
            <a:normAutofit fontScale="92500"/>
          </a:bodyPr>
          <a:lstStyle/>
          <a:p>
            <a:r>
              <a:rPr lang="en-US" dirty="0" smtClean="0"/>
              <a:t>A number of tools exist where the </a:t>
            </a:r>
            <a:r>
              <a:rPr lang="en-US" b="1" dirty="0" smtClean="0"/>
              <a:t>NDR</a:t>
            </a:r>
            <a:r>
              <a:rPr lang="en-US" dirty="0" smtClean="0"/>
              <a:t> can be </a:t>
            </a:r>
            <a:r>
              <a:rPr lang="en-US" b="1" dirty="0" smtClean="0"/>
              <a:t>applied</a:t>
            </a:r>
            <a:r>
              <a:rPr lang="en-US" dirty="0" smtClean="0"/>
              <a:t> and </a:t>
            </a:r>
            <a:r>
              <a:rPr lang="en-US" b="1" dirty="0" smtClean="0"/>
              <a:t>profiles</a:t>
            </a:r>
            <a:r>
              <a:rPr lang="en-US" dirty="0" smtClean="0"/>
              <a:t> built to define the messages</a:t>
            </a:r>
          </a:p>
          <a:p>
            <a:r>
              <a:rPr lang="en-US" dirty="0" smtClean="0"/>
              <a:t>Using the data in the previous example we </a:t>
            </a:r>
            <a:r>
              <a:rPr lang="en-US" b="1" dirty="0" smtClean="0"/>
              <a:t>build</a:t>
            </a:r>
            <a:r>
              <a:rPr lang="en-US" dirty="0" smtClean="0"/>
              <a:t> the profile shown to the right</a:t>
            </a:r>
          </a:p>
          <a:p>
            <a:r>
              <a:rPr lang="en-US" dirty="0" smtClean="0"/>
              <a:t>This is then used to create an </a:t>
            </a:r>
            <a:r>
              <a:rPr lang="en-US" b="1" dirty="0" smtClean="0"/>
              <a:t>XML Schema</a:t>
            </a:r>
            <a:endParaRPr lang="en-US" b="1" dirty="0"/>
          </a:p>
        </p:txBody>
      </p:sp>
      <p:pic>
        <p:nvPicPr>
          <p:cNvPr id="4" name="Picture 3" descr="Macintosh HD:Users:mcmorran:Desktop:CIMTool Example:012 Message Outlin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8180" y="1417638"/>
            <a:ext cx="3265638" cy="527053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95955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Schema Representation</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446" y="2035810"/>
            <a:ext cx="8686800" cy="3670375"/>
          </a:xfrm>
          <a:prstGeom prst="rect">
            <a:avLst/>
          </a:prstGeom>
          <a:noFill/>
          <a:ln>
            <a:noFill/>
          </a:ln>
        </p:spPr>
      </p:pic>
    </p:spTree>
    <p:extLst>
      <p:ext uri="{BB962C8B-B14F-4D97-AF65-F5344CB8AC3E}">
        <p14:creationId xmlns:p14="http://schemas.microsoft.com/office/powerpoint/2010/main" val="216123087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7444"/>
            <a:ext cx="3310467" cy="980194"/>
          </a:xfrm>
        </p:spPr>
        <p:txBody>
          <a:bodyPr>
            <a:normAutofit fontScale="90000"/>
          </a:bodyPr>
          <a:lstStyle/>
          <a:p>
            <a:r>
              <a:rPr lang="en-US" dirty="0" smtClean="0"/>
              <a:t>Instance Example</a:t>
            </a:r>
            <a:endParaRPr lang="en-US" dirty="0"/>
          </a:p>
        </p:txBody>
      </p:sp>
      <p:sp>
        <p:nvSpPr>
          <p:cNvPr id="3" name="Content Placeholder 2"/>
          <p:cNvSpPr>
            <a:spLocks noGrp="1"/>
          </p:cNvSpPr>
          <p:nvPr>
            <p:ph idx="1"/>
          </p:nvPr>
        </p:nvSpPr>
        <p:spPr>
          <a:xfrm>
            <a:off x="457199" y="1600200"/>
            <a:ext cx="3310467" cy="4525963"/>
          </a:xfrm>
        </p:spPr>
        <p:txBody>
          <a:bodyPr>
            <a:normAutofit fontScale="70000" lnSpcReduction="20000"/>
          </a:bodyPr>
          <a:lstStyle/>
          <a:p>
            <a:r>
              <a:rPr lang="en-US" dirty="0" smtClean="0"/>
              <a:t>The Schema defines the </a:t>
            </a:r>
            <a:r>
              <a:rPr lang="en-US" b="1" dirty="0" smtClean="0"/>
              <a:t>structure</a:t>
            </a:r>
            <a:r>
              <a:rPr lang="en-US" dirty="0" smtClean="0"/>
              <a:t> of the data, the resulting </a:t>
            </a:r>
            <a:r>
              <a:rPr lang="en-US" b="1" dirty="0" smtClean="0"/>
              <a:t>XML instance</a:t>
            </a:r>
            <a:r>
              <a:rPr lang="en-US" dirty="0" smtClean="0"/>
              <a:t> data is shown opposite</a:t>
            </a:r>
          </a:p>
          <a:p>
            <a:r>
              <a:rPr lang="en-US" dirty="0"/>
              <a:t>The </a:t>
            </a:r>
            <a:r>
              <a:rPr lang="en-US" b="1" dirty="0"/>
              <a:t>namespace</a:t>
            </a:r>
            <a:r>
              <a:rPr lang="en-US" dirty="0"/>
              <a:t> is </a:t>
            </a:r>
            <a:r>
              <a:rPr lang="en-US" dirty="0" smtClean="0"/>
              <a:t>that of the </a:t>
            </a:r>
            <a:r>
              <a:rPr lang="en-US" b="1" dirty="0" smtClean="0"/>
              <a:t>profile</a:t>
            </a:r>
            <a:r>
              <a:rPr lang="en-US" dirty="0" smtClean="0"/>
              <a:t>, not the CIM</a:t>
            </a:r>
          </a:p>
          <a:p>
            <a:r>
              <a:rPr lang="en-US" dirty="0"/>
              <a:t>T</a:t>
            </a:r>
            <a:r>
              <a:rPr lang="en-US" dirty="0" smtClean="0"/>
              <a:t>he </a:t>
            </a:r>
            <a:r>
              <a:rPr lang="en-US" dirty="0"/>
              <a:t>structure is similar to that of the CIM RDF XML </a:t>
            </a:r>
            <a:r>
              <a:rPr lang="en-US" dirty="0" smtClean="0"/>
              <a:t>examples</a:t>
            </a:r>
            <a:endParaRPr lang="en-US" dirty="0"/>
          </a:p>
          <a:p>
            <a:r>
              <a:rPr lang="en-US" dirty="0" smtClean="0"/>
              <a:t>The </a:t>
            </a:r>
            <a:r>
              <a:rPr lang="en-US" dirty="0"/>
              <a:t>most noticeable difference is that the data is </a:t>
            </a:r>
            <a:r>
              <a:rPr lang="en-US" b="1" dirty="0"/>
              <a:t>hierarchical</a:t>
            </a:r>
            <a:r>
              <a:rPr lang="en-US" dirty="0"/>
              <a:t> in nature. </a:t>
            </a:r>
          </a:p>
        </p:txBody>
      </p:sp>
      <p:pic>
        <p:nvPicPr>
          <p:cNvPr id="5" name="Picture 4"/>
          <p:cNvPicPr>
            <a:picLocks noChangeAspect="1"/>
          </p:cNvPicPr>
          <p:nvPr/>
        </p:nvPicPr>
        <p:blipFill>
          <a:blip r:embed="rId2"/>
          <a:stretch>
            <a:fillRect/>
          </a:stretch>
        </p:blipFill>
        <p:spPr>
          <a:xfrm>
            <a:off x="4004990" y="569494"/>
            <a:ext cx="4746465" cy="5897123"/>
          </a:xfrm>
          <a:prstGeom prst="rect">
            <a:avLst/>
          </a:prstGeom>
        </p:spPr>
      </p:pic>
    </p:spTree>
    <p:extLst>
      <p:ext uri="{BB962C8B-B14F-4D97-AF65-F5344CB8AC3E}">
        <p14:creationId xmlns:p14="http://schemas.microsoft.com/office/powerpoint/2010/main" val="162300917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Alan McMorran</a:t>
            </a:r>
          </a:p>
          <a:p>
            <a:r>
              <a:rPr lang="en-US" dirty="0"/>
              <a:t>Open Grid Systems</a:t>
            </a:r>
          </a:p>
          <a:p>
            <a:r>
              <a:rPr lang="en-US" dirty="0"/>
              <a:t>alan@opengridsystems.com</a:t>
            </a:r>
          </a:p>
        </p:txBody>
      </p:sp>
      <p:sp>
        <p:nvSpPr>
          <p:cNvPr id="2" name="Title 1"/>
          <p:cNvSpPr>
            <a:spLocks noGrp="1"/>
          </p:cNvSpPr>
          <p:nvPr>
            <p:ph type="title"/>
          </p:nvPr>
        </p:nvSpPr>
        <p:spPr>
          <a:xfrm>
            <a:off x="457200" y="1143000"/>
            <a:ext cx="8229600" cy="1981200"/>
          </a:xfrm>
        </p:spPr>
        <p:txBody>
          <a:bodyPr/>
          <a:lstStyle/>
          <a:p>
            <a:r>
              <a:rPr lang="en-US" dirty="0"/>
              <a:t>Tutorial Section </a:t>
            </a:r>
            <a:r>
              <a:rPr lang="en-US" dirty="0" smtClean="0"/>
              <a:t>XI</a:t>
            </a:r>
            <a:r>
              <a:rPr lang="en-US" dirty="0"/>
              <a:t/>
            </a:r>
            <a:br>
              <a:rPr lang="en-US" dirty="0"/>
            </a:br>
            <a:r>
              <a:rPr lang="en-US" dirty="0"/>
              <a:t>*****</a:t>
            </a:r>
            <a:br>
              <a:rPr lang="en-US" dirty="0"/>
            </a:br>
            <a:r>
              <a:rPr lang="en-US" dirty="0" smtClean="0"/>
              <a:t>Implementation Techniques</a:t>
            </a:r>
            <a:endParaRPr lang="en-US" dirty="0"/>
          </a:p>
        </p:txBody>
      </p:sp>
    </p:spTree>
    <p:extLst>
      <p:ext uri="{BB962C8B-B14F-4D97-AF65-F5344CB8AC3E}">
        <p14:creationId xmlns:p14="http://schemas.microsoft.com/office/powerpoint/2010/main" val="261581090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Enabling Software</a:t>
            </a:r>
            <a:endParaRPr lang="en-US" dirty="0"/>
          </a:p>
        </p:txBody>
      </p:sp>
      <p:sp>
        <p:nvSpPr>
          <p:cNvPr id="3" name="Content Placeholder 2"/>
          <p:cNvSpPr>
            <a:spLocks noGrp="1"/>
          </p:cNvSpPr>
          <p:nvPr>
            <p:ph idx="1"/>
          </p:nvPr>
        </p:nvSpPr>
        <p:spPr/>
        <p:txBody>
          <a:bodyPr>
            <a:normAutofit lnSpcReduction="10000"/>
          </a:bodyPr>
          <a:lstStyle/>
          <a:p>
            <a:r>
              <a:rPr lang="en-US" dirty="0" smtClean="0"/>
              <a:t>The CIM defines </a:t>
            </a:r>
            <a:r>
              <a:rPr lang="en-US" b="1" dirty="0" smtClean="0"/>
              <a:t>external interfaces</a:t>
            </a:r>
          </a:p>
          <a:p>
            <a:r>
              <a:rPr lang="en-US" dirty="0" smtClean="0"/>
              <a:t>Making software CIM compatible does not mean its internal data structures have to be based on CIM</a:t>
            </a:r>
          </a:p>
          <a:p>
            <a:r>
              <a:rPr lang="en-US" dirty="0" smtClean="0"/>
              <a:t>Supporting CIM means an application must be able to </a:t>
            </a:r>
            <a:r>
              <a:rPr lang="en-US" b="1" dirty="0" smtClean="0"/>
              <a:t>import</a:t>
            </a:r>
            <a:r>
              <a:rPr lang="en-US" dirty="0" smtClean="0"/>
              <a:t> and/or </a:t>
            </a:r>
            <a:r>
              <a:rPr lang="en-US" b="1" dirty="0" smtClean="0"/>
              <a:t>export</a:t>
            </a:r>
            <a:r>
              <a:rPr lang="en-US" dirty="0" smtClean="0"/>
              <a:t> CIM data and support the CIM RDF or XSD XML formats</a:t>
            </a:r>
          </a:p>
          <a:p>
            <a:r>
              <a:rPr lang="en-US" dirty="0" smtClean="0"/>
              <a:t>A CIM adapter will map to and/or from an application’s internal data structures and CIM</a:t>
            </a:r>
            <a:endParaRPr lang="en-US" dirty="0"/>
          </a:p>
        </p:txBody>
      </p:sp>
    </p:spTree>
    <p:extLst>
      <p:ext uri="{BB962C8B-B14F-4D97-AF65-F5344CB8AC3E}">
        <p14:creationId xmlns:p14="http://schemas.microsoft.com/office/powerpoint/2010/main" val="179923130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Supporting CIM Import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common scenario is that a vendor wishes to be able to import </a:t>
            </a:r>
            <a:r>
              <a:rPr lang="en-US" b="1" dirty="0" smtClean="0"/>
              <a:t>electrical network models </a:t>
            </a:r>
            <a:r>
              <a:rPr lang="en-US" dirty="0" smtClean="0"/>
              <a:t>in </a:t>
            </a:r>
            <a:r>
              <a:rPr lang="en-US" b="1" dirty="0" smtClean="0"/>
              <a:t>CIM RDF XML</a:t>
            </a:r>
            <a:r>
              <a:rPr lang="en-US" dirty="0" smtClean="0"/>
              <a:t> to run analysis functions such as </a:t>
            </a:r>
            <a:r>
              <a:rPr lang="en-US" b="1" dirty="0" smtClean="0"/>
              <a:t>power-flow</a:t>
            </a:r>
            <a:r>
              <a:rPr lang="en-US" dirty="0" smtClean="0"/>
              <a:t>, </a:t>
            </a:r>
            <a:r>
              <a:rPr lang="en-US" b="1" dirty="0" smtClean="0"/>
              <a:t>state estimation </a:t>
            </a:r>
            <a:r>
              <a:rPr lang="en-US" dirty="0" smtClean="0"/>
              <a:t>etc.</a:t>
            </a:r>
          </a:p>
          <a:p>
            <a:r>
              <a:rPr lang="en-US" dirty="0" smtClean="0"/>
              <a:t>The software has its own </a:t>
            </a:r>
            <a:r>
              <a:rPr lang="en-US" b="1" dirty="0" smtClean="0"/>
              <a:t>internal data structure </a:t>
            </a:r>
            <a:r>
              <a:rPr lang="en-US" dirty="0" smtClean="0"/>
              <a:t>to represent the network components e.g. buses, loads, generators, branches etc.</a:t>
            </a:r>
          </a:p>
          <a:p>
            <a:r>
              <a:rPr lang="en-US" dirty="0" smtClean="0"/>
              <a:t>To support the import of CIM data the CIM data elements relevant to the electrical network model must be </a:t>
            </a:r>
            <a:r>
              <a:rPr lang="en-US" b="1" dirty="0" smtClean="0"/>
              <a:t>mapped</a:t>
            </a:r>
            <a:r>
              <a:rPr lang="en-US" dirty="0" smtClean="0"/>
              <a:t> to the internal structure</a:t>
            </a:r>
            <a:endParaRPr lang="en-US" dirty="0"/>
          </a:p>
        </p:txBody>
      </p:sp>
    </p:spTree>
    <p:extLst>
      <p:ext uri="{BB962C8B-B14F-4D97-AF65-F5344CB8AC3E}">
        <p14:creationId xmlns:p14="http://schemas.microsoft.com/office/powerpoint/2010/main" val="356605657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Bi-Directional Transformation</a:t>
            </a:r>
            <a:endParaRPr lang="en-US" dirty="0"/>
          </a:p>
        </p:txBody>
      </p:sp>
      <p:sp>
        <p:nvSpPr>
          <p:cNvPr id="3" name="Content Placeholder 2"/>
          <p:cNvSpPr>
            <a:spLocks noGrp="1"/>
          </p:cNvSpPr>
          <p:nvPr>
            <p:ph idx="1"/>
          </p:nvPr>
        </p:nvSpPr>
        <p:spPr/>
        <p:txBody>
          <a:bodyPr>
            <a:normAutofit lnSpcReduction="10000"/>
          </a:bodyPr>
          <a:lstStyle/>
          <a:p>
            <a:r>
              <a:rPr lang="en-US" dirty="0"/>
              <a:t>In some cases the requirement is only to import or export in which case the transformation is </a:t>
            </a:r>
            <a:r>
              <a:rPr lang="en-US" b="1" dirty="0"/>
              <a:t>one-</a:t>
            </a:r>
            <a:r>
              <a:rPr lang="en-US" b="1" dirty="0" smtClean="0"/>
              <a:t>way</a:t>
            </a:r>
          </a:p>
          <a:p>
            <a:r>
              <a:rPr lang="en-US" dirty="0" smtClean="0"/>
              <a:t>For many applications there is a need to </a:t>
            </a:r>
            <a:r>
              <a:rPr lang="en-US" b="1" dirty="0" smtClean="0"/>
              <a:t>import</a:t>
            </a:r>
            <a:r>
              <a:rPr lang="en-US" dirty="0" smtClean="0"/>
              <a:t> </a:t>
            </a:r>
            <a:r>
              <a:rPr lang="en-US" b="1" i="1" dirty="0" smtClean="0"/>
              <a:t>and</a:t>
            </a:r>
            <a:r>
              <a:rPr lang="en-US" b="1" dirty="0" smtClean="0"/>
              <a:t> export </a:t>
            </a:r>
            <a:r>
              <a:rPr lang="en-US" dirty="0" smtClean="0"/>
              <a:t>CIM and ensure that there is </a:t>
            </a:r>
            <a:r>
              <a:rPr lang="en-US" b="1" dirty="0" smtClean="0"/>
              <a:t>consistency</a:t>
            </a:r>
            <a:r>
              <a:rPr lang="en-US" dirty="0" smtClean="0"/>
              <a:t> between the import and export</a:t>
            </a:r>
          </a:p>
          <a:p>
            <a:r>
              <a:rPr lang="en-US" dirty="0" smtClean="0"/>
              <a:t>The software must ensure </a:t>
            </a:r>
            <a:r>
              <a:rPr lang="en-US" dirty="0"/>
              <a:t>that a native element is </a:t>
            </a:r>
            <a:r>
              <a:rPr lang="en-US" b="1" dirty="0"/>
              <a:t>always mapped to the same CIM element</a:t>
            </a:r>
            <a:r>
              <a:rPr lang="en-US" dirty="0"/>
              <a:t> and vice-</a:t>
            </a:r>
            <a:r>
              <a:rPr lang="en-US" dirty="0" smtClean="0"/>
              <a:t>versa.</a:t>
            </a:r>
            <a:endParaRPr lang="en-GB" dirty="0"/>
          </a:p>
        </p:txBody>
      </p:sp>
    </p:spTree>
    <p:extLst>
      <p:ext uri="{BB962C8B-B14F-4D97-AF65-F5344CB8AC3E}">
        <p14:creationId xmlns:p14="http://schemas.microsoft.com/office/powerpoint/2010/main" val="133379815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Stateful</a:t>
            </a:r>
            <a:r>
              <a:rPr lang="en-US" dirty="0" smtClean="0"/>
              <a:t> </a:t>
            </a:r>
            <a:r>
              <a:rPr lang="en-US" dirty="0" err="1" smtClean="0"/>
              <a:t>vs</a:t>
            </a:r>
            <a:r>
              <a:rPr lang="en-US" dirty="0" smtClean="0"/>
              <a:t> Stateless Transformation</a:t>
            </a:r>
            <a:endParaRPr lang="en-US" dirty="0"/>
          </a:p>
        </p:txBody>
      </p:sp>
      <p:sp>
        <p:nvSpPr>
          <p:cNvPr id="3" name="Content Placeholder 2"/>
          <p:cNvSpPr>
            <a:spLocks noGrp="1"/>
          </p:cNvSpPr>
          <p:nvPr>
            <p:ph idx="1"/>
          </p:nvPr>
        </p:nvSpPr>
        <p:spPr>
          <a:xfrm>
            <a:off x="457200" y="1600200"/>
            <a:ext cx="8229600" cy="4673600"/>
          </a:xfrm>
        </p:spPr>
        <p:txBody>
          <a:bodyPr>
            <a:normAutofit fontScale="92500" lnSpcReduction="10000"/>
          </a:bodyPr>
          <a:lstStyle/>
          <a:p>
            <a:r>
              <a:rPr lang="en-US" dirty="0" smtClean="0"/>
              <a:t>In a one-way transformation to import CIM data the process is relatively simple:</a:t>
            </a:r>
          </a:p>
          <a:p>
            <a:endParaRPr lang="en-US" dirty="0"/>
          </a:p>
          <a:p>
            <a:endParaRPr lang="en-US" dirty="0" smtClean="0"/>
          </a:p>
          <a:p>
            <a:r>
              <a:rPr lang="en-US" dirty="0" smtClean="0"/>
              <a:t>The Transformation converts </a:t>
            </a:r>
            <a:r>
              <a:rPr lang="en-US" b="1" dirty="0" smtClean="0"/>
              <a:t>CIM</a:t>
            </a:r>
            <a:r>
              <a:rPr lang="en-US" dirty="0" smtClean="0"/>
              <a:t> to the </a:t>
            </a:r>
            <a:r>
              <a:rPr lang="en-US" b="1" dirty="0" smtClean="0"/>
              <a:t>Internal </a:t>
            </a:r>
            <a:r>
              <a:rPr lang="en-US" dirty="0" smtClean="0"/>
              <a:t>Analysis Application structure and the application performs the analysis</a:t>
            </a:r>
          </a:p>
          <a:p>
            <a:r>
              <a:rPr lang="en-US" dirty="0" smtClean="0"/>
              <a:t>The analysis application has no knowledge that the original source was CIM and operates as normal</a:t>
            </a:r>
            <a:endParaRPr lang="en-US" dirty="0"/>
          </a:p>
        </p:txBody>
      </p:sp>
      <p:pic>
        <p:nvPicPr>
          <p:cNvPr id="4" name="Picture 3"/>
          <p:cNvPicPr>
            <a:picLocks noChangeAspect="1"/>
          </p:cNvPicPr>
          <p:nvPr/>
        </p:nvPicPr>
        <p:blipFill>
          <a:blip r:embed="rId2"/>
          <a:stretch>
            <a:fillRect/>
          </a:stretch>
        </p:blipFill>
        <p:spPr>
          <a:xfrm>
            <a:off x="150881" y="2594052"/>
            <a:ext cx="8801375" cy="956671"/>
          </a:xfrm>
          <a:prstGeom prst="rect">
            <a:avLst/>
          </a:prstGeom>
        </p:spPr>
      </p:pic>
    </p:spTree>
    <p:extLst>
      <p:ext uri="{BB962C8B-B14F-4D97-AF65-F5344CB8AC3E}">
        <p14:creationId xmlns:p14="http://schemas.microsoft.com/office/powerpoint/2010/main" val="360563564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Stateful</a:t>
            </a:r>
            <a:r>
              <a:rPr lang="en-US" dirty="0" smtClean="0"/>
              <a:t> Transformation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process becomes more complex when the application must </a:t>
            </a:r>
            <a:r>
              <a:rPr lang="en-US" b="1" dirty="0" smtClean="0"/>
              <a:t>export data back to CIM </a:t>
            </a:r>
            <a:r>
              <a:rPr lang="en-US" dirty="0" smtClean="0"/>
              <a:t>(e.g. the results of the power-flow)</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r>
              <a:rPr lang="en-US" dirty="0" smtClean="0"/>
              <a:t>If a CIM Element was </a:t>
            </a:r>
            <a:r>
              <a:rPr lang="en-US" b="1" dirty="0" smtClean="0"/>
              <a:t>mapped</a:t>
            </a:r>
            <a:r>
              <a:rPr lang="en-US" dirty="0" smtClean="0"/>
              <a:t> to an Internal Element that now has results then the </a:t>
            </a:r>
            <a:r>
              <a:rPr lang="en-US" b="1" dirty="0" smtClean="0"/>
              <a:t>reverse</a:t>
            </a:r>
            <a:r>
              <a:rPr lang="en-US" dirty="0" smtClean="0"/>
              <a:t> Internal to CIM Transformation must ensure the results refer to the </a:t>
            </a:r>
            <a:r>
              <a:rPr lang="en-US" b="1" dirty="0" smtClean="0"/>
              <a:t>same </a:t>
            </a:r>
            <a:r>
              <a:rPr lang="en-US" dirty="0" smtClean="0"/>
              <a:t>CIM Element when transformed back</a:t>
            </a:r>
            <a:endParaRPr lang="en-US" dirty="0"/>
          </a:p>
        </p:txBody>
      </p:sp>
      <p:pic>
        <p:nvPicPr>
          <p:cNvPr id="4" name="Picture 3"/>
          <p:cNvPicPr>
            <a:picLocks noChangeAspect="1"/>
          </p:cNvPicPr>
          <p:nvPr/>
        </p:nvPicPr>
        <p:blipFill>
          <a:blip r:embed="rId2"/>
          <a:stretch>
            <a:fillRect/>
          </a:stretch>
        </p:blipFill>
        <p:spPr>
          <a:xfrm>
            <a:off x="0" y="2360570"/>
            <a:ext cx="9144000" cy="2459935"/>
          </a:xfrm>
          <a:prstGeom prst="rect">
            <a:avLst/>
          </a:prstGeom>
        </p:spPr>
      </p:pic>
    </p:spTree>
    <p:extLst>
      <p:ext uri="{BB962C8B-B14F-4D97-AF65-F5344CB8AC3E}">
        <p14:creationId xmlns:p14="http://schemas.microsoft.com/office/powerpoint/2010/main" val="2549299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to CIM Objects</a:t>
            </a:r>
            <a:endParaRPr lang="en-US" dirty="0"/>
          </a:p>
        </p:txBody>
      </p:sp>
      <p:pic>
        <p:nvPicPr>
          <p:cNvPr id="4" name="Picture 3"/>
          <p:cNvPicPr>
            <a:picLocks noChangeAspect="1"/>
          </p:cNvPicPr>
          <p:nvPr/>
        </p:nvPicPr>
        <p:blipFill>
          <a:blip r:embed="rId2"/>
          <a:stretch>
            <a:fillRect/>
          </a:stretch>
        </p:blipFill>
        <p:spPr>
          <a:xfrm>
            <a:off x="4575600" y="1335600"/>
            <a:ext cx="4569293" cy="5328000"/>
          </a:xfrm>
          <a:prstGeom prst="rect">
            <a:avLst/>
          </a:prstGeom>
        </p:spPr>
      </p:pic>
      <p:pic>
        <p:nvPicPr>
          <p:cNvPr id="5" name="Picture 4"/>
          <p:cNvPicPr>
            <a:picLocks noChangeAspect="1"/>
          </p:cNvPicPr>
          <p:nvPr/>
        </p:nvPicPr>
        <p:blipFill>
          <a:blip r:embed="rId3"/>
          <a:stretch>
            <a:fillRect/>
          </a:stretch>
        </p:blipFill>
        <p:spPr>
          <a:xfrm>
            <a:off x="457201" y="1953737"/>
            <a:ext cx="4380036" cy="4605618"/>
          </a:xfrm>
          <a:prstGeom prst="rect">
            <a:avLst/>
          </a:prstGeom>
        </p:spPr>
      </p:pic>
    </p:spTree>
    <p:extLst>
      <p:ext uri="{BB962C8B-B14F-4D97-AF65-F5344CB8AC3E}">
        <p14:creationId xmlns:p14="http://schemas.microsoft.com/office/powerpoint/2010/main" val="1157203785"/>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Stateful</a:t>
            </a:r>
            <a:r>
              <a:rPr lang="en-US" dirty="0" smtClean="0"/>
              <a:t> Transformation</a:t>
            </a:r>
            <a:endParaRPr lang="en-US" dirty="0"/>
          </a:p>
        </p:txBody>
      </p:sp>
      <p:sp>
        <p:nvSpPr>
          <p:cNvPr id="3" name="Content Placeholder 2"/>
          <p:cNvSpPr>
            <a:spLocks noGrp="1"/>
          </p:cNvSpPr>
          <p:nvPr>
            <p:ph idx="1"/>
          </p:nvPr>
        </p:nvSpPr>
        <p:spPr/>
        <p:txBody>
          <a:bodyPr>
            <a:normAutofit fontScale="92500"/>
          </a:bodyPr>
          <a:lstStyle/>
          <a:p>
            <a:r>
              <a:rPr lang="en-US" dirty="0" smtClean="0"/>
              <a:t>There are two approaches to this problem:</a:t>
            </a:r>
          </a:p>
          <a:p>
            <a:pPr marL="514350" indent="-514350">
              <a:buFont typeface="+mj-lt"/>
              <a:buAutoNum type="arabicPeriod"/>
            </a:pPr>
            <a:r>
              <a:rPr lang="en-US" dirty="0" smtClean="0"/>
              <a:t>Ensure the Internal data structure can refer to its corresponding CIM element (e.g. store the </a:t>
            </a:r>
            <a:r>
              <a:rPr lang="en-US" b="1" dirty="0" smtClean="0"/>
              <a:t>CIM </a:t>
            </a:r>
            <a:r>
              <a:rPr lang="en-US" b="1" dirty="0" err="1" smtClean="0"/>
              <a:t>mRID</a:t>
            </a:r>
            <a:r>
              <a:rPr lang="en-US" b="1" dirty="0" smtClean="0"/>
              <a:t> in the internal data structure</a:t>
            </a:r>
            <a:r>
              <a:rPr lang="en-US" dirty="0" smtClean="0"/>
              <a:t>)</a:t>
            </a:r>
          </a:p>
          <a:p>
            <a:pPr marL="514350" indent="-514350">
              <a:buFont typeface="+mj-lt"/>
              <a:buAutoNum type="arabicPeriod"/>
            </a:pPr>
            <a:r>
              <a:rPr lang="en-US" dirty="0" smtClean="0"/>
              <a:t>Use an </a:t>
            </a:r>
            <a:r>
              <a:rPr lang="en-US" b="1" dirty="0" smtClean="0"/>
              <a:t>Identity Registry </a:t>
            </a:r>
            <a:r>
              <a:rPr lang="en-US" dirty="0" smtClean="0"/>
              <a:t>to track and share the mappings between CIM and Internal elements</a:t>
            </a:r>
          </a:p>
          <a:p>
            <a:r>
              <a:rPr lang="en-US" dirty="0" smtClean="0"/>
              <a:t>The first solution is the least complex but is rarely practical when dealing with established, legacy formats and fixed database schemas</a:t>
            </a:r>
            <a:endParaRPr lang="en-US" dirty="0"/>
          </a:p>
        </p:txBody>
      </p:sp>
    </p:spTree>
    <p:extLst>
      <p:ext uri="{BB962C8B-B14F-4D97-AF65-F5344CB8AC3E}">
        <p14:creationId xmlns:p14="http://schemas.microsoft.com/office/powerpoint/2010/main" val="395630766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Registry</a:t>
            </a:r>
            <a:endParaRPr lang="en-US" dirty="0"/>
          </a:p>
        </p:txBody>
      </p:sp>
      <p:sp>
        <p:nvSpPr>
          <p:cNvPr id="3" name="Content Placeholder 2"/>
          <p:cNvSpPr>
            <a:spLocks noGrp="1"/>
          </p:cNvSpPr>
          <p:nvPr>
            <p:ph idx="1"/>
          </p:nvPr>
        </p:nvSpPr>
        <p:spPr>
          <a:xfrm>
            <a:off x="457200" y="1600200"/>
            <a:ext cx="8229600" cy="5003800"/>
          </a:xfrm>
        </p:spPr>
        <p:txBody>
          <a:bodyPr>
            <a:normAutofit fontScale="92500" lnSpcReduction="10000"/>
          </a:bodyPr>
          <a:lstStyle/>
          <a:p>
            <a:r>
              <a:rPr lang="en-US" dirty="0" smtClean="0"/>
              <a:t>Using an </a:t>
            </a:r>
            <a:r>
              <a:rPr lang="en-US" b="1" dirty="0" smtClean="0"/>
              <a:t>Identity Registry </a:t>
            </a:r>
            <a:r>
              <a:rPr lang="en-US" dirty="0" smtClean="0"/>
              <a:t>allows each Transformation to have </a:t>
            </a:r>
            <a:r>
              <a:rPr lang="en-US" b="1" dirty="0" smtClean="0"/>
              <a:t>access to the output </a:t>
            </a:r>
            <a:r>
              <a:rPr lang="en-US" dirty="0" smtClean="0"/>
              <a:t>of any </a:t>
            </a:r>
            <a:r>
              <a:rPr lang="en-US" b="1" dirty="0" smtClean="0"/>
              <a:t>previous</a:t>
            </a:r>
            <a:r>
              <a:rPr lang="en-US" dirty="0" smtClean="0"/>
              <a:t> transformations</a:t>
            </a:r>
          </a:p>
          <a:p>
            <a:endParaRPr lang="en-US" dirty="0"/>
          </a:p>
          <a:p>
            <a:endParaRPr lang="en-US" dirty="0" smtClean="0"/>
          </a:p>
          <a:p>
            <a:endParaRPr lang="en-US" dirty="0"/>
          </a:p>
          <a:p>
            <a:endParaRPr lang="en-US" dirty="0" smtClean="0"/>
          </a:p>
          <a:p>
            <a:r>
              <a:rPr lang="en-US" dirty="0" smtClean="0"/>
              <a:t>This allows CIM and Internal elements to </a:t>
            </a:r>
            <a:r>
              <a:rPr lang="en-US" b="1" dirty="0" smtClean="0"/>
              <a:t>maintain consistent mappings </a:t>
            </a:r>
            <a:r>
              <a:rPr lang="en-US" dirty="0" smtClean="0"/>
              <a:t>across </a:t>
            </a:r>
            <a:r>
              <a:rPr lang="en-US" b="1" dirty="0" smtClean="0"/>
              <a:t>multiple import/export processes</a:t>
            </a:r>
            <a:endParaRPr lang="en-US" b="1" dirty="0"/>
          </a:p>
        </p:txBody>
      </p:sp>
      <p:pic>
        <p:nvPicPr>
          <p:cNvPr id="4" name="Picture 3"/>
          <p:cNvPicPr>
            <a:picLocks noChangeAspect="1"/>
          </p:cNvPicPr>
          <p:nvPr/>
        </p:nvPicPr>
        <p:blipFill>
          <a:blip r:embed="rId2"/>
          <a:stretch>
            <a:fillRect/>
          </a:stretch>
        </p:blipFill>
        <p:spPr>
          <a:xfrm>
            <a:off x="1517248" y="2893657"/>
            <a:ext cx="5677705" cy="2121425"/>
          </a:xfrm>
          <a:prstGeom prst="rect">
            <a:avLst/>
          </a:prstGeom>
        </p:spPr>
      </p:pic>
    </p:spTree>
    <p:extLst>
      <p:ext uri="{BB962C8B-B14F-4D97-AF65-F5344CB8AC3E}">
        <p14:creationId xmlns:p14="http://schemas.microsoft.com/office/powerpoint/2010/main" val="82964545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Supporting CIM XML</a:t>
            </a:r>
            <a:endParaRPr lang="en-US" dirty="0"/>
          </a:p>
        </p:txBody>
      </p:sp>
      <p:sp>
        <p:nvSpPr>
          <p:cNvPr id="3" name="Content Placeholder 2"/>
          <p:cNvSpPr>
            <a:spLocks noGrp="1"/>
          </p:cNvSpPr>
          <p:nvPr>
            <p:ph idx="1"/>
          </p:nvPr>
        </p:nvSpPr>
        <p:spPr/>
        <p:txBody>
          <a:bodyPr>
            <a:normAutofit lnSpcReduction="10000"/>
          </a:bodyPr>
          <a:lstStyle/>
          <a:p>
            <a:r>
              <a:rPr lang="en-US" dirty="0" smtClean="0"/>
              <a:t>A number of approaches are available to support import/export of CIM data:</a:t>
            </a:r>
          </a:p>
          <a:p>
            <a:pPr lvl="1"/>
            <a:r>
              <a:rPr lang="en-US" b="1" dirty="0" smtClean="0"/>
              <a:t>Custom native code </a:t>
            </a:r>
            <a:r>
              <a:rPr lang="en-US" dirty="0" smtClean="0"/>
              <a:t>to read CIM XML and write to the internal format (fast but difficult to maintain)</a:t>
            </a:r>
          </a:p>
          <a:p>
            <a:pPr lvl="1"/>
            <a:r>
              <a:rPr lang="en-US" dirty="0" smtClean="0"/>
              <a:t>XML </a:t>
            </a:r>
            <a:r>
              <a:rPr lang="en-US" dirty="0" err="1" smtClean="0"/>
              <a:t>Stylesheet</a:t>
            </a:r>
            <a:r>
              <a:rPr lang="en-US" dirty="0" smtClean="0"/>
              <a:t> Transforms </a:t>
            </a:r>
            <a:r>
              <a:rPr lang="en-US" b="1" dirty="0" smtClean="0"/>
              <a:t>(XSLT</a:t>
            </a:r>
            <a:r>
              <a:rPr lang="en-US" dirty="0" smtClean="0"/>
              <a:t>) are popular for transforming XML data and supported by common Enterprise platforms</a:t>
            </a:r>
          </a:p>
          <a:p>
            <a:pPr lvl="1"/>
            <a:r>
              <a:rPr lang="en-US" dirty="0" smtClean="0"/>
              <a:t>Extract Transform Load (</a:t>
            </a:r>
            <a:r>
              <a:rPr lang="en-US" b="1" dirty="0" smtClean="0"/>
              <a:t>ETL</a:t>
            </a:r>
            <a:r>
              <a:rPr lang="en-US" dirty="0" smtClean="0"/>
              <a:t>) tools designed to map between file formats and database schemas</a:t>
            </a:r>
          </a:p>
          <a:p>
            <a:pPr lvl="1"/>
            <a:r>
              <a:rPr lang="en-US" b="1" dirty="0" smtClean="0"/>
              <a:t>Model Driven Transformation </a:t>
            </a:r>
            <a:r>
              <a:rPr lang="en-US" dirty="0" smtClean="0"/>
              <a:t>languages</a:t>
            </a:r>
          </a:p>
        </p:txBody>
      </p:sp>
    </p:spTree>
    <p:extLst>
      <p:ext uri="{BB962C8B-B14F-4D97-AF65-F5344CB8AC3E}">
        <p14:creationId xmlns:p14="http://schemas.microsoft.com/office/powerpoint/2010/main" val="4244329462"/>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Driven Transformation</a:t>
            </a:r>
            <a:endParaRPr lang="en-US" dirty="0"/>
          </a:p>
        </p:txBody>
      </p:sp>
      <p:sp>
        <p:nvSpPr>
          <p:cNvPr id="3" name="Content Placeholder 2"/>
          <p:cNvSpPr>
            <a:spLocks noGrp="1"/>
          </p:cNvSpPr>
          <p:nvPr>
            <p:ph idx="1"/>
          </p:nvPr>
        </p:nvSpPr>
        <p:spPr>
          <a:xfrm>
            <a:off x="457200" y="1600200"/>
            <a:ext cx="8229600" cy="4826000"/>
          </a:xfrm>
        </p:spPr>
        <p:txBody>
          <a:bodyPr>
            <a:normAutofit fontScale="77500" lnSpcReduction="20000"/>
          </a:bodyPr>
          <a:lstStyle/>
          <a:p>
            <a:r>
              <a:rPr lang="en-US" b="1" dirty="0" smtClean="0"/>
              <a:t>Model</a:t>
            </a:r>
            <a:r>
              <a:rPr lang="en-US" b="1" dirty="0"/>
              <a:t>-Driven Transformation </a:t>
            </a:r>
            <a:r>
              <a:rPr lang="en-US" b="1" dirty="0" smtClean="0"/>
              <a:t>(MDT) </a:t>
            </a:r>
            <a:r>
              <a:rPr lang="en-US" dirty="0" smtClean="0"/>
              <a:t>defines </a:t>
            </a:r>
            <a:r>
              <a:rPr lang="en-US" dirty="0"/>
              <a:t>the data mappings at the </a:t>
            </a:r>
            <a:r>
              <a:rPr lang="en-US" b="1" dirty="0" smtClean="0"/>
              <a:t>model</a:t>
            </a:r>
            <a:r>
              <a:rPr lang="en-US" dirty="0" smtClean="0"/>
              <a:t> (structural) </a:t>
            </a:r>
            <a:r>
              <a:rPr lang="en-US" dirty="0"/>
              <a:t>level, </a:t>
            </a:r>
            <a:r>
              <a:rPr lang="en-US" b="1" dirty="0"/>
              <a:t>independent</a:t>
            </a:r>
            <a:r>
              <a:rPr lang="en-US" dirty="0"/>
              <a:t> of the source and target </a:t>
            </a:r>
            <a:r>
              <a:rPr lang="en-US" b="1" dirty="0" smtClean="0"/>
              <a:t>formats</a:t>
            </a:r>
          </a:p>
          <a:p>
            <a:r>
              <a:rPr lang="en-US" dirty="0" smtClean="0"/>
              <a:t>For MDT an </a:t>
            </a:r>
            <a:r>
              <a:rPr lang="en-US" b="1" dirty="0" smtClean="0"/>
              <a:t>information model </a:t>
            </a:r>
            <a:r>
              <a:rPr lang="en-US" dirty="0" smtClean="0"/>
              <a:t>is required for the source and target data</a:t>
            </a:r>
          </a:p>
          <a:p>
            <a:r>
              <a:rPr lang="en-US" dirty="0" smtClean="0"/>
              <a:t>In </a:t>
            </a:r>
            <a:r>
              <a:rPr lang="en-US" dirty="0"/>
              <a:t>some cases an information model will </a:t>
            </a:r>
            <a:r>
              <a:rPr lang="en-US" b="1" dirty="0"/>
              <a:t>already exist </a:t>
            </a:r>
            <a:r>
              <a:rPr lang="en-US" dirty="0"/>
              <a:t>e.g. </a:t>
            </a:r>
            <a:r>
              <a:rPr lang="en-US" b="1" dirty="0"/>
              <a:t>CIM</a:t>
            </a:r>
            <a:r>
              <a:rPr lang="en-US" dirty="0"/>
              <a:t>, </a:t>
            </a:r>
            <a:r>
              <a:rPr lang="en-US" b="1" dirty="0" err="1"/>
              <a:t>MultiSpeak</a:t>
            </a:r>
            <a:r>
              <a:rPr lang="en-US" dirty="0"/>
              <a:t> or an internal </a:t>
            </a:r>
            <a:r>
              <a:rPr lang="en-US" b="1" dirty="0"/>
              <a:t>Enterprise Semantic Model</a:t>
            </a:r>
          </a:p>
          <a:p>
            <a:r>
              <a:rPr lang="en-US" dirty="0"/>
              <a:t>Sometimes the information model is </a:t>
            </a:r>
            <a:r>
              <a:rPr lang="en-US" b="1" dirty="0"/>
              <a:t>implicit</a:t>
            </a:r>
            <a:r>
              <a:rPr lang="en-US" dirty="0"/>
              <a:t> to the format and can be </a:t>
            </a:r>
            <a:r>
              <a:rPr lang="en-US" b="1" dirty="0"/>
              <a:t>derived</a:t>
            </a:r>
            <a:r>
              <a:rPr lang="en-US" dirty="0"/>
              <a:t> automatically e.g. </a:t>
            </a:r>
            <a:r>
              <a:rPr lang="en-US" b="1" dirty="0"/>
              <a:t>database schema </a:t>
            </a:r>
            <a:r>
              <a:rPr lang="en-US" dirty="0"/>
              <a:t>or </a:t>
            </a:r>
            <a:r>
              <a:rPr lang="en-US" b="1" dirty="0"/>
              <a:t>XSD</a:t>
            </a:r>
            <a:r>
              <a:rPr lang="en-US" dirty="0"/>
              <a:t>s</a:t>
            </a:r>
          </a:p>
          <a:p>
            <a:r>
              <a:rPr lang="en-US" dirty="0"/>
              <a:t>Other times you need to </a:t>
            </a:r>
            <a:r>
              <a:rPr lang="en-US" b="1" dirty="0"/>
              <a:t>reverse-engineer </a:t>
            </a:r>
            <a:r>
              <a:rPr lang="en-US" dirty="0"/>
              <a:t>the information model from the format itself e.g. CSV files or column-oriented text formats</a:t>
            </a:r>
            <a:endParaRPr lang="en-US" dirty="0" smtClean="0"/>
          </a:p>
          <a:p>
            <a:endParaRPr lang="en-US" dirty="0"/>
          </a:p>
        </p:txBody>
      </p:sp>
    </p:spTree>
    <p:extLst>
      <p:ext uri="{BB962C8B-B14F-4D97-AF65-F5344CB8AC3E}">
        <p14:creationId xmlns:p14="http://schemas.microsoft.com/office/powerpoint/2010/main" val="348907492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Definitions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Transformations are </a:t>
            </a:r>
            <a:r>
              <a:rPr lang="en-US" b="1" dirty="0" smtClean="0"/>
              <a:t>written against the models </a:t>
            </a:r>
            <a:r>
              <a:rPr lang="en-US" dirty="0" smtClean="0"/>
              <a:t>and there are a number of model-driven transformation languages</a:t>
            </a:r>
          </a:p>
          <a:p>
            <a:r>
              <a:rPr lang="en-US" dirty="0" smtClean="0"/>
              <a:t>The </a:t>
            </a:r>
            <a:r>
              <a:rPr lang="en-US" dirty="0"/>
              <a:t>same transformation can be used with data coming from web services, databases, files or any other data </a:t>
            </a:r>
            <a:r>
              <a:rPr lang="en-US" dirty="0" smtClean="0"/>
              <a:t>source as the transformation runs against </a:t>
            </a:r>
            <a:r>
              <a:rPr lang="en-US" b="1" dirty="0" smtClean="0"/>
              <a:t>format-agnostic data objects</a:t>
            </a:r>
            <a:endParaRPr lang="en-US" b="1" dirty="0"/>
          </a:p>
          <a:p>
            <a:r>
              <a:rPr lang="en-US" b="1" dirty="0" smtClean="0"/>
              <a:t>Interfaces</a:t>
            </a:r>
            <a:r>
              <a:rPr lang="en-US" dirty="0" smtClean="0"/>
              <a:t> convert the source data to these data objects</a:t>
            </a:r>
          </a:p>
          <a:p>
            <a:r>
              <a:rPr lang="en-US" b="1" dirty="0" smtClean="0"/>
              <a:t>Multiple </a:t>
            </a:r>
            <a:r>
              <a:rPr lang="en-US" b="1" dirty="0"/>
              <a:t>interfaces </a:t>
            </a:r>
            <a:r>
              <a:rPr lang="en-US" dirty="0"/>
              <a:t>can be used to get data in the </a:t>
            </a:r>
            <a:r>
              <a:rPr lang="en-US" b="1" dirty="0"/>
              <a:t>same structure </a:t>
            </a:r>
            <a:r>
              <a:rPr lang="en-US" dirty="0"/>
              <a:t>to/from </a:t>
            </a:r>
            <a:r>
              <a:rPr lang="en-US" b="1" dirty="0"/>
              <a:t>different formats</a:t>
            </a:r>
          </a:p>
        </p:txBody>
      </p:sp>
    </p:spTree>
    <p:extLst>
      <p:ext uri="{BB962C8B-B14F-4D97-AF65-F5344CB8AC3E}">
        <p14:creationId xmlns:p14="http://schemas.microsoft.com/office/powerpoint/2010/main" val="272200063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Transformation Example: CIM to PSS/E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example of this process is to convert </a:t>
            </a:r>
            <a:r>
              <a:rPr lang="en-US" b="1" dirty="0" smtClean="0"/>
              <a:t>CIM</a:t>
            </a:r>
            <a:r>
              <a:rPr lang="en-US" dirty="0" smtClean="0"/>
              <a:t> into </a:t>
            </a:r>
            <a:r>
              <a:rPr lang="en-US" b="1" dirty="0" smtClean="0"/>
              <a:t>PSS®E </a:t>
            </a:r>
            <a:r>
              <a:rPr lang="en-US" dirty="0" smtClean="0"/>
              <a:t>format</a:t>
            </a:r>
          </a:p>
          <a:p>
            <a:pPr lvl="1"/>
            <a:r>
              <a:rPr lang="en-US" dirty="0" smtClean="0"/>
              <a:t>The PSS®E </a:t>
            </a:r>
            <a:r>
              <a:rPr lang="en-US" dirty="0"/>
              <a:t>data structure must be </a:t>
            </a:r>
            <a:r>
              <a:rPr lang="en-US" b="1" dirty="0"/>
              <a:t>derived</a:t>
            </a:r>
            <a:r>
              <a:rPr lang="en-US" dirty="0"/>
              <a:t> to create a </a:t>
            </a:r>
            <a:r>
              <a:rPr lang="en-US" b="1" dirty="0" smtClean="0"/>
              <a:t>PSS®E information model</a:t>
            </a:r>
            <a:endParaRPr lang="en-GB" b="1" dirty="0"/>
          </a:p>
          <a:p>
            <a:pPr lvl="1"/>
            <a:r>
              <a:rPr lang="en-US" dirty="0" smtClean="0"/>
              <a:t>A </a:t>
            </a:r>
            <a:r>
              <a:rPr lang="en-US" b="1" dirty="0" err="1" smtClean="0"/>
              <a:t>serializer</a:t>
            </a:r>
            <a:r>
              <a:rPr lang="en-US" dirty="0" smtClean="0"/>
              <a:t> for </a:t>
            </a:r>
            <a:r>
              <a:rPr lang="en-US" b="1" dirty="0" smtClean="0"/>
              <a:t>PSS®E </a:t>
            </a:r>
            <a:r>
              <a:rPr lang="en-US" b="1" dirty="0"/>
              <a:t>RAW </a:t>
            </a:r>
            <a:r>
              <a:rPr lang="en-US" dirty="0"/>
              <a:t>files must be written to </a:t>
            </a:r>
            <a:r>
              <a:rPr lang="en-US" dirty="0" smtClean="0"/>
              <a:t>write </a:t>
            </a:r>
            <a:r>
              <a:rPr lang="en-US" dirty="0"/>
              <a:t>the format-agnostic data </a:t>
            </a:r>
            <a:r>
              <a:rPr lang="en-US" dirty="0" smtClean="0"/>
              <a:t>objects into PSS®E RAW format</a:t>
            </a:r>
            <a:endParaRPr lang="en-GB" dirty="0"/>
          </a:p>
          <a:p>
            <a:pPr lvl="1"/>
            <a:r>
              <a:rPr lang="en-US" dirty="0"/>
              <a:t>A </a:t>
            </a:r>
            <a:r>
              <a:rPr lang="en-US" b="1" dirty="0"/>
              <a:t>transform</a:t>
            </a:r>
            <a:r>
              <a:rPr lang="en-US" dirty="0"/>
              <a:t> between the </a:t>
            </a:r>
            <a:r>
              <a:rPr lang="en-US" b="1" dirty="0"/>
              <a:t>CIM</a:t>
            </a:r>
            <a:r>
              <a:rPr lang="en-US" dirty="0"/>
              <a:t> classes and the </a:t>
            </a:r>
            <a:r>
              <a:rPr lang="en-US" b="1" dirty="0" smtClean="0"/>
              <a:t>PSS®E </a:t>
            </a:r>
            <a:r>
              <a:rPr lang="en-US" dirty="0" smtClean="0"/>
              <a:t>information model </a:t>
            </a:r>
            <a:r>
              <a:rPr lang="en-US" dirty="0"/>
              <a:t>elements</a:t>
            </a:r>
            <a:endParaRPr lang="en-GB" dirty="0"/>
          </a:p>
          <a:p>
            <a:r>
              <a:rPr lang="en-US" dirty="0"/>
              <a:t>A </a:t>
            </a:r>
            <a:r>
              <a:rPr lang="en-US" b="1" dirty="0" smtClean="0"/>
              <a:t>CIM </a:t>
            </a:r>
            <a:r>
              <a:rPr lang="en-US" b="1" dirty="0"/>
              <a:t>RDF XML </a:t>
            </a:r>
            <a:r>
              <a:rPr lang="en-US" b="1" dirty="0" smtClean="0"/>
              <a:t>parser </a:t>
            </a:r>
            <a:r>
              <a:rPr lang="en-US" dirty="0" smtClean="0"/>
              <a:t>must </a:t>
            </a:r>
            <a:r>
              <a:rPr lang="en-US" dirty="0"/>
              <a:t>be written to </a:t>
            </a:r>
            <a:r>
              <a:rPr lang="en-US" dirty="0" smtClean="0"/>
              <a:t>convert </a:t>
            </a:r>
            <a:r>
              <a:rPr lang="en-US" dirty="0"/>
              <a:t>the CIM RDF </a:t>
            </a:r>
            <a:r>
              <a:rPr lang="en-US" dirty="0" smtClean="0"/>
              <a:t>XML into </a:t>
            </a:r>
            <a:r>
              <a:rPr lang="en-US" b="1" dirty="0" smtClean="0"/>
              <a:t>CIM </a:t>
            </a:r>
            <a:r>
              <a:rPr lang="en-US" b="1" dirty="0"/>
              <a:t>data objects</a:t>
            </a:r>
            <a:r>
              <a:rPr lang="en-GB" b="1" dirty="0" smtClean="0">
                <a:effectLst/>
              </a:rPr>
              <a:t> </a:t>
            </a:r>
            <a:endParaRPr lang="en-US" b="1" dirty="0"/>
          </a:p>
        </p:txBody>
      </p:sp>
    </p:spTree>
    <p:extLst>
      <p:ext uri="{BB962C8B-B14F-4D97-AF65-F5344CB8AC3E}">
        <p14:creationId xmlns:p14="http://schemas.microsoft.com/office/powerpoint/2010/main" val="495223712"/>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Information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a:t>Defining the </a:t>
            </a:r>
            <a:r>
              <a:rPr lang="en-US" b="1" dirty="0" smtClean="0"/>
              <a:t>PSS®E information model </a:t>
            </a:r>
            <a:r>
              <a:rPr lang="en-US" dirty="0"/>
              <a:t>involves a </a:t>
            </a:r>
            <a:r>
              <a:rPr lang="en-US" b="1" dirty="0"/>
              <a:t>reverse engineering </a:t>
            </a:r>
            <a:r>
              <a:rPr lang="en-US" dirty="0"/>
              <a:t>of the format to determine the elements, attribute and </a:t>
            </a:r>
            <a:r>
              <a:rPr lang="en-US" dirty="0" smtClean="0"/>
              <a:t>associations</a:t>
            </a:r>
          </a:p>
          <a:p>
            <a:r>
              <a:rPr lang="en-US" dirty="0"/>
              <a:t>W</a:t>
            </a:r>
            <a:r>
              <a:rPr lang="en-US" dirty="0" smtClean="0"/>
              <a:t>ith PSS®E the process of defining the model </a:t>
            </a:r>
            <a:r>
              <a:rPr lang="en-US" dirty="0"/>
              <a:t>is primarily a </a:t>
            </a:r>
            <a:r>
              <a:rPr lang="en-US" b="1" dirty="0"/>
              <a:t>manual task </a:t>
            </a:r>
            <a:r>
              <a:rPr lang="en-US" dirty="0"/>
              <a:t>based on the </a:t>
            </a:r>
            <a:r>
              <a:rPr lang="en-US" b="1" dirty="0"/>
              <a:t>comments</a:t>
            </a:r>
            <a:r>
              <a:rPr lang="en-US" dirty="0"/>
              <a:t> and </a:t>
            </a:r>
            <a:r>
              <a:rPr lang="en-US" b="1" dirty="0"/>
              <a:t>meta-data </a:t>
            </a:r>
            <a:r>
              <a:rPr lang="en-US" dirty="0"/>
              <a:t>within the instance files (and if available, any </a:t>
            </a:r>
            <a:r>
              <a:rPr lang="en-US" b="1" dirty="0"/>
              <a:t>documentation</a:t>
            </a:r>
            <a:r>
              <a:rPr lang="en-US" dirty="0" smtClean="0"/>
              <a:t>)</a:t>
            </a:r>
            <a:endParaRPr lang="en-US" dirty="0"/>
          </a:p>
          <a:p>
            <a:r>
              <a:rPr lang="en-US" dirty="0" smtClean="0"/>
              <a:t>With PSS®E </a:t>
            </a:r>
            <a:r>
              <a:rPr lang="en-US" dirty="0"/>
              <a:t>there are a number of </a:t>
            </a:r>
            <a:r>
              <a:rPr lang="en-US" b="1" dirty="0"/>
              <a:t>complex elements</a:t>
            </a:r>
            <a:r>
              <a:rPr lang="en-US" dirty="0"/>
              <a:t> including: </a:t>
            </a:r>
            <a:r>
              <a:rPr lang="en-US" b="1" dirty="0"/>
              <a:t>Bus</a:t>
            </a:r>
            <a:r>
              <a:rPr lang="en-US" dirty="0"/>
              <a:t>, </a:t>
            </a:r>
            <a:r>
              <a:rPr lang="en-US" b="1" dirty="0"/>
              <a:t>Branch</a:t>
            </a:r>
            <a:r>
              <a:rPr lang="en-US" dirty="0"/>
              <a:t>, </a:t>
            </a:r>
            <a:r>
              <a:rPr lang="en-US" b="1" dirty="0"/>
              <a:t>Transformer</a:t>
            </a:r>
            <a:r>
              <a:rPr lang="en-US" dirty="0"/>
              <a:t>, </a:t>
            </a:r>
            <a:r>
              <a:rPr lang="en-US" b="1" dirty="0"/>
              <a:t>Load</a:t>
            </a:r>
            <a:r>
              <a:rPr lang="en-US" dirty="0"/>
              <a:t>, </a:t>
            </a:r>
            <a:r>
              <a:rPr lang="en-US" b="1" dirty="0"/>
              <a:t>Generator</a:t>
            </a:r>
            <a:r>
              <a:rPr lang="en-US" dirty="0"/>
              <a:t> and </a:t>
            </a:r>
            <a:r>
              <a:rPr lang="en-US" b="1" dirty="0"/>
              <a:t>Shunt</a:t>
            </a:r>
            <a:r>
              <a:rPr lang="en-US" dirty="0"/>
              <a:t>, as well as containment </a:t>
            </a:r>
            <a:r>
              <a:rPr lang="en-US" dirty="0" smtClean="0"/>
              <a:t>and ownership elements</a:t>
            </a:r>
            <a:endParaRPr lang="en-US" dirty="0"/>
          </a:p>
        </p:txBody>
      </p:sp>
    </p:spTree>
    <p:extLst>
      <p:ext uri="{BB962C8B-B14F-4D97-AF65-F5344CB8AC3E}">
        <p14:creationId xmlns:p14="http://schemas.microsoft.com/office/powerpoint/2010/main" val="85260060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Driven Transformation</a:t>
            </a:r>
            <a:endParaRPr lang="en-US" dirty="0"/>
          </a:p>
        </p:txBody>
      </p:sp>
      <p:sp>
        <p:nvSpPr>
          <p:cNvPr id="8" name="Content Placeholder 2"/>
          <p:cNvSpPr>
            <a:spLocks noGrp="1"/>
          </p:cNvSpPr>
          <p:nvPr>
            <p:ph idx="1"/>
          </p:nvPr>
        </p:nvSpPr>
        <p:spPr>
          <a:xfrm>
            <a:off x="457200" y="1206501"/>
            <a:ext cx="8229600" cy="787400"/>
          </a:xfrm>
        </p:spPr>
        <p:txBody>
          <a:bodyPr>
            <a:normAutofit fontScale="70000" lnSpcReduction="20000"/>
          </a:bodyPr>
          <a:lstStyle/>
          <a:p>
            <a:r>
              <a:rPr lang="en-US" dirty="0" smtClean="0"/>
              <a:t>An example of a transformation using the </a:t>
            </a:r>
            <a:r>
              <a:rPr lang="en-US" b="1" dirty="0" smtClean="0"/>
              <a:t>QVTO</a:t>
            </a:r>
            <a:r>
              <a:rPr lang="en-US" dirty="0" smtClean="0"/>
              <a:t> language to map </a:t>
            </a:r>
            <a:r>
              <a:rPr lang="en-US" b="1" dirty="0" smtClean="0"/>
              <a:t>CIM </a:t>
            </a:r>
            <a:r>
              <a:rPr lang="en-US" b="1" dirty="0" err="1" smtClean="0"/>
              <a:t>EnergyConsumer</a:t>
            </a:r>
            <a:r>
              <a:rPr lang="en-US" b="1" dirty="0" smtClean="0"/>
              <a:t> </a:t>
            </a:r>
            <a:r>
              <a:rPr lang="en-US" dirty="0" smtClean="0"/>
              <a:t>to a </a:t>
            </a:r>
            <a:r>
              <a:rPr lang="en-US" b="1" dirty="0" smtClean="0"/>
              <a:t>PSS®E Load </a:t>
            </a:r>
            <a:r>
              <a:rPr lang="en-US" dirty="0" smtClean="0"/>
              <a:t>is shown below</a:t>
            </a:r>
            <a:endParaRPr lang="en-US" dirty="0"/>
          </a:p>
        </p:txBody>
      </p:sp>
      <p:pic>
        <p:nvPicPr>
          <p:cNvPr id="6" name="Picture 5"/>
          <p:cNvPicPr>
            <a:picLocks noChangeAspect="1"/>
          </p:cNvPicPr>
          <p:nvPr/>
        </p:nvPicPr>
        <p:blipFill>
          <a:blip r:embed="rId2"/>
          <a:stretch>
            <a:fillRect/>
          </a:stretch>
        </p:blipFill>
        <p:spPr>
          <a:xfrm>
            <a:off x="1346199" y="1960272"/>
            <a:ext cx="6146801" cy="4377028"/>
          </a:xfrm>
          <a:prstGeom prst="rect">
            <a:avLst/>
          </a:prstGeom>
        </p:spPr>
      </p:pic>
    </p:spTree>
    <p:extLst>
      <p:ext uri="{BB962C8B-B14F-4D97-AF65-F5344CB8AC3E}">
        <p14:creationId xmlns:p14="http://schemas.microsoft.com/office/powerpoint/2010/main" val="124345460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92404" y="461241"/>
            <a:ext cx="6480073" cy="6176818"/>
          </a:xfrm>
          <a:prstGeom prst="rect">
            <a:avLst/>
          </a:prstGeom>
        </p:spPr>
      </p:pic>
    </p:spTree>
    <p:extLst>
      <p:ext uri="{BB962C8B-B14F-4D97-AF65-F5344CB8AC3E}">
        <p14:creationId xmlns:p14="http://schemas.microsoft.com/office/powerpoint/2010/main" val="38324671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738"/>
            <a:ext cx="8229600" cy="1143000"/>
          </a:xfrm>
        </p:spPr>
        <p:txBody>
          <a:bodyPr>
            <a:normAutofit fontScale="90000"/>
          </a:bodyPr>
          <a:lstStyle/>
          <a:p>
            <a:r>
              <a:rPr lang="en-US" dirty="0" smtClean="0"/>
              <a:t>Benefits of Model Driven Transformation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a:t>An MDA approach when dealing with CIM data offers a number of </a:t>
            </a:r>
            <a:r>
              <a:rPr lang="en-US" b="1" dirty="0" smtClean="0"/>
              <a:t>benefits</a:t>
            </a:r>
          </a:p>
          <a:p>
            <a:pPr lvl="1"/>
            <a:r>
              <a:rPr lang="en-US" dirty="0" smtClean="0"/>
              <a:t>By ensuring that all data has a defined structures with an information model it makes is easier for users to </a:t>
            </a:r>
            <a:r>
              <a:rPr lang="en-US" b="1" dirty="0" smtClean="0"/>
              <a:t>understand </a:t>
            </a:r>
            <a:r>
              <a:rPr lang="en-US" dirty="0" smtClean="0"/>
              <a:t>and identify how it </a:t>
            </a:r>
            <a:r>
              <a:rPr lang="en-US" b="1" dirty="0" smtClean="0"/>
              <a:t>maps</a:t>
            </a:r>
            <a:r>
              <a:rPr lang="en-US" dirty="0" smtClean="0"/>
              <a:t> to the CIM</a:t>
            </a:r>
          </a:p>
          <a:p>
            <a:pPr lvl="1"/>
            <a:r>
              <a:rPr lang="en-US" dirty="0" smtClean="0"/>
              <a:t>Model </a:t>
            </a:r>
            <a:r>
              <a:rPr lang="en-US" dirty="0"/>
              <a:t>Driven Transformation makes it easier to </a:t>
            </a:r>
            <a:r>
              <a:rPr lang="en-US" b="1" dirty="0"/>
              <a:t>write</a:t>
            </a:r>
            <a:r>
              <a:rPr lang="en-US" dirty="0"/>
              <a:t> and </a:t>
            </a:r>
            <a:r>
              <a:rPr lang="en-US" b="1" dirty="0"/>
              <a:t>maintain</a:t>
            </a:r>
            <a:r>
              <a:rPr lang="en-US" dirty="0"/>
              <a:t> the </a:t>
            </a:r>
            <a:r>
              <a:rPr lang="en-US" b="1" dirty="0"/>
              <a:t>mapping</a:t>
            </a:r>
            <a:r>
              <a:rPr lang="en-US" dirty="0"/>
              <a:t> of </a:t>
            </a:r>
            <a:r>
              <a:rPr lang="en-US" b="1" dirty="0" smtClean="0"/>
              <a:t>complex data structures </a:t>
            </a:r>
            <a:r>
              <a:rPr lang="en-US" dirty="0" smtClean="0"/>
              <a:t>between systems</a:t>
            </a:r>
          </a:p>
          <a:p>
            <a:pPr lvl="1"/>
            <a:r>
              <a:rPr lang="en-US" dirty="0" smtClean="0"/>
              <a:t>By </a:t>
            </a:r>
            <a:r>
              <a:rPr lang="en-US" b="1" dirty="0"/>
              <a:t>separating</a:t>
            </a:r>
            <a:r>
              <a:rPr lang="en-US" dirty="0"/>
              <a:t> the </a:t>
            </a:r>
            <a:r>
              <a:rPr lang="en-US" b="1" dirty="0"/>
              <a:t>parsing</a:t>
            </a:r>
            <a:r>
              <a:rPr lang="en-US" dirty="0"/>
              <a:t> of the data from the </a:t>
            </a:r>
            <a:r>
              <a:rPr lang="en-US" b="1" dirty="0"/>
              <a:t>transformation</a:t>
            </a:r>
            <a:r>
              <a:rPr lang="en-US" dirty="0"/>
              <a:t> itself the process </a:t>
            </a:r>
            <a:r>
              <a:rPr lang="en-US" b="1" dirty="0"/>
              <a:t>is </a:t>
            </a:r>
            <a:r>
              <a:rPr lang="en-US" b="1" dirty="0" smtClean="0"/>
              <a:t>modularized</a:t>
            </a:r>
          </a:p>
          <a:p>
            <a:pPr lvl="1"/>
            <a:r>
              <a:rPr lang="en-US" dirty="0" smtClean="0"/>
              <a:t>The </a:t>
            </a:r>
            <a:r>
              <a:rPr lang="en-US" dirty="0"/>
              <a:t>parsing module </a:t>
            </a:r>
            <a:r>
              <a:rPr lang="en-US" dirty="0" smtClean="0"/>
              <a:t>is </a:t>
            </a:r>
            <a:r>
              <a:rPr lang="en-US" b="1" dirty="0" smtClean="0"/>
              <a:t>re</a:t>
            </a:r>
            <a:r>
              <a:rPr lang="en-US" b="1" dirty="0"/>
              <a:t>-usabl</a:t>
            </a:r>
            <a:r>
              <a:rPr lang="en-US" dirty="0"/>
              <a:t>e in a number of processes and simplifying the transformations so they do not have to deal with the added </a:t>
            </a:r>
            <a:r>
              <a:rPr lang="en-US" b="1" dirty="0"/>
              <a:t>complexity</a:t>
            </a:r>
            <a:r>
              <a:rPr lang="en-US" dirty="0"/>
              <a:t> of </a:t>
            </a:r>
            <a:r>
              <a:rPr lang="en-US" b="1" dirty="0"/>
              <a:t>file formats </a:t>
            </a:r>
            <a:r>
              <a:rPr lang="en-US" dirty="0"/>
              <a:t>or </a:t>
            </a:r>
            <a:r>
              <a:rPr lang="en-US" b="1" dirty="0"/>
              <a:t>database access</a:t>
            </a:r>
            <a:r>
              <a:rPr lang="en-US" dirty="0" smtClean="0"/>
              <a:t>.</a:t>
            </a:r>
            <a:endParaRPr lang="en-US" dirty="0"/>
          </a:p>
        </p:txBody>
      </p:sp>
    </p:spTree>
    <p:extLst>
      <p:ext uri="{BB962C8B-B14F-4D97-AF65-F5344CB8AC3E}">
        <p14:creationId xmlns:p14="http://schemas.microsoft.com/office/powerpoint/2010/main" val="27766962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609600"/>
            <a:ext cx="7772400" cy="3962400"/>
          </a:xfrm>
        </p:spPr>
        <p:txBody>
          <a:bodyPr>
            <a:normAutofit/>
          </a:bodyPr>
          <a:lstStyle/>
          <a:p>
            <a:r>
              <a:rPr lang="en-US" sz="3600" dirty="0" smtClean="0"/>
              <a:t>Tutorial Section II</a:t>
            </a:r>
            <a:br>
              <a:rPr lang="en-US" sz="3600" dirty="0" smtClean="0"/>
            </a:br>
            <a:r>
              <a:rPr lang="en-US" sz="3600" dirty="0" smtClean="0"/>
              <a:t>*****</a:t>
            </a:r>
            <a:br>
              <a:rPr lang="en-US" sz="3600" dirty="0" smtClean="0"/>
            </a:br>
            <a:r>
              <a:rPr lang="en-US" sz="3600" dirty="0" smtClean="0"/>
              <a:t>CIM Model Organizational Concepts</a:t>
            </a:r>
            <a:r>
              <a:rPr lang="en-US" sz="2800" dirty="0" smtClean="0"/>
              <a:t/>
            </a:r>
            <a:br>
              <a:rPr lang="en-US" sz="2800" dirty="0" smtClean="0"/>
            </a:br>
            <a:endParaRPr lang="en-US" sz="2800" dirty="0" smtClean="0"/>
          </a:p>
        </p:txBody>
      </p:sp>
      <p:sp>
        <p:nvSpPr>
          <p:cNvPr id="44035" name="Rectangle 3"/>
          <p:cNvSpPr>
            <a:spLocks noGrp="1" noChangeArrowheads="1"/>
          </p:cNvSpPr>
          <p:nvPr>
            <p:ph type="subTitle" idx="1"/>
          </p:nvPr>
        </p:nvSpPr>
        <p:spPr>
          <a:xfrm>
            <a:off x="1295400" y="5029200"/>
            <a:ext cx="6400800" cy="1295400"/>
          </a:xfrm>
        </p:spPr>
        <p:txBody>
          <a:bodyPr>
            <a:normAutofit fontScale="85000" lnSpcReduction="20000"/>
          </a:bodyPr>
          <a:lstStyle/>
          <a:p>
            <a:r>
              <a:rPr lang="en-US" dirty="0" smtClean="0"/>
              <a:t>Jay Britton</a:t>
            </a:r>
          </a:p>
          <a:p>
            <a:r>
              <a:rPr lang="en-US" dirty="0" smtClean="0"/>
              <a:t>Britton Consulting LLC</a:t>
            </a:r>
          </a:p>
          <a:p>
            <a:r>
              <a:rPr lang="en-US" dirty="0" smtClean="0"/>
              <a:t>jay.britton@comcast.net</a:t>
            </a:r>
          </a:p>
        </p:txBody>
      </p:sp>
    </p:spTree>
    <p:extLst>
      <p:ext uri="{BB962C8B-B14F-4D97-AF65-F5344CB8AC3E}">
        <p14:creationId xmlns:p14="http://schemas.microsoft.com/office/powerpoint/2010/main" val="4054351925"/>
      </p:ext>
    </p:extLst>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Trade-offs</a:t>
            </a:r>
            <a:endParaRPr lang="en-US" dirty="0"/>
          </a:p>
        </p:txBody>
      </p:sp>
      <p:sp>
        <p:nvSpPr>
          <p:cNvPr id="3" name="Content Placeholder 2"/>
          <p:cNvSpPr>
            <a:spLocks noGrp="1"/>
          </p:cNvSpPr>
          <p:nvPr>
            <p:ph idx="1"/>
          </p:nvPr>
        </p:nvSpPr>
        <p:spPr/>
        <p:txBody>
          <a:bodyPr>
            <a:normAutofit fontScale="92500"/>
          </a:bodyPr>
          <a:lstStyle/>
          <a:p>
            <a:r>
              <a:rPr lang="en-US" dirty="0" smtClean="0"/>
              <a:t>The CIM is a </a:t>
            </a:r>
            <a:r>
              <a:rPr lang="en-US" b="1" dirty="0" smtClean="0"/>
              <a:t>complex</a:t>
            </a:r>
            <a:r>
              <a:rPr lang="en-US" dirty="0" smtClean="0"/>
              <a:t> and </a:t>
            </a:r>
            <a:r>
              <a:rPr lang="en-US" b="1" dirty="0" smtClean="0"/>
              <a:t>detailed</a:t>
            </a:r>
            <a:r>
              <a:rPr lang="en-US" dirty="0" smtClean="0"/>
              <a:t> model</a:t>
            </a:r>
          </a:p>
          <a:p>
            <a:r>
              <a:rPr lang="en-US" dirty="0" smtClean="0"/>
              <a:t>When transforming data from system A to system B, when viewed in isolation, adding CIM into the middle </a:t>
            </a:r>
            <a:r>
              <a:rPr lang="en-US" b="1" dirty="0" smtClean="0"/>
              <a:t>would appear unnecessary</a:t>
            </a:r>
          </a:p>
          <a:p>
            <a:r>
              <a:rPr lang="en-US" dirty="0" smtClean="0"/>
              <a:t>As the number of systems or data sources that be imported from or exported to increases having 1 to 1 mappings results in an </a:t>
            </a:r>
            <a:r>
              <a:rPr lang="en-US" b="1" dirty="0" smtClean="0"/>
              <a:t>exponential increase </a:t>
            </a:r>
            <a:r>
              <a:rPr lang="en-US" dirty="0" smtClean="0"/>
              <a:t>in the number of transforms that must be supported</a:t>
            </a:r>
            <a:endParaRPr lang="en-US" dirty="0"/>
          </a:p>
        </p:txBody>
      </p:sp>
    </p:spTree>
    <p:extLst>
      <p:ext uri="{BB962C8B-B14F-4D97-AF65-F5344CB8AC3E}">
        <p14:creationId xmlns:p14="http://schemas.microsoft.com/office/powerpoint/2010/main" val="43828968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normAutofit lnSpcReduction="10000"/>
          </a:bodyPr>
          <a:lstStyle/>
          <a:p>
            <a:r>
              <a:rPr lang="en-US" dirty="0" smtClean="0"/>
              <a:t>Depending on the technology deployed adding a CIM transformation process can result in a </a:t>
            </a:r>
            <a:r>
              <a:rPr lang="en-US" b="1" dirty="0" smtClean="0"/>
              <a:t>drop in performance </a:t>
            </a:r>
            <a:r>
              <a:rPr lang="en-US" dirty="0" smtClean="0"/>
              <a:t>compared with a direct exchange</a:t>
            </a:r>
          </a:p>
          <a:p>
            <a:r>
              <a:rPr lang="en-US" dirty="0" smtClean="0"/>
              <a:t>This has to be balanced with </a:t>
            </a:r>
            <a:r>
              <a:rPr lang="en-US" b="1" dirty="0" smtClean="0"/>
              <a:t>the reduction in development costs</a:t>
            </a:r>
            <a:r>
              <a:rPr lang="en-US" dirty="0" smtClean="0"/>
              <a:t> and </a:t>
            </a:r>
            <a:r>
              <a:rPr lang="en-US" b="1" dirty="0" smtClean="0"/>
              <a:t>time to support </a:t>
            </a:r>
            <a:r>
              <a:rPr lang="en-US" dirty="0" smtClean="0"/>
              <a:t>different formats and interfaces</a:t>
            </a:r>
          </a:p>
          <a:p>
            <a:r>
              <a:rPr lang="en-US" dirty="0" smtClean="0"/>
              <a:t>A CIM Interface also provides a </a:t>
            </a:r>
            <a:r>
              <a:rPr lang="en-US" b="1" dirty="0" smtClean="0"/>
              <a:t>re-usable interface</a:t>
            </a:r>
            <a:r>
              <a:rPr lang="en-US" dirty="0" smtClean="0"/>
              <a:t> that can be used by multiple systems</a:t>
            </a:r>
            <a:endParaRPr lang="en-US" dirty="0"/>
          </a:p>
        </p:txBody>
      </p:sp>
    </p:spTree>
    <p:extLst>
      <p:ext uri="{BB962C8B-B14F-4D97-AF65-F5344CB8AC3E}">
        <p14:creationId xmlns:p14="http://schemas.microsoft.com/office/powerpoint/2010/main" val="3992422120"/>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to a Standard</a:t>
            </a:r>
            <a:endParaRPr lang="en-US" dirty="0"/>
          </a:p>
        </p:txBody>
      </p:sp>
      <p:sp>
        <p:nvSpPr>
          <p:cNvPr id="3" name="Content Placeholder 2"/>
          <p:cNvSpPr>
            <a:spLocks noGrp="1"/>
          </p:cNvSpPr>
          <p:nvPr>
            <p:ph idx="1"/>
          </p:nvPr>
        </p:nvSpPr>
        <p:spPr>
          <a:xfrm>
            <a:off x="457200" y="1397001"/>
            <a:ext cx="8229600" cy="1848638"/>
          </a:xfrm>
        </p:spPr>
        <p:txBody>
          <a:bodyPr>
            <a:normAutofit fontScale="92500" lnSpcReduction="10000"/>
          </a:bodyPr>
          <a:lstStyle/>
          <a:p>
            <a:r>
              <a:rPr lang="en-US" dirty="0" smtClean="0"/>
              <a:t>The major benefit of supporting a standard is to enable the </a:t>
            </a:r>
            <a:r>
              <a:rPr lang="en-US" b="1" dirty="0" smtClean="0"/>
              <a:t>exchange of data </a:t>
            </a:r>
            <a:r>
              <a:rPr lang="en-US" dirty="0" smtClean="0"/>
              <a:t>with other systems</a:t>
            </a:r>
          </a:p>
          <a:p>
            <a:r>
              <a:rPr lang="en-US" dirty="0" smtClean="0"/>
              <a:t>This removes the need to write </a:t>
            </a:r>
            <a:r>
              <a:rPr lang="en-US" b="1" i="1" dirty="0" smtClean="0"/>
              <a:t>n</a:t>
            </a:r>
            <a:r>
              <a:rPr lang="en-US" dirty="0" smtClean="0"/>
              <a:t> transformations for </a:t>
            </a:r>
            <a:r>
              <a:rPr lang="en-US" b="1" i="1" dirty="0" smtClean="0"/>
              <a:t>n</a:t>
            </a:r>
            <a:r>
              <a:rPr lang="en-US" i="1" dirty="0" smtClean="0"/>
              <a:t> </a:t>
            </a:r>
            <a:r>
              <a:rPr lang="en-US" dirty="0" smtClean="0"/>
              <a:t>other formats</a:t>
            </a:r>
            <a:endParaRPr lang="en-US" dirty="0"/>
          </a:p>
        </p:txBody>
      </p:sp>
      <p:pic>
        <p:nvPicPr>
          <p:cNvPr id="4" name="Picture 3"/>
          <p:cNvPicPr>
            <a:picLocks noChangeAspect="1"/>
          </p:cNvPicPr>
          <p:nvPr/>
        </p:nvPicPr>
        <p:blipFill>
          <a:blip r:embed="rId2"/>
          <a:stretch>
            <a:fillRect/>
          </a:stretch>
        </p:blipFill>
        <p:spPr>
          <a:xfrm>
            <a:off x="2222500" y="2750338"/>
            <a:ext cx="4849802" cy="3659744"/>
          </a:xfrm>
          <a:prstGeom prst="rect">
            <a:avLst/>
          </a:prstGeom>
        </p:spPr>
      </p:pic>
    </p:spTree>
    <p:extLst>
      <p:ext uri="{BB962C8B-B14F-4D97-AF65-F5344CB8AC3E}">
        <p14:creationId xmlns:p14="http://schemas.microsoft.com/office/powerpoint/2010/main" val="8511289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to a Standard</a:t>
            </a:r>
            <a:endParaRPr lang="en-US" dirty="0"/>
          </a:p>
        </p:txBody>
      </p:sp>
      <p:sp>
        <p:nvSpPr>
          <p:cNvPr id="3" name="Content Placeholder 2"/>
          <p:cNvSpPr>
            <a:spLocks noGrp="1"/>
          </p:cNvSpPr>
          <p:nvPr>
            <p:ph idx="1"/>
          </p:nvPr>
        </p:nvSpPr>
        <p:spPr>
          <a:xfrm>
            <a:off x="457200" y="1600201"/>
            <a:ext cx="8229600" cy="1739899"/>
          </a:xfrm>
        </p:spPr>
        <p:txBody>
          <a:bodyPr>
            <a:normAutofit fontScale="77500" lnSpcReduction="20000"/>
          </a:bodyPr>
          <a:lstStyle/>
          <a:p>
            <a:r>
              <a:rPr lang="en-US" dirty="0" smtClean="0"/>
              <a:t>As more vendors support CIM import/export there is a reduced need to </a:t>
            </a:r>
            <a:r>
              <a:rPr lang="en-US" b="1" dirty="0" smtClean="0"/>
              <a:t>support undocumented third-party proprietary formats</a:t>
            </a:r>
          </a:p>
          <a:p>
            <a:r>
              <a:rPr lang="en-US" b="1" dirty="0" smtClean="0"/>
              <a:t>Regular interoperability tests </a:t>
            </a:r>
            <a:r>
              <a:rPr lang="en-US" dirty="0" smtClean="0"/>
              <a:t>ensure that vendors can successfully exchange models</a:t>
            </a:r>
            <a:endParaRPr lang="en-US" dirty="0"/>
          </a:p>
        </p:txBody>
      </p:sp>
      <p:pic>
        <p:nvPicPr>
          <p:cNvPr id="4" name="Picture 3"/>
          <p:cNvPicPr>
            <a:picLocks noChangeAspect="1"/>
          </p:cNvPicPr>
          <p:nvPr/>
        </p:nvPicPr>
        <p:blipFill>
          <a:blip r:embed="rId2"/>
          <a:stretch>
            <a:fillRect/>
          </a:stretch>
        </p:blipFill>
        <p:spPr>
          <a:xfrm>
            <a:off x="2273300" y="3225800"/>
            <a:ext cx="4279900" cy="3229687"/>
          </a:xfrm>
          <a:prstGeom prst="rect">
            <a:avLst/>
          </a:prstGeom>
        </p:spPr>
      </p:pic>
    </p:spTree>
    <p:extLst>
      <p:ext uri="{BB962C8B-B14F-4D97-AF65-F5344CB8AC3E}">
        <p14:creationId xmlns:p14="http://schemas.microsoft.com/office/powerpoint/2010/main" val="72841683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Technologies</a:t>
            </a:r>
            <a:endParaRPr lang="en-US" dirty="0"/>
          </a:p>
        </p:txBody>
      </p:sp>
      <p:sp>
        <p:nvSpPr>
          <p:cNvPr id="3" name="Content Placeholder 2"/>
          <p:cNvSpPr>
            <a:spLocks noGrp="1"/>
          </p:cNvSpPr>
          <p:nvPr>
            <p:ph idx="1"/>
          </p:nvPr>
        </p:nvSpPr>
        <p:spPr/>
        <p:txBody>
          <a:bodyPr>
            <a:normAutofit fontScale="92500"/>
          </a:bodyPr>
          <a:lstStyle/>
          <a:p>
            <a:r>
              <a:rPr lang="en-US" dirty="0" smtClean="0"/>
              <a:t>For application engineers seeking to </a:t>
            </a:r>
            <a:r>
              <a:rPr lang="en-US" b="1" dirty="0" smtClean="0"/>
              <a:t>implement</a:t>
            </a:r>
            <a:r>
              <a:rPr lang="en-US" dirty="0" smtClean="0"/>
              <a:t> a CIM interface it it can at first appear daunting</a:t>
            </a:r>
          </a:p>
          <a:p>
            <a:r>
              <a:rPr lang="en-US" b="1" dirty="0" smtClean="0"/>
              <a:t>XML Parsers</a:t>
            </a:r>
            <a:r>
              <a:rPr lang="en-US" dirty="0" smtClean="0"/>
              <a:t> are available in most modern computer languages</a:t>
            </a:r>
          </a:p>
          <a:p>
            <a:r>
              <a:rPr lang="en-US" dirty="0" smtClean="0"/>
              <a:t>For </a:t>
            </a:r>
            <a:r>
              <a:rPr lang="en-US" b="1" dirty="0" smtClean="0"/>
              <a:t>RDF</a:t>
            </a:r>
            <a:r>
              <a:rPr lang="en-US" dirty="0" smtClean="0"/>
              <a:t> libraries such as </a:t>
            </a:r>
            <a:r>
              <a:rPr lang="en-US" b="1" dirty="0" smtClean="0"/>
              <a:t>Jena</a:t>
            </a:r>
            <a:r>
              <a:rPr lang="en-US" dirty="0" smtClean="0"/>
              <a:t> under </a:t>
            </a:r>
            <a:r>
              <a:rPr lang="en-US" b="1" dirty="0" smtClean="0"/>
              <a:t>Java</a:t>
            </a:r>
            <a:r>
              <a:rPr lang="en-US" dirty="0" smtClean="0"/>
              <a:t> provide RDF parsers</a:t>
            </a:r>
          </a:p>
          <a:p>
            <a:r>
              <a:rPr lang="en-US" dirty="0" smtClean="0"/>
              <a:t>However it can sometimes be simpler to just </a:t>
            </a:r>
            <a:r>
              <a:rPr lang="en-US" b="1" dirty="0" smtClean="0"/>
              <a:t>build a custom CIM RDF Parser</a:t>
            </a:r>
            <a:r>
              <a:rPr lang="en-US" dirty="0" smtClean="0"/>
              <a:t> using standard XML libraries</a:t>
            </a:r>
            <a:endParaRPr lang="en-US" dirty="0"/>
          </a:p>
        </p:txBody>
      </p:sp>
    </p:spTree>
    <p:extLst>
      <p:ext uri="{BB962C8B-B14F-4D97-AF65-F5344CB8AC3E}">
        <p14:creationId xmlns:p14="http://schemas.microsoft.com/office/powerpoint/2010/main" val="215384246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Eclipse Modeling Framework</a:t>
            </a:r>
            <a:endParaRPr lang="en-US" dirty="0"/>
          </a:p>
        </p:txBody>
      </p:sp>
      <p:sp>
        <p:nvSpPr>
          <p:cNvPr id="3" name="Content Placeholder 2"/>
          <p:cNvSpPr>
            <a:spLocks noGrp="1"/>
          </p:cNvSpPr>
          <p:nvPr>
            <p:ph idx="1"/>
          </p:nvPr>
        </p:nvSpPr>
        <p:spPr/>
        <p:txBody>
          <a:bodyPr>
            <a:normAutofit lnSpcReduction="10000"/>
          </a:bodyPr>
          <a:lstStyle/>
          <a:p>
            <a:r>
              <a:rPr lang="en-US" dirty="0" smtClean="0"/>
              <a:t>Under Java the </a:t>
            </a:r>
            <a:r>
              <a:rPr lang="en-US" b="1" dirty="0" smtClean="0"/>
              <a:t>Eclipse Modeling Framework</a:t>
            </a:r>
            <a:r>
              <a:rPr lang="en-US" dirty="0" smtClean="0"/>
              <a:t> (</a:t>
            </a:r>
            <a:r>
              <a:rPr lang="en-US" b="1" dirty="0" smtClean="0"/>
              <a:t>EMF</a:t>
            </a:r>
            <a:r>
              <a:rPr lang="en-US" dirty="0" smtClean="0"/>
              <a:t>) provides a Model-Driven software framework that can be used with CIM</a:t>
            </a:r>
          </a:p>
          <a:p>
            <a:r>
              <a:rPr lang="en-US" dirty="0" smtClean="0"/>
              <a:t>A </a:t>
            </a:r>
            <a:r>
              <a:rPr lang="en-US" b="1" dirty="0" err="1" smtClean="0"/>
              <a:t>CIMTool</a:t>
            </a:r>
            <a:r>
              <a:rPr lang="en-US" dirty="0" smtClean="0"/>
              <a:t> plugin allows the export of artifacts that can be used to build CIM Java classes using EMF</a:t>
            </a:r>
          </a:p>
          <a:p>
            <a:r>
              <a:rPr lang="en-US" dirty="0" smtClean="0"/>
              <a:t>Combining these Java classes with RDF import/export modules aids the creation of CIM </a:t>
            </a:r>
            <a:r>
              <a:rPr lang="en-US" b="1" dirty="0" smtClean="0"/>
              <a:t>interfaces</a:t>
            </a:r>
            <a:endParaRPr lang="en-US" dirty="0"/>
          </a:p>
        </p:txBody>
      </p:sp>
    </p:spTree>
    <p:extLst>
      <p:ext uri="{BB962C8B-B14F-4D97-AF65-F5344CB8AC3E}">
        <p14:creationId xmlns:p14="http://schemas.microsoft.com/office/powerpoint/2010/main" val="173649689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Eclipse Modeling Framework</a:t>
            </a:r>
            <a:endParaRPr lang="en-US" dirty="0"/>
          </a:p>
        </p:txBody>
      </p:sp>
      <p:sp>
        <p:nvSpPr>
          <p:cNvPr id="3" name="Content Placeholder 2"/>
          <p:cNvSpPr>
            <a:spLocks noGrp="1"/>
          </p:cNvSpPr>
          <p:nvPr>
            <p:ph idx="1"/>
          </p:nvPr>
        </p:nvSpPr>
        <p:spPr>
          <a:xfrm>
            <a:off x="457200" y="1600201"/>
            <a:ext cx="8229600" cy="2527300"/>
          </a:xfrm>
        </p:spPr>
        <p:txBody>
          <a:bodyPr>
            <a:normAutofit fontScale="77500" lnSpcReduction="20000"/>
          </a:bodyPr>
          <a:lstStyle/>
          <a:p>
            <a:r>
              <a:rPr lang="en-US" dirty="0" smtClean="0"/>
              <a:t>EMF can also be used to generate </a:t>
            </a:r>
            <a:r>
              <a:rPr lang="en-US" b="1" dirty="0" smtClean="0"/>
              <a:t>Java</a:t>
            </a:r>
            <a:r>
              <a:rPr lang="en-US" dirty="0" smtClean="0"/>
              <a:t> from </a:t>
            </a:r>
            <a:r>
              <a:rPr lang="en-US" b="1" dirty="0" smtClean="0"/>
              <a:t>XML Schema</a:t>
            </a:r>
            <a:r>
              <a:rPr lang="en-US" dirty="0" smtClean="0"/>
              <a:t> </a:t>
            </a:r>
            <a:r>
              <a:rPr lang="en-US" b="1" dirty="0" smtClean="0"/>
              <a:t>Definitions </a:t>
            </a:r>
            <a:r>
              <a:rPr lang="en-US" dirty="0" smtClean="0"/>
              <a:t>(</a:t>
            </a:r>
            <a:r>
              <a:rPr lang="en-US" b="1" dirty="0" smtClean="0"/>
              <a:t>XSD</a:t>
            </a:r>
            <a:r>
              <a:rPr lang="en-US" dirty="0" smtClean="0"/>
              <a:t>)</a:t>
            </a:r>
            <a:endParaRPr lang="en-US" b="1" dirty="0" smtClean="0"/>
          </a:p>
          <a:p>
            <a:r>
              <a:rPr lang="en-US" dirty="0" smtClean="0"/>
              <a:t>This provides an interface to read and write </a:t>
            </a:r>
            <a:r>
              <a:rPr lang="en-US" b="1" dirty="0" smtClean="0"/>
              <a:t>XML Instances</a:t>
            </a:r>
            <a:r>
              <a:rPr lang="en-US" dirty="0" smtClean="0"/>
              <a:t> that conform to the XSD</a:t>
            </a:r>
          </a:p>
          <a:p>
            <a:r>
              <a:rPr lang="en-US" dirty="0" smtClean="0"/>
              <a:t>The data is dealt with as in-memory </a:t>
            </a:r>
            <a:r>
              <a:rPr lang="en-US" b="1" dirty="0" smtClean="0"/>
              <a:t>Objects </a:t>
            </a:r>
            <a:r>
              <a:rPr lang="en-US" dirty="0" smtClean="0"/>
              <a:t>and translation to/from source data can be written using normal APIs:</a:t>
            </a:r>
            <a:endParaRPr lang="en-US" dirty="0"/>
          </a:p>
        </p:txBody>
      </p:sp>
      <p:sp>
        <p:nvSpPr>
          <p:cNvPr id="4" name="TextBox 3"/>
          <p:cNvSpPr txBox="1"/>
          <p:nvPr/>
        </p:nvSpPr>
        <p:spPr>
          <a:xfrm>
            <a:off x="254000" y="3924300"/>
            <a:ext cx="8680681" cy="2554545"/>
          </a:xfrm>
          <a:prstGeom prst="rect">
            <a:avLst/>
          </a:prstGeom>
          <a:noFill/>
        </p:spPr>
        <p:txBody>
          <a:bodyPr wrap="none" rtlCol="0">
            <a:spAutoFit/>
          </a:bodyPr>
          <a:lstStyle/>
          <a:p>
            <a:r>
              <a:rPr lang="en-US" sz="1600" dirty="0">
                <a:latin typeface="Monaco"/>
                <a:cs typeface="Monaco"/>
              </a:rPr>
              <a:t>Breaker breaker = </a:t>
            </a:r>
            <a:r>
              <a:rPr lang="en-US" sz="1600" dirty="0" err="1">
                <a:latin typeface="Monaco"/>
                <a:cs typeface="Monaco"/>
              </a:rPr>
              <a:t>WiresFactory.</a:t>
            </a:r>
            <a:r>
              <a:rPr lang="en-US" sz="1600" i="1" dirty="0" err="1">
                <a:solidFill>
                  <a:schemeClr val="accent1"/>
                </a:solidFill>
                <a:latin typeface="Monaco"/>
                <a:cs typeface="Monaco"/>
              </a:rPr>
              <a:t>eINSTANCE</a:t>
            </a:r>
            <a:r>
              <a:rPr lang="en-US" sz="1600" dirty="0" err="1">
                <a:latin typeface="Monaco"/>
                <a:cs typeface="Monaco"/>
              </a:rPr>
              <a:t>.createBreaker</a:t>
            </a:r>
            <a:r>
              <a:rPr lang="en-US" sz="1600" dirty="0">
                <a:latin typeface="Monaco"/>
                <a:cs typeface="Monaco"/>
              </a:rPr>
              <a:t>();</a:t>
            </a:r>
          </a:p>
          <a:p>
            <a:r>
              <a:rPr lang="en-US" sz="1600" dirty="0" err="1">
                <a:latin typeface="Monaco"/>
                <a:cs typeface="Monaco"/>
              </a:rPr>
              <a:t>breaker.setName</a:t>
            </a:r>
            <a:r>
              <a:rPr lang="en-US" sz="1600" dirty="0">
                <a:latin typeface="Monaco"/>
                <a:cs typeface="Monaco"/>
              </a:rPr>
              <a:t>("</a:t>
            </a:r>
            <a:r>
              <a:rPr lang="en-US" sz="1600" dirty="0">
                <a:solidFill>
                  <a:schemeClr val="tx2"/>
                </a:solidFill>
                <a:latin typeface="Monaco"/>
                <a:cs typeface="Monaco"/>
              </a:rPr>
              <a:t>My Breaker</a:t>
            </a:r>
            <a:r>
              <a:rPr lang="en-US" sz="1600" dirty="0">
                <a:latin typeface="Monaco"/>
                <a:cs typeface="Monaco"/>
              </a:rPr>
              <a:t>");</a:t>
            </a:r>
          </a:p>
          <a:p>
            <a:r>
              <a:rPr lang="en-US" sz="1600" dirty="0">
                <a:latin typeface="Monaco"/>
                <a:cs typeface="Monaco"/>
              </a:rPr>
              <a:t>Terminal terminal = </a:t>
            </a:r>
            <a:r>
              <a:rPr lang="en-US" sz="1600" dirty="0" err="1">
                <a:latin typeface="Monaco"/>
                <a:cs typeface="Monaco"/>
              </a:rPr>
              <a:t>CoreFactory.</a:t>
            </a:r>
            <a:r>
              <a:rPr lang="en-US" sz="1600" i="1" dirty="0" err="1">
                <a:solidFill>
                  <a:srgbClr val="4F81BD"/>
                </a:solidFill>
                <a:latin typeface="Monaco"/>
                <a:cs typeface="Monaco"/>
              </a:rPr>
              <a:t>eINSTANCE</a:t>
            </a:r>
            <a:r>
              <a:rPr lang="en-US" sz="1600" dirty="0" err="1">
                <a:latin typeface="Monaco"/>
                <a:cs typeface="Monaco"/>
              </a:rPr>
              <a:t>.createTerminal</a:t>
            </a:r>
            <a:r>
              <a:rPr lang="en-US" sz="1600" dirty="0">
                <a:latin typeface="Monaco"/>
                <a:cs typeface="Monaco"/>
              </a:rPr>
              <a:t>();</a:t>
            </a:r>
          </a:p>
          <a:p>
            <a:r>
              <a:rPr lang="en-US" sz="1600" dirty="0" err="1">
                <a:latin typeface="Monaco"/>
                <a:cs typeface="Monaco"/>
              </a:rPr>
              <a:t>terminal.setName</a:t>
            </a:r>
            <a:r>
              <a:rPr lang="en-US" sz="1600" dirty="0">
                <a:latin typeface="Monaco"/>
                <a:cs typeface="Monaco"/>
              </a:rPr>
              <a:t>("</a:t>
            </a:r>
            <a:r>
              <a:rPr lang="en-US" sz="1600" dirty="0">
                <a:solidFill>
                  <a:schemeClr val="tx2"/>
                </a:solidFill>
                <a:latin typeface="Monaco"/>
                <a:cs typeface="Monaco"/>
              </a:rPr>
              <a:t>My Terminal</a:t>
            </a:r>
            <a:r>
              <a:rPr lang="en-US" sz="1600" dirty="0">
                <a:latin typeface="Monaco"/>
                <a:cs typeface="Monaco"/>
              </a:rPr>
              <a:t>");</a:t>
            </a:r>
          </a:p>
          <a:p>
            <a:r>
              <a:rPr lang="en-US" sz="1600" dirty="0" err="1">
                <a:latin typeface="Monaco"/>
                <a:cs typeface="Monaco"/>
              </a:rPr>
              <a:t>terminal.setConductingEquipment</a:t>
            </a:r>
            <a:r>
              <a:rPr lang="en-US" sz="1600" dirty="0">
                <a:latin typeface="Monaco"/>
                <a:cs typeface="Monaco"/>
              </a:rPr>
              <a:t>(breaker);</a:t>
            </a:r>
          </a:p>
          <a:p>
            <a:endParaRPr lang="en-US" sz="1600" dirty="0">
              <a:latin typeface="Monaco"/>
              <a:cs typeface="Monaco"/>
            </a:endParaRPr>
          </a:p>
          <a:p>
            <a:r>
              <a:rPr lang="en-US" sz="1600" dirty="0" err="1">
                <a:latin typeface="Monaco"/>
                <a:cs typeface="Monaco"/>
              </a:rPr>
              <a:t>SvPowerFlow</a:t>
            </a:r>
            <a:r>
              <a:rPr lang="en-US" sz="1600" dirty="0">
                <a:latin typeface="Monaco"/>
                <a:cs typeface="Monaco"/>
              </a:rPr>
              <a:t> </a:t>
            </a:r>
            <a:r>
              <a:rPr lang="en-US" sz="1600" dirty="0" err="1">
                <a:latin typeface="Monaco"/>
                <a:cs typeface="Monaco"/>
              </a:rPr>
              <a:t>pf</a:t>
            </a:r>
            <a:r>
              <a:rPr lang="en-US" sz="1600" dirty="0">
                <a:latin typeface="Monaco"/>
                <a:cs typeface="Monaco"/>
              </a:rPr>
              <a:t> = </a:t>
            </a:r>
            <a:r>
              <a:rPr lang="en-US" sz="1600" dirty="0" err="1">
                <a:latin typeface="Monaco"/>
                <a:cs typeface="Monaco"/>
              </a:rPr>
              <a:t>StateVariablesFactory.</a:t>
            </a:r>
            <a:r>
              <a:rPr lang="en-US" sz="1600" i="1" dirty="0" err="1">
                <a:solidFill>
                  <a:srgbClr val="4F81BD"/>
                </a:solidFill>
                <a:latin typeface="Monaco"/>
                <a:cs typeface="Monaco"/>
              </a:rPr>
              <a:t>eINSTANCE</a:t>
            </a:r>
            <a:r>
              <a:rPr lang="en-US" sz="1600" dirty="0" err="1">
                <a:latin typeface="Monaco"/>
                <a:cs typeface="Monaco"/>
              </a:rPr>
              <a:t>.createSvPowerFlow</a:t>
            </a:r>
            <a:r>
              <a:rPr lang="en-US" sz="1600" dirty="0">
                <a:latin typeface="Monaco"/>
                <a:cs typeface="Monaco"/>
              </a:rPr>
              <a:t>();</a:t>
            </a:r>
          </a:p>
          <a:p>
            <a:r>
              <a:rPr lang="da-DK" sz="1600" dirty="0">
                <a:latin typeface="Monaco"/>
                <a:cs typeface="Monaco"/>
              </a:rPr>
              <a:t>pf.setP(</a:t>
            </a:r>
            <a:r>
              <a:rPr lang="da-DK" sz="1600" dirty="0">
                <a:solidFill>
                  <a:schemeClr val="accent2"/>
                </a:solidFill>
                <a:latin typeface="Monaco"/>
                <a:cs typeface="Monaco"/>
              </a:rPr>
              <a:t>2.3f</a:t>
            </a:r>
            <a:r>
              <a:rPr lang="da-DK" sz="1600" dirty="0">
                <a:latin typeface="Monaco"/>
                <a:cs typeface="Monaco"/>
              </a:rPr>
              <a:t>);</a:t>
            </a:r>
          </a:p>
          <a:p>
            <a:r>
              <a:rPr lang="da-DK" sz="1600" dirty="0">
                <a:latin typeface="Monaco"/>
                <a:cs typeface="Monaco"/>
              </a:rPr>
              <a:t>pf.setQ(</a:t>
            </a:r>
            <a:r>
              <a:rPr lang="da-DK" sz="1600" dirty="0">
                <a:solidFill>
                  <a:srgbClr val="C0504D"/>
                </a:solidFill>
                <a:latin typeface="Monaco"/>
                <a:cs typeface="Monaco"/>
              </a:rPr>
              <a:t>0.9f</a:t>
            </a:r>
            <a:r>
              <a:rPr lang="da-DK" sz="1600" dirty="0">
                <a:latin typeface="Monaco"/>
                <a:cs typeface="Monaco"/>
              </a:rPr>
              <a:t>);</a:t>
            </a:r>
          </a:p>
          <a:p>
            <a:r>
              <a:rPr lang="da-DK" sz="1600" dirty="0">
                <a:latin typeface="Monaco"/>
                <a:cs typeface="Monaco"/>
              </a:rPr>
              <a:t>pf.setTerminal(terminal);</a:t>
            </a:r>
            <a:endParaRPr lang="en-US" sz="1600" dirty="0">
              <a:latin typeface="Monaco"/>
              <a:cs typeface="Monaco"/>
            </a:endParaRPr>
          </a:p>
        </p:txBody>
      </p:sp>
    </p:spTree>
    <p:extLst>
      <p:ext uri="{BB962C8B-B14F-4D97-AF65-F5344CB8AC3E}">
        <p14:creationId xmlns:p14="http://schemas.microsoft.com/office/powerpoint/2010/main" val="273898427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Eclipse Modeling Framework</a:t>
            </a:r>
            <a:endParaRPr lang="en-US" dirty="0"/>
          </a:p>
        </p:txBody>
      </p:sp>
      <p:sp>
        <p:nvSpPr>
          <p:cNvPr id="3" name="Content Placeholder 2"/>
          <p:cNvSpPr>
            <a:spLocks noGrp="1"/>
          </p:cNvSpPr>
          <p:nvPr>
            <p:ph idx="1"/>
          </p:nvPr>
        </p:nvSpPr>
        <p:spPr>
          <a:xfrm>
            <a:off x="457200" y="1600201"/>
            <a:ext cx="8229600" cy="1206500"/>
          </a:xfrm>
        </p:spPr>
        <p:txBody>
          <a:bodyPr>
            <a:normAutofit fontScale="92500" lnSpcReduction="20000"/>
          </a:bodyPr>
          <a:lstStyle/>
          <a:p>
            <a:r>
              <a:rPr lang="en-US" dirty="0"/>
              <a:t>Applications are written to deal </a:t>
            </a:r>
            <a:r>
              <a:rPr lang="en-US" dirty="0" smtClean="0"/>
              <a:t>with the </a:t>
            </a:r>
            <a:r>
              <a:rPr lang="en-US" b="1" dirty="0" smtClean="0"/>
              <a:t>objects</a:t>
            </a:r>
            <a:r>
              <a:rPr lang="en-US" dirty="0" smtClean="0"/>
              <a:t> </a:t>
            </a:r>
            <a:r>
              <a:rPr lang="en-US" dirty="0"/>
              <a:t>irrespective of where it is stored and in what format</a:t>
            </a:r>
          </a:p>
        </p:txBody>
      </p:sp>
      <p:pic>
        <p:nvPicPr>
          <p:cNvPr id="5" name="Picture 4"/>
          <p:cNvPicPr>
            <a:picLocks noChangeAspect="1"/>
          </p:cNvPicPr>
          <p:nvPr/>
        </p:nvPicPr>
        <p:blipFill>
          <a:blip r:embed="rId2"/>
          <a:stretch>
            <a:fillRect/>
          </a:stretch>
        </p:blipFill>
        <p:spPr>
          <a:xfrm>
            <a:off x="457200" y="2778162"/>
            <a:ext cx="8102600" cy="3730459"/>
          </a:xfrm>
          <a:prstGeom prst="rect">
            <a:avLst/>
          </a:prstGeom>
        </p:spPr>
      </p:pic>
    </p:spTree>
    <p:extLst>
      <p:ext uri="{BB962C8B-B14F-4D97-AF65-F5344CB8AC3E}">
        <p14:creationId xmlns:p14="http://schemas.microsoft.com/office/powerpoint/2010/main" val="3790349120"/>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Eclipse Modeling Framework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Java environment also provides a </a:t>
            </a:r>
            <a:r>
              <a:rPr lang="en-US" b="1" dirty="0" smtClean="0"/>
              <a:t>runtime </a:t>
            </a:r>
            <a:r>
              <a:rPr lang="en-US" dirty="0" smtClean="0"/>
              <a:t>for the </a:t>
            </a:r>
            <a:r>
              <a:rPr lang="en-US" b="1" dirty="0" smtClean="0"/>
              <a:t>QVTO</a:t>
            </a:r>
            <a:r>
              <a:rPr lang="en-US" dirty="0" smtClean="0"/>
              <a:t> language</a:t>
            </a:r>
          </a:p>
          <a:p>
            <a:r>
              <a:rPr lang="en-US" dirty="0" smtClean="0"/>
              <a:t>A CIM meta-model can be automatically generated from </a:t>
            </a:r>
            <a:r>
              <a:rPr lang="en-US" dirty="0" err="1" smtClean="0"/>
              <a:t>CIMTool</a:t>
            </a:r>
            <a:endParaRPr lang="en-US" dirty="0" smtClean="0"/>
          </a:p>
          <a:p>
            <a:r>
              <a:rPr lang="en-US" dirty="0" smtClean="0"/>
              <a:t>The application meta-model can then be imported, built manually or derived</a:t>
            </a:r>
          </a:p>
          <a:p>
            <a:r>
              <a:rPr lang="en-US" dirty="0" smtClean="0"/>
              <a:t>An </a:t>
            </a:r>
            <a:r>
              <a:rPr lang="en-US" b="1" dirty="0" smtClean="0"/>
              <a:t>executable</a:t>
            </a:r>
            <a:r>
              <a:rPr lang="en-US" dirty="0" smtClean="0"/>
              <a:t> transform is then defined between the models with the (de)serialization operating in a separate module</a:t>
            </a:r>
          </a:p>
          <a:p>
            <a:r>
              <a:rPr lang="en-US" dirty="0" smtClean="0"/>
              <a:t>Standard libraries and connectors already exist to interface with many common </a:t>
            </a:r>
            <a:r>
              <a:rPr lang="en-US" b="1" dirty="0" smtClean="0"/>
              <a:t>databases</a:t>
            </a:r>
            <a:r>
              <a:rPr lang="en-US" dirty="0" smtClean="0"/>
              <a:t> </a:t>
            </a:r>
            <a:endParaRPr lang="en-US" dirty="0"/>
          </a:p>
        </p:txBody>
      </p:sp>
    </p:spTree>
    <p:extLst>
      <p:ext uri="{BB962C8B-B14F-4D97-AF65-F5344CB8AC3E}">
        <p14:creationId xmlns:p14="http://schemas.microsoft.com/office/powerpoint/2010/main" val="2697772993"/>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Driven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benefits to this approach is that there is </a:t>
            </a:r>
            <a:r>
              <a:rPr lang="en-US" b="1" dirty="0" smtClean="0"/>
              <a:t>traceability</a:t>
            </a:r>
            <a:r>
              <a:rPr lang="en-US" dirty="0" smtClean="0"/>
              <a:t> from the code back to the original </a:t>
            </a:r>
            <a:r>
              <a:rPr lang="en-US" b="1" dirty="0" smtClean="0"/>
              <a:t>information model</a:t>
            </a:r>
          </a:p>
          <a:p>
            <a:r>
              <a:rPr lang="en-US" dirty="0" smtClean="0"/>
              <a:t>Changes to the information model can be </a:t>
            </a:r>
            <a:r>
              <a:rPr lang="en-US" b="1" dirty="0" smtClean="0"/>
              <a:t>propagated</a:t>
            </a:r>
            <a:r>
              <a:rPr lang="en-US" dirty="0" smtClean="0"/>
              <a:t> back to the code itself</a:t>
            </a:r>
          </a:p>
          <a:p>
            <a:r>
              <a:rPr lang="en-US" dirty="0" smtClean="0"/>
              <a:t>Reduces risk of </a:t>
            </a:r>
            <a:r>
              <a:rPr lang="en-US" b="1" dirty="0" smtClean="0"/>
              <a:t>human error</a:t>
            </a:r>
            <a:r>
              <a:rPr lang="en-US" dirty="0" smtClean="0"/>
              <a:t> (e.g. spelling mistakes!)</a:t>
            </a:r>
          </a:p>
          <a:p>
            <a:r>
              <a:rPr lang="en-US" dirty="0" smtClean="0"/>
              <a:t>Engineers can then spend more of their time dealing with the </a:t>
            </a:r>
            <a:r>
              <a:rPr lang="en-US" b="1" dirty="0" smtClean="0"/>
              <a:t>mappings</a:t>
            </a:r>
            <a:r>
              <a:rPr lang="en-US" dirty="0" smtClean="0"/>
              <a:t> between structures rather than file formats</a:t>
            </a:r>
            <a:endParaRPr lang="en-US" dirty="0"/>
          </a:p>
        </p:txBody>
      </p:sp>
    </p:spTree>
    <p:extLst>
      <p:ext uri="{BB962C8B-B14F-4D97-AF65-F5344CB8AC3E}">
        <p14:creationId xmlns:p14="http://schemas.microsoft.com/office/powerpoint/2010/main" val="1255290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1000" y="4267200"/>
            <a:ext cx="838200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685800"/>
            <a:ext cx="8229600" cy="533400"/>
          </a:xfrm>
        </p:spPr>
        <p:txBody>
          <a:bodyPr>
            <a:normAutofit fontScale="90000"/>
          </a:bodyPr>
          <a:lstStyle/>
          <a:p>
            <a:r>
              <a:rPr lang="en-US" dirty="0" smtClean="0"/>
              <a:t>Enterprise Information Management</a:t>
            </a:r>
            <a:endParaRPr lang="en-US" dirty="0"/>
          </a:p>
        </p:txBody>
      </p:sp>
      <p:sp>
        <p:nvSpPr>
          <p:cNvPr id="3" name="Content Placeholder 2"/>
          <p:cNvSpPr>
            <a:spLocks noGrp="1"/>
          </p:cNvSpPr>
          <p:nvPr>
            <p:ph idx="1"/>
          </p:nvPr>
        </p:nvSpPr>
        <p:spPr>
          <a:xfrm>
            <a:off x="457200" y="1524000"/>
            <a:ext cx="8229600" cy="4724400"/>
          </a:xfrm>
        </p:spPr>
        <p:txBody>
          <a:bodyPr>
            <a:normAutofit fontScale="62500" lnSpcReduction="20000"/>
          </a:bodyPr>
          <a:lstStyle/>
          <a:p>
            <a:r>
              <a:rPr lang="en-US" dirty="0" smtClean="0"/>
              <a:t>De facto legacy information ‘design’ inherited from independent  departmental systems.</a:t>
            </a:r>
          </a:p>
          <a:p>
            <a:pPr lvl="1"/>
            <a:r>
              <a:rPr lang="en-US" dirty="0" smtClean="0"/>
              <a:t>Information management processes are duplicated wherever departments require the same information.</a:t>
            </a:r>
          </a:p>
          <a:p>
            <a:pPr lvl="1"/>
            <a:r>
              <a:rPr lang="en-US" dirty="0" smtClean="0"/>
              <a:t>E.g. Planning and operations each maintain models of the transmission grid.</a:t>
            </a:r>
          </a:p>
          <a:p>
            <a:r>
              <a:rPr lang="en-US" dirty="0" smtClean="0"/>
              <a:t>EIM core vision:</a:t>
            </a:r>
          </a:p>
          <a:p>
            <a:pPr lvl="1"/>
            <a:r>
              <a:rPr lang="en-US" dirty="0" smtClean="0"/>
              <a:t>Each item of information has one responsible source.</a:t>
            </a:r>
          </a:p>
          <a:p>
            <a:pPr lvl="1"/>
            <a:r>
              <a:rPr lang="en-US" dirty="0" smtClean="0"/>
              <a:t>Data processing work is not repeated.</a:t>
            </a:r>
          </a:p>
          <a:p>
            <a:pPr lvl="1"/>
            <a:r>
              <a:rPr lang="en-US" dirty="0" smtClean="0"/>
              <a:t>Information flows from responsible producers to consumers as needed.</a:t>
            </a:r>
          </a:p>
          <a:p>
            <a:r>
              <a:rPr lang="en-US" dirty="0" smtClean="0"/>
              <a:t>Implementation elements:</a:t>
            </a:r>
          </a:p>
          <a:p>
            <a:pPr lvl="1"/>
            <a:r>
              <a:rPr lang="en-US" dirty="0" smtClean="0"/>
              <a:t>Global information model normalizes ‘public’ data.</a:t>
            </a:r>
          </a:p>
          <a:p>
            <a:pPr lvl="1"/>
            <a:r>
              <a:rPr lang="en-US" dirty="0" smtClean="0"/>
              <a:t>Public data is partitioned into datasets with defined mastership.</a:t>
            </a:r>
          </a:p>
          <a:p>
            <a:pPr lvl="1"/>
            <a:r>
              <a:rPr lang="en-US" dirty="0" smtClean="0"/>
              <a:t>Interoperability specifications govern exchange from producers to consumers.</a:t>
            </a:r>
          </a:p>
          <a:p>
            <a:pPr lvl="1"/>
            <a:r>
              <a:rPr lang="en-US" dirty="0" smtClean="0"/>
              <a:t>Additional services provide messaging, notifications, events, historical archives, future hypotheses.</a:t>
            </a:r>
            <a:endParaRPr lang="en-US" dirty="0"/>
          </a:p>
        </p:txBody>
      </p:sp>
      <p:sp>
        <p:nvSpPr>
          <p:cNvPr id="6" name="Rounded Rectangle 5"/>
          <p:cNvSpPr/>
          <p:nvPr/>
        </p:nvSpPr>
        <p:spPr>
          <a:xfrm>
            <a:off x="6781800" y="4038600"/>
            <a:ext cx="21336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CIM Objectives</a:t>
            </a:r>
            <a:endParaRPr lang="en-US" b="1" dirty="0"/>
          </a:p>
        </p:txBody>
      </p:sp>
    </p:spTree>
    <p:extLst>
      <p:ext uri="{BB962C8B-B14F-4D97-AF65-F5344CB8AC3E}">
        <p14:creationId xmlns:p14="http://schemas.microsoft.com/office/powerpoint/2010/main" val="1666336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3067051"/>
          </a:xfrm>
        </p:spPr>
        <p:txBody>
          <a:bodyPr>
            <a:normAutofit/>
          </a:bodyPr>
          <a:lstStyle/>
          <a:p>
            <a:r>
              <a:rPr lang="en-US" dirty="0" smtClean="0"/>
              <a:t>Tutorial Section XII</a:t>
            </a:r>
            <a:br>
              <a:rPr lang="en-US" dirty="0" smtClean="0"/>
            </a:br>
            <a:r>
              <a:rPr lang="en-US" dirty="0" smtClean="0"/>
              <a:t>*****</a:t>
            </a:r>
            <a:br>
              <a:rPr lang="en-US" dirty="0" smtClean="0"/>
            </a:br>
            <a:r>
              <a:rPr lang="en-US" dirty="0" smtClean="0"/>
              <a:t>CIMTool</a:t>
            </a:r>
            <a:endParaRPr lang="en-US" dirty="0"/>
          </a:p>
        </p:txBody>
      </p:sp>
      <p:sp>
        <p:nvSpPr>
          <p:cNvPr id="3" name="Subtitle 2"/>
          <p:cNvSpPr>
            <a:spLocks noGrp="1"/>
          </p:cNvSpPr>
          <p:nvPr>
            <p:ph type="subTitle" idx="1"/>
          </p:nvPr>
        </p:nvSpPr>
        <p:spPr>
          <a:xfrm>
            <a:off x="1295400" y="4343400"/>
            <a:ext cx="6400800" cy="1752600"/>
          </a:xfrm>
        </p:spPr>
        <p:txBody>
          <a:bodyPr/>
          <a:lstStyle/>
          <a:p>
            <a:r>
              <a:rPr lang="en-US" dirty="0" smtClean="0"/>
              <a:t>Margaret Goodrich</a:t>
            </a:r>
          </a:p>
          <a:p>
            <a:r>
              <a:rPr lang="en-US" dirty="0" smtClean="0"/>
              <a:t>SISCO</a:t>
            </a:r>
          </a:p>
          <a:p>
            <a:r>
              <a:rPr lang="en-US" dirty="0" smtClean="0"/>
              <a:t>margaret@sisconet.com</a:t>
            </a:r>
            <a:endParaRPr lang="en-US" dirty="0"/>
          </a:p>
        </p:txBody>
      </p:sp>
    </p:spTree>
    <p:extLst>
      <p:ext uri="{BB962C8B-B14F-4D97-AF65-F5344CB8AC3E}">
        <p14:creationId xmlns:p14="http://schemas.microsoft.com/office/powerpoint/2010/main" val="184507666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6"/>
          <p:cNvSpPr>
            <a:spLocks noGrp="1"/>
          </p:cNvSpPr>
          <p:nvPr>
            <p:ph type="title" idx="4294967295"/>
          </p:nvPr>
        </p:nvSpPr>
        <p:spPr>
          <a:xfrm>
            <a:off x="609600" y="914400"/>
            <a:ext cx="7239000" cy="762000"/>
          </a:xfrm>
        </p:spPr>
        <p:txBody>
          <a:bodyPr/>
          <a:lstStyle/>
          <a:p>
            <a:r>
              <a:rPr lang="en-US"/>
              <a:t>Introduction</a:t>
            </a:r>
          </a:p>
        </p:txBody>
      </p:sp>
      <p:sp>
        <p:nvSpPr>
          <p:cNvPr id="4099" name="Content Placeholder 7"/>
          <p:cNvSpPr>
            <a:spLocks noGrp="1"/>
          </p:cNvSpPr>
          <p:nvPr>
            <p:ph idx="4294967295"/>
          </p:nvPr>
        </p:nvSpPr>
        <p:spPr/>
        <p:txBody>
          <a:bodyPr/>
          <a:lstStyle/>
          <a:p>
            <a:r>
              <a:rPr lang="en-US" sz="2400"/>
              <a:t>The purpose of this presentation is to describe the use of CIMTool</a:t>
            </a:r>
          </a:p>
          <a:p>
            <a:r>
              <a:rPr lang="en-US" sz="2400"/>
              <a:t>Some of the uses of CIMTool include:</a:t>
            </a:r>
          </a:p>
          <a:p>
            <a:pPr lvl="1"/>
            <a:r>
              <a:rPr lang="en-US" sz="2000"/>
              <a:t>Definition of information exchange profiles</a:t>
            </a:r>
          </a:p>
          <a:p>
            <a:pPr lvl="1"/>
            <a:r>
              <a:rPr lang="en-US" sz="2000"/>
              <a:t>Development of RDF Schemas</a:t>
            </a:r>
          </a:p>
          <a:p>
            <a:pPr lvl="1"/>
            <a:r>
              <a:rPr lang="en-US" sz="2000"/>
              <a:t>Validation of CIM XML instance files</a:t>
            </a:r>
          </a:p>
          <a:p>
            <a:pPr lvl="1"/>
            <a:r>
              <a:rPr lang="en-US" sz="2000"/>
              <a:t>Validation of incremental CIM XML files</a:t>
            </a:r>
          </a:p>
          <a:p>
            <a:pPr lvl="1">
              <a:buFont typeface="Wingdings" pitchFamily="2" charset="2"/>
              <a:buNone/>
            </a:pPr>
            <a:endParaRPr lang="en-US" sz="2000"/>
          </a:p>
        </p:txBody>
      </p:sp>
    </p:spTree>
    <p:extLst>
      <p:ext uri="{BB962C8B-B14F-4D97-AF65-F5344CB8AC3E}">
        <p14:creationId xmlns:p14="http://schemas.microsoft.com/office/powerpoint/2010/main" val="355203319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p:txBody>
          <a:bodyPr/>
          <a:lstStyle/>
          <a:p>
            <a:r>
              <a:rPr lang="en-US"/>
              <a:t>Contents</a:t>
            </a:r>
          </a:p>
        </p:txBody>
      </p:sp>
      <p:sp>
        <p:nvSpPr>
          <p:cNvPr id="5123" name="Rectangle 3"/>
          <p:cNvSpPr>
            <a:spLocks noGrp="1" noChangeArrowheads="1"/>
          </p:cNvSpPr>
          <p:nvPr>
            <p:ph type="body" idx="4294967295"/>
          </p:nvPr>
        </p:nvSpPr>
        <p:spPr>
          <a:xfrm>
            <a:off x="304800" y="1371600"/>
            <a:ext cx="7839075" cy="4419600"/>
          </a:xfrm>
        </p:spPr>
        <p:txBody>
          <a:bodyPr>
            <a:normAutofit lnSpcReduction="10000"/>
          </a:bodyPr>
          <a:lstStyle/>
          <a:p>
            <a:pPr marL="533400" indent="-533400">
              <a:lnSpc>
                <a:spcPct val="90000"/>
              </a:lnSpc>
              <a:buFontTx/>
              <a:buAutoNum type="arabicPeriod"/>
            </a:pPr>
            <a:r>
              <a:rPr lang="en-US" sz="2400" dirty="0"/>
              <a:t>CIM Profiles</a:t>
            </a:r>
          </a:p>
          <a:p>
            <a:pPr marL="533400" indent="-533400">
              <a:lnSpc>
                <a:spcPct val="90000"/>
              </a:lnSpc>
              <a:buFontTx/>
              <a:buAutoNum type="arabicPeriod"/>
            </a:pPr>
            <a:r>
              <a:rPr lang="en-US" sz="2400" dirty="0"/>
              <a:t>CIMTool Installation</a:t>
            </a:r>
          </a:p>
          <a:p>
            <a:pPr marL="533400" indent="-533400">
              <a:lnSpc>
                <a:spcPct val="90000"/>
              </a:lnSpc>
              <a:buFontTx/>
              <a:buAutoNum type="arabicPeriod"/>
            </a:pPr>
            <a:r>
              <a:rPr lang="en-US" sz="2400" dirty="0"/>
              <a:t>Creating a CIMTool Project</a:t>
            </a:r>
          </a:p>
          <a:p>
            <a:pPr marL="533400" indent="-533400">
              <a:lnSpc>
                <a:spcPct val="90000"/>
              </a:lnSpc>
              <a:buFontTx/>
              <a:buAutoNum type="arabicPeriod"/>
            </a:pPr>
            <a:r>
              <a:rPr lang="en-US" sz="2400" dirty="0"/>
              <a:t>Importing a Schema</a:t>
            </a:r>
          </a:p>
          <a:p>
            <a:pPr marL="533400" indent="-533400">
              <a:lnSpc>
                <a:spcPct val="90000"/>
              </a:lnSpc>
              <a:buFontTx/>
              <a:buAutoNum type="arabicPeriod"/>
            </a:pPr>
            <a:r>
              <a:rPr lang="en-US" sz="2400" dirty="0"/>
              <a:t>Creating and Editing a Profile</a:t>
            </a:r>
          </a:p>
          <a:p>
            <a:pPr marL="533400" indent="-533400">
              <a:lnSpc>
                <a:spcPct val="90000"/>
              </a:lnSpc>
              <a:buFontTx/>
              <a:buAutoNum type="arabicPeriod"/>
            </a:pPr>
            <a:r>
              <a:rPr lang="en-US" sz="2400" dirty="0"/>
              <a:t>Importing a Profile (Several Methods)</a:t>
            </a:r>
          </a:p>
          <a:p>
            <a:pPr marL="533400" indent="-533400">
              <a:lnSpc>
                <a:spcPct val="90000"/>
              </a:lnSpc>
              <a:buFontTx/>
              <a:buAutoNum type="arabicPeriod"/>
            </a:pPr>
            <a:r>
              <a:rPr lang="en-US" sz="2400" dirty="0"/>
              <a:t>Generating RDF Schemas</a:t>
            </a:r>
          </a:p>
          <a:p>
            <a:pPr marL="533400" indent="-533400">
              <a:lnSpc>
                <a:spcPct val="90000"/>
              </a:lnSpc>
              <a:buFontTx/>
              <a:buAutoNum type="arabicPeriod"/>
            </a:pPr>
            <a:r>
              <a:rPr lang="en-US" sz="2400" dirty="0"/>
              <a:t>Importing a Model</a:t>
            </a:r>
          </a:p>
          <a:p>
            <a:pPr marL="533400" indent="-533400">
              <a:lnSpc>
                <a:spcPct val="90000"/>
              </a:lnSpc>
              <a:buFontTx/>
              <a:buAutoNum type="arabicPeriod"/>
            </a:pPr>
            <a:r>
              <a:rPr lang="en-US" sz="2400" dirty="0"/>
              <a:t>Validating a Model</a:t>
            </a:r>
          </a:p>
          <a:p>
            <a:pPr marL="533400" indent="-533400">
              <a:lnSpc>
                <a:spcPct val="90000"/>
              </a:lnSpc>
              <a:buFontTx/>
              <a:buAutoNum type="arabicPeriod"/>
            </a:pPr>
            <a:r>
              <a:rPr lang="en-US" sz="2400" dirty="0"/>
              <a:t>Importing and Validating an Incremental Model</a:t>
            </a:r>
          </a:p>
          <a:p>
            <a:pPr marL="533400" indent="-533400">
              <a:lnSpc>
                <a:spcPct val="90000"/>
              </a:lnSpc>
              <a:buFontTx/>
              <a:buAutoNum type="arabicPeriod"/>
            </a:pPr>
            <a:r>
              <a:rPr lang="en-US" sz="2400" dirty="0"/>
              <a:t>Updating a Schema</a:t>
            </a:r>
          </a:p>
          <a:p>
            <a:pPr marL="533400" indent="-533400">
              <a:lnSpc>
                <a:spcPct val="90000"/>
              </a:lnSpc>
              <a:buFontTx/>
              <a:buAutoNum type="arabicPeriod"/>
            </a:pPr>
            <a:r>
              <a:rPr lang="en-US" sz="2400" dirty="0"/>
              <a:t>Miscellaneous</a:t>
            </a:r>
          </a:p>
        </p:txBody>
      </p:sp>
    </p:spTree>
    <p:extLst>
      <p:ext uri="{BB962C8B-B14F-4D97-AF65-F5344CB8AC3E}">
        <p14:creationId xmlns:p14="http://schemas.microsoft.com/office/powerpoint/2010/main" val="159200261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idx="4294967295"/>
          </p:nvPr>
        </p:nvSpPr>
        <p:spPr>
          <a:xfrm>
            <a:off x="685800" y="2130425"/>
            <a:ext cx="7772400" cy="1470025"/>
          </a:xfrm>
        </p:spPr>
        <p:txBody>
          <a:bodyPr/>
          <a:lstStyle/>
          <a:p>
            <a:r>
              <a:rPr lang="en-US" sz="4400">
                <a:solidFill>
                  <a:schemeClr val="bg1"/>
                </a:solidFill>
              </a:rPr>
              <a:t>CIM Profiles</a:t>
            </a:r>
          </a:p>
        </p:txBody>
      </p:sp>
      <p:sp>
        <p:nvSpPr>
          <p:cNvPr id="6147" name="Rectangle 5"/>
          <p:cNvSpPr>
            <a:spLocks noGrp="1" noChangeArrowheads="1"/>
          </p:cNvSpPr>
          <p:nvPr>
            <p:ph type="subTitle" idx="4294967295"/>
          </p:nvPr>
        </p:nvSpPr>
        <p:spPr>
          <a:xfrm>
            <a:off x="1219200" y="2209800"/>
            <a:ext cx="6213475" cy="1603375"/>
          </a:xfrm>
        </p:spPr>
        <p:txBody>
          <a:bodyPr>
            <a:normAutofit/>
          </a:bodyPr>
          <a:lstStyle/>
          <a:p>
            <a:pPr marL="0" indent="0">
              <a:buFont typeface="Monotype Sorts" pitchFamily="2" charset="2"/>
              <a:buNone/>
            </a:pPr>
            <a:r>
              <a:rPr lang="en-US" sz="3600" dirty="0" smtClean="0">
                <a:solidFill>
                  <a:srgbClr val="003399"/>
                </a:solidFill>
              </a:rPr>
              <a:t>CIM PROFILES</a:t>
            </a:r>
            <a:endParaRPr lang="en-US" sz="3600" dirty="0">
              <a:solidFill>
                <a:srgbClr val="003399"/>
              </a:solidFill>
            </a:endParaRPr>
          </a:p>
        </p:txBody>
      </p:sp>
    </p:spTree>
    <p:extLst>
      <p:ext uri="{BB962C8B-B14F-4D97-AF65-F5344CB8AC3E}">
        <p14:creationId xmlns:p14="http://schemas.microsoft.com/office/powerpoint/2010/main" val="205658483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6"/>
          <p:cNvSpPr>
            <a:spLocks noGrp="1"/>
          </p:cNvSpPr>
          <p:nvPr>
            <p:ph type="title" idx="4294967295"/>
          </p:nvPr>
        </p:nvSpPr>
        <p:spPr>
          <a:xfrm>
            <a:off x="457200" y="457200"/>
            <a:ext cx="7239000" cy="762000"/>
          </a:xfrm>
        </p:spPr>
        <p:txBody>
          <a:bodyPr/>
          <a:lstStyle/>
          <a:p>
            <a:r>
              <a:rPr lang="en-US" dirty="0"/>
              <a:t>What is a Contextual Profile?</a:t>
            </a:r>
          </a:p>
        </p:txBody>
      </p:sp>
      <p:sp>
        <p:nvSpPr>
          <p:cNvPr id="16387" name="Rectangle 6"/>
          <p:cNvSpPr>
            <a:spLocks noGrp="1" noChangeArrowheads="1"/>
          </p:cNvSpPr>
          <p:nvPr>
            <p:ph type="body" idx="4294967295"/>
          </p:nvPr>
        </p:nvSpPr>
        <p:spPr>
          <a:xfrm>
            <a:off x="457200" y="1447800"/>
            <a:ext cx="8229600" cy="4525963"/>
          </a:xfrm>
        </p:spPr>
        <p:txBody>
          <a:bodyPr/>
          <a:lstStyle/>
          <a:p>
            <a:r>
              <a:rPr lang="en-US" sz="2000" dirty="0"/>
              <a:t>The set of classes, attributes and relationships in a contextual profile (a.k.a. profile) is a subset of the classes, attributes and relationships found in a schema</a:t>
            </a:r>
          </a:p>
          <a:p>
            <a:r>
              <a:rPr lang="en-US" sz="2000" dirty="0"/>
              <a:t>The cardinality of a relationship in a profile is either the same or more restrictive than the relationship in the schema</a:t>
            </a:r>
          </a:p>
          <a:p>
            <a:r>
              <a:rPr lang="en-US" sz="2000" dirty="0"/>
              <a:t>A profile is often given a name (e.g. CPSM)</a:t>
            </a:r>
          </a:p>
          <a:p>
            <a:r>
              <a:rPr lang="en-US" sz="2000" dirty="0"/>
              <a:t>Each profile will have an assigned namespace</a:t>
            </a:r>
          </a:p>
          <a:p>
            <a:r>
              <a:rPr lang="en-US" sz="2000" dirty="0"/>
              <a:t>Profiles are also known as ‘contextual models’</a:t>
            </a:r>
          </a:p>
          <a:p>
            <a:r>
              <a:rPr lang="en-US" sz="2000" dirty="0"/>
              <a:t>Within CIMTool, profiles are managed using an OWL format, where a .owl extension is used</a:t>
            </a:r>
          </a:p>
          <a:p>
            <a:r>
              <a:rPr lang="en-US" sz="2000" dirty="0"/>
              <a:t>Important to note that OWL is based upon RDF</a:t>
            </a:r>
          </a:p>
          <a:p>
            <a:r>
              <a:rPr lang="en-US" sz="2000" dirty="0"/>
              <a:t>Profiles can be realized in a variety of forms, including but not limited to RDFS, XML Schema, HTML and Word Documents</a:t>
            </a:r>
          </a:p>
        </p:txBody>
      </p:sp>
    </p:spTree>
    <p:extLst>
      <p:ext uri="{BB962C8B-B14F-4D97-AF65-F5344CB8AC3E}">
        <p14:creationId xmlns:p14="http://schemas.microsoft.com/office/powerpoint/2010/main" val="349660725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r>
              <a:rPr lang="en-US"/>
              <a:t>Information Models and Profiles</a:t>
            </a:r>
          </a:p>
        </p:txBody>
      </p:sp>
      <p:pic>
        <p:nvPicPr>
          <p:cNvPr id="17411" name="Picture 2" descr="Conceptual Mod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80899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902339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ctrTitle" idx="4294967295"/>
          </p:nvPr>
        </p:nvSpPr>
        <p:spPr>
          <a:xfrm>
            <a:off x="685800" y="1905001"/>
            <a:ext cx="7772400" cy="1695450"/>
          </a:xfrm>
        </p:spPr>
        <p:txBody>
          <a:bodyPr/>
          <a:lstStyle/>
          <a:p>
            <a:r>
              <a:rPr lang="en-US" sz="4400" dirty="0">
                <a:solidFill>
                  <a:schemeClr val="bg1"/>
                </a:solidFill>
              </a:rPr>
              <a:t>CIMTool Installation</a:t>
            </a:r>
          </a:p>
        </p:txBody>
      </p:sp>
      <p:sp>
        <p:nvSpPr>
          <p:cNvPr id="18435" name="Rectangle 5"/>
          <p:cNvSpPr>
            <a:spLocks noGrp="1" noChangeArrowheads="1"/>
          </p:cNvSpPr>
          <p:nvPr>
            <p:ph type="subTitle" idx="4294967295"/>
          </p:nvPr>
        </p:nvSpPr>
        <p:spPr>
          <a:xfrm>
            <a:off x="1219200" y="1981200"/>
            <a:ext cx="6213475" cy="1603375"/>
          </a:xfrm>
        </p:spPr>
        <p:txBody>
          <a:bodyPr>
            <a:normAutofit/>
          </a:bodyPr>
          <a:lstStyle/>
          <a:p>
            <a:pPr marL="0" indent="0">
              <a:buFont typeface="Monotype Sorts" pitchFamily="2" charset="2"/>
              <a:buNone/>
            </a:pPr>
            <a:r>
              <a:rPr lang="en-US" sz="3600" dirty="0" smtClean="0">
                <a:solidFill>
                  <a:srgbClr val="003399"/>
                </a:solidFill>
              </a:rPr>
              <a:t>CIMTool Installation</a:t>
            </a:r>
            <a:endParaRPr lang="en-US" sz="3600" dirty="0">
              <a:solidFill>
                <a:srgbClr val="003399"/>
              </a:solidFill>
            </a:endParaRPr>
          </a:p>
        </p:txBody>
      </p:sp>
    </p:spTree>
    <p:extLst>
      <p:ext uri="{BB962C8B-B14F-4D97-AF65-F5344CB8AC3E}">
        <p14:creationId xmlns:p14="http://schemas.microsoft.com/office/powerpoint/2010/main" val="195017474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457200" y="657225"/>
            <a:ext cx="7239000" cy="762000"/>
          </a:xfrm>
        </p:spPr>
        <p:txBody>
          <a:bodyPr/>
          <a:lstStyle/>
          <a:p>
            <a:r>
              <a:rPr lang="en-US" dirty="0"/>
              <a:t>What is CIMTool?</a:t>
            </a:r>
          </a:p>
        </p:txBody>
      </p:sp>
      <p:sp>
        <p:nvSpPr>
          <p:cNvPr id="19459" name="Rectangle 3"/>
          <p:cNvSpPr>
            <a:spLocks noGrp="1" noChangeArrowheads="1"/>
          </p:cNvSpPr>
          <p:nvPr>
            <p:ph type="body" idx="4294967295"/>
          </p:nvPr>
        </p:nvSpPr>
        <p:spPr>
          <a:xfrm>
            <a:off x="381000" y="1600200"/>
            <a:ext cx="8077200" cy="4267200"/>
          </a:xfrm>
        </p:spPr>
        <p:txBody>
          <a:bodyPr/>
          <a:lstStyle/>
          <a:p>
            <a:r>
              <a:rPr lang="en-US" sz="2400" dirty="0"/>
              <a:t>CIMTool is an Eclipse plugin</a:t>
            </a:r>
          </a:p>
          <a:p>
            <a:r>
              <a:rPr lang="en-US" sz="2400" dirty="0"/>
              <a:t>It provides the means to:</a:t>
            </a:r>
          </a:p>
          <a:p>
            <a:pPr lvl="1"/>
            <a:r>
              <a:rPr lang="en-US" sz="2000" dirty="0"/>
              <a:t>Define profiles from a UML model</a:t>
            </a:r>
          </a:p>
          <a:p>
            <a:pPr lvl="1"/>
            <a:r>
              <a:rPr lang="en-US" sz="2000" dirty="0"/>
              <a:t>Import profiles from a spreadsheet</a:t>
            </a:r>
          </a:p>
          <a:p>
            <a:pPr lvl="1"/>
            <a:r>
              <a:rPr lang="en-US" sz="2000" dirty="0"/>
              <a:t>Validate profiles</a:t>
            </a:r>
          </a:p>
          <a:p>
            <a:pPr lvl="1"/>
            <a:r>
              <a:rPr lang="en-US" sz="2000" dirty="0"/>
              <a:t>Validate instance files against a profile</a:t>
            </a:r>
          </a:p>
          <a:p>
            <a:pPr lvl="1"/>
            <a:r>
              <a:rPr lang="en-US" sz="2000" dirty="0"/>
              <a:t>Validate incremental files against an instance file and a profile</a:t>
            </a:r>
          </a:p>
          <a:p>
            <a:pPr lvl="1"/>
            <a:r>
              <a:rPr lang="en-US" sz="2000" dirty="0"/>
              <a:t>Generate RDF schemas from a profile</a:t>
            </a:r>
          </a:p>
          <a:p>
            <a:pPr lvl="1"/>
            <a:r>
              <a:rPr lang="en-US" sz="2000" dirty="0"/>
              <a:t> … and more</a:t>
            </a:r>
          </a:p>
        </p:txBody>
      </p:sp>
      <p:pic>
        <p:nvPicPr>
          <p:cNvPr id="194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419225"/>
            <a:ext cx="25527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88292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r>
              <a:rPr lang="en-US"/>
              <a:t>Preparation for Installation</a:t>
            </a:r>
          </a:p>
        </p:txBody>
      </p:sp>
      <p:sp>
        <p:nvSpPr>
          <p:cNvPr id="21507" name="Rectangle 3"/>
          <p:cNvSpPr>
            <a:spLocks noGrp="1" noChangeArrowheads="1"/>
          </p:cNvSpPr>
          <p:nvPr>
            <p:ph type="body" idx="4294967295"/>
          </p:nvPr>
        </p:nvSpPr>
        <p:spPr>
          <a:xfrm>
            <a:off x="381000" y="1600200"/>
            <a:ext cx="7848600" cy="4876800"/>
          </a:xfrm>
        </p:spPr>
        <p:txBody>
          <a:bodyPr/>
          <a:lstStyle/>
          <a:p>
            <a:r>
              <a:rPr lang="en-US" sz="2400"/>
              <a:t>You should have a PC running a recent version of Windows, Linux or Mac OS, with at least 1GB memory</a:t>
            </a:r>
          </a:p>
          <a:p>
            <a:r>
              <a:rPr lang="en-US" sz="2400"/>
              <a:t>Recommend at least 2GB free disk space (much more is recommended if you will be working with large CIM network models)</a:t>
            </a:r>
          </a:p>
          <a:p>
            <a:r>
              <a:rPr lang="en-US" sz="2400"/>
              <a:t>You need an internet connection, noting that there may be 200MB of downloads required for installation</a:t>
            </a:r>
          </a:p>
          <a:p>
            <a:r>
              <a:rPr lang="en-US" sz="2400"/>
              <a:t>You need a Java runtime environment (JRE)</a:t>
            </a:r>
          </a:p>
          <a:p>
            <a:pPr lvl="1"/>
            <a:r>
              <a:rPr lang="en-US" sz="2000"/>
              <a:t>Java 5 JRE is currently recommended</a:t>
            </a:r>
          </a:p>
          <a:p>
            <a:pPr lvl="1"/>
            <a:r>
              <a:rPr lang="en-US" sz="2000"/>
              <a:t>If you don’t have one you can download from </a:t>
            </a:r>
            <a:r>
              <a:rPr lang="en-US" sz="2000">
                <a:hlinkClick r:id="rId3"/>
              </a:rPr>
              <a:t>http://java.com</a:t>
            </a:r>
            <a:endParaRPr lang="en-US" sz="2000"/>
          </a:p>
        </p:txBody>
      </p:sp>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4419600"/>
            <a:ext cx="7429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35865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r>
              <a:rPr lang="en-US"/>
              <a:t>CIMTool Installation</a:t>
            </a:r>
          </a:p>
        </p:txBody>
      </p:sp>
      <p:sp>
        <p:nvSpPr>
          <p:cNvPr id="27651" name="Rectangle 3"/>
          <p:cNvSpPr>
            <a:spLocks noGrp="1" noChangeArrowheads="1"/>
          </p:cNvSpPr>
          <p:nvPr>
            <p:ph type="body" idx="4294967295"/>
          </p:nvPr>
        </p:nvSpPr>
        <p:spPr>
          <a:xfrm>
            <a:off x="457200" y="1676400"/>
            <a:ext cx="8305800" cy="4495800"/>
          </a:xfrm>
        </p:spPr>
        <p:txBody>
          <a:bodyPr/>
          <a:lstStyle/>
          <a:p>
            <a:pPr>
              <a:lnSpc>
                <a:spcPct val="80000"/>
              </a:lnSpc>
            </a:pPr>
            <a:r>
              <a:rPr lang="en-US" sz="2400" dirty="0"/>
              <a:t>Go to </a:t>
            </a:r>
            <a:r>
              <a:rPr lang="en-US" sz="2400" dirty="0">
                <a:hlinkClick r:id="rId3"/>
              </a:rPr>
              <a:t>http://cimtool.org</a:t>
            </a:r>
            <a:endParaRPr lang="en-US" sz="2400" dirty="0"/>
          </a:p>
          <a:p>
            <a:pPr>
              <a:lnSpc>
                <a:spcPct val="80000"/>
              </a:lnSpc>
              <a:buFont typeface="Monotype Sorts" pitchFamily="2" charset="2"/>
              <a:buNone/>
            </a:pPr>
            <a:endParaRPr lang="en-US" sz="2400" dirty="0"/>
          </a:p>
          <a:p>
            <a:pPr>
              <a:lnSpc>
                <a:spcPct val="80000"/>
              </a:lnSpc>
            </a:pPr>
            <a:r>
              <a:rPr lang="en-US" sz="2400" dirty="0"/>
              <a:t>Version </a:t>
            </a:r>
            <a:r>
              <a:rPr lang="en-US" sz="2400" dirty="0" smtClean="0"/>
              <a:t>1.9.3 </a:t>
            </a:r>
            <a:r>
              <a:rPr lang="en-US" sz="2400" dirty="0"/>
              <a:t>is currently available for download</a:t>
            </a:r>
          </a:p>
          <a:p>
            <a:pPr>
              <a:lnSpc>
                <a:spcPct val="80000"/>
              </a:lnSpc>
              <a:buFont typeface="Monotype Sorts" pitchFamily="2" charset="2"/>
              <a:buNone/>
            </a:pPr>
            <a:endParaRPr lang="en-US" sz="2400" dirty="0"/>
          </a:p>
          <a:p>
            <a:pPr>
              <a:lnSpc>
                <a:spcPct val="80000"/>
              </a:lnSpc>
            </a:pPr>
            <a:r>
              <a:rPr lang="en-US" sz="2400" dirty="0"/>
              <a:t>Download a zip file with Eclipse and CIMTool (full installation package)</a:t>
            </a:r>
          </a:p>
          <a:p>
            <a:pPr>
              <a:lnSpc>
                <a:spcPct val="80000"/>
              </a:lnSpc>
            </a:pPr>
            <a:endParaRPr lang="en-US" sz="2400" dirty="0"/>
          </a:p>
          <a:p>
            <a:pPr>
              <a:lnSpc>
                <a:spcPct val="80000"/>
              </a:lnSpc>
            </a:pPr>
            <a:r>
              <a:rPr lang="en-US" sz="2400" dirty="0"/>
              <a:t>Following the directions on the screen</a:t>
            </a:r>
          </a:p>
          <a:p>
            <a:pPr>
              <a:lnSpc>
                <a:spcPct val="80000"/>
              </a:lnSpc>
            </a:pPr>
            <a:endParaRPr lang="en-US" sz="2400" dirty="0"/>
          </a:p>
        </p:txBody>
      </p:sp>
    </p:spTree>
    <p:extLst>
      <p:ext uri="{BB962C8B-B14F-4D97-AF65-F5344CB8AC3E}">
        <p14:creationId xmlns:p14="http://schemas.microsoft.com/office/powerpoint/2010/main" val="17432180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Wikipedia: “</a:t>
            </a:r>
            <a:r>
              <a:rPr lang="en-US" b="1" dirty="0" smtClean="0"/>
              <a:t>Database normalization</a:t>
            </a:r>
            <a:r>
              <a:rPr lang="en-US" dirty="0" smtClean="0"/>
              <a:t> is the process of organizing the </a:t>
            </a:r>
            <a:r>
              <a:rPr lang="en-US" dirty="0" smtClean="0">
                <a:hlinkClick r:id="rId2" tooltip="Field (computer science)"/>
              </a:rPr>
              <a:t>fields</a:t>
            </a:r>
            <a:r>
              <a:rPr lang="en-US" dirty="0" smtClean="0"/>
              <a:t> and </a:t>
            </a:r>
            <a:r>
              <a:rPr lang="en-US" dirty="0" smtClean="0">
                <a:hlinkClick r:id="rId3" tooltip="Table (database)"/>
              </a:rPr>
              <a:t>tables</a:t>
            </a:r>
            <a:r>
              <a:rPr lang="en-US" dirty="0" smtClean="0"/>
              <a:t> of a </a:t>
            </a:r>
            <a:r>
              <a:rPr lang="en-US" dirty="0" smtClean="0">
                <a:hlinkClick r:id="rId4" tooltip="Relational database"/>
              </a:rPr>
              <a:t>relational database</a:t>
            </a:r>
            <a:r>
              <a:rPr lang="en-US" dirty="0" smtClean="0"/>
              <a:t> to minimize redundancy and dependency.”</a:t>
            </a:r>
          </a:p>
          <a:p>
            <a:r>
              <a:rPr lang="en-US" dirty="0" smtClean="0"/>
              <a:t>Simple in concept:</a:t>
            </a:r>
          </a:p>
          <a:p>
            <a:pPr lvl="1"/>
            <a:r>
              <a:rPr lang="en-US" dirty="0" smtClean="0"/>
              <a:t>Information is expressed in ways that do not create any duplication.</a:t>
            </a:r>
          </a:p>
          <a:p>
            <a:pPr lvl="1"/>
            <a:r>
              <a:rPr lang="en-US" dirty="0" smtClean="0"/>
              <a:t>Test: can you modify any item of data without creating a disagreement with some other item.</a:t>
            </a:r>
          </a:p>
          <a:p>
            <a:r>
              <a:rPr lang="en-US" dirty="0" smtClean="0"/>
              <a:t>Difficult in execution:</a:t>
            </a:r>
          </a:p>
          <a:p>
            <a:pPr lvl="1"/>
            <a:r>
              <a:rPr lang="en-US" dirty="0" smtClean="0"/>
              <a:t>Dependencies can be very subtle.</a:t>
            </a:r>
          </a:p>
          <a:p>
            <a:pPr lvl="1"/>
            <a:r>
              <a:rPr lang="en-US" dirty="0" smtClean="0"/>
              <a:t>Sometimes competes with practicalities like performance or independence.</a:t>
            </a:r>
          </a:p>
          <a:p>
            <a:pPr lvl="1"/>
            <a:r>
              <a:rPr lang="en-US" dirty="0" smtClean="0"/>
              <a:t>At larger scales, we always have an incomplete view of data requirements.</a:t>
            </a:r>
          </a:p>
          <a:p>
            <a:pPr lvl="1"/>
            <a:r>
              <a:rPr lang="en-US" dirty="0" smtClean="0"/>
              <a:t>Business requirements change.</a:t>
            </a:r>
          </a:p>
          <a:p>
            <a:pPr lvl="1"/>
            <a:r>
              <a:rPr lang="en-US" dirty="0" smtClean="0"/>
              <a:t>Etc.</a:t>
            </a:r>
          </a:p>
          <a:p>
            <a:r>
              <a:rPr lang="en-US" dirty="0" smtClean="0"/>
              <a:t>Nevertheless, normalization is an important objective that delivers value to the extent it is achieved.</a:t>
            </a:r>
          </a:p>
        </p:txBody>
      </p:sp>
    </p:spTree>
    <p:extLst>
      <p:ext uri="{BB962C8B-B14F-4D97-AF65-F5344CB8AC3E}">
        <p14:creationId xmlns:p14="http://schemas.microsoft.com/office/powerpoint/2010/main" val="231659458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228600" y="1066800"/>
            <a:ext cx="7239000" cy="762000"/>
          </a:xfrm>
        </p:spPr>
        <p:txBody>
          <a:bodyPr/>
          <a:lstStyle/>
          <a:p>
            <a:r>
              <a:rPr lang="en-US"/>
              <a:t>Starting CIMTool</a:t>
            </a:r>
          </a:p>
        </p:txBody>
      </p:sp>
      <p:sp>
        <p:nvSpPr>
          <p:cNvPr id="23555" name="Rectangle 8"/>
          <p:cNvSpPr>
            <a:spLocks noGrp="1" noChangeArrowheads="1"/>
          </p:cNvSpPr>
          <p:nvPr>
            <p:ph type="body" idx="4294967295"/>
          </p:nvPr>
        </p:nvSpPr>
        <p:spPr>
          <a:xfrm>
            <a:off x="381000" y="1981200"/>
            <a:ext cx="5153025" cy="4267200"/>
          </a:xfrm>
        </p:spPr>
        <p:txBody>
          <a:bodyPr/>
          <a:lstStyle/>
          <a:p>
            <a:r>
              <a:rPr lang="en-US" sz="2400"/>
              <a:t>Click on the Eclipse icon</a:t>
            </a:r>
          </a:p>
          <a:p>
            <a:r>
              <a:rPr lang="en-US" sz="2400"/>
              <a:t>The Eclipse startup dialog will appear</a:t>
            </a:r>
          </a:p>
          <a:p>
            <a:r>
              <a:rPr lang="en-US" sz="2400"/>
              <a:t>Define a ‘workspace’ directory when prompted</a:t>
            </a:r>
          </a:p>
          <a:p>
            <a:r>
              <a:rPr lang="en-US" sz="2400"/>
              <a:t>The workbench view will then appear</a:t>
            </a:r>
          </a:p>
          <a:p>
            <a:endParaRPr lang="en-US" sz="2400"/>
          </a:p>
        </p:txBody>
      </p:sp>
      <p:pic>
        <p:nvPicPr>
          <p:cNvPr id="235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295400"/>
            <a:ext cx="485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133600"/>
            <a:ext cx="21336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9" descr="pic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829050"/>
            <a:ext cx="27813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22618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381000" y="762000"/>
            <a:ext cx="8345488" cy="533400"/>
          </a:xfrm>
        </p:spPr>
        <p:txBody>
          <a:bodyPr>
            <a:normAutofit fontScale="90000"/>
          </a:bodyPr>
          <a:lstStyle/>
          <a:p>
            <a:r>
              <a:rPr lang="en-US"/>
              <a:t>Eclipse/CIMTool Workbench</a:t>
            </a:r>
          </a:p>
        </p:txBody>
      </p:sp>
      <p:pic>
        <p:nvPicPr>
          <p:cNvPr id="24579" name="Picture 4" descr="pi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524000"/>
            <a:ext cx="617220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5"/>
          <p:cNvSpPr>
            <a:spLocks noGrp="1" noChangeArrowheads="1"/>
          </p:cNvSpPr>
          <p:nvPr>
            <p:ph type="body" idx="4294967295"/>
          </p:nvPr>
        </p:nvSpPr>
        <p:spPr>
          <a:xfrm>
            <a:off x="228600" y="2057400"/>
            <a:ext cx="2514600" cy="3352800"/>
          </a:xfrm>
        </p:spPr>
        <p:txBody>
          <a:bodyPr/>
          <a:lstStyle/>
          <a:p>
            <a:r>
              <a:rPr lang="en-US" sz="2000"/>
              <a:t>Initial default view before any projects are created</a:t>
            </a:r>
          </a:p>
          <a:p>
            <a:r>
              <a:rPr lang="en-US" sz="2000"/>
              <a:t>Default installation supports Java development</a:t>
            </a:r>
          </a:p>
        </p:txBody>
      </p:sp>
    </p:spTree>
    <p:extLst>
      <p:ext uri="{BB962C8B-B14F-4D97-AF65-F5344CB8AC3E}">
        <p14:creationId xmlns:p14="http://schemas.microsoft.com/office/powerpoint/2010/main" val="416079452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304800" y="762000"/>
            <a:ext cx="8345488" cy="533400"/>
          </a:xfrm>
        </p:spPr>
        <p:txBody>
          <a:bodyPr>
            <a:normAutofit fontScale="90000"/>
          </a:bodyPr>
          <a:lstStyle/>
          <a:p>
            <a:r>
              <a:rPr lang="en-US"/>
              <a:t>CIMTool/Eclipse Hints and Tips</a:t>
            </a:r>
          </a:p>
        </p:txBody>
      </p:sp>
      <p:sp>
        <p:nvSpPr>
          <p:cNvPr id="26627" name="Rectangle 3"/>
          <p:cNvSpPr>
            <a:spLocks noGrp="1" noChangeArrowheads="1"/>
          </p:cNvSpPr>
          <p:nvPr>
            <p:ph type="body" idx="4294967295"/>
          </p:nvPr>
        </p:nvSpPr>
        <p:spPr>
          <a:xfrm>
            <a:off x="533400" y="1600200"/>
            <a:ext cx="8382000" cy="4495800"/>
          </a:xfrm>
        </p:spPr>
        <p:txBody>
          <a:bodyPr/>
          <a:lstStyle/>
          <a:p>
            <a:r>
              <a:rPr lang="en-US" sz="2400"/>
              <a:t>Files, Packages and Workspaces:</a:t>
            </a:r>
          </a:p>
          <a:p>
            <a:pPr lvl="1"/>
            <a:r>
              <a:rPr lang="en-US" sz="2000"/>
              <a:t>It is important that you never add, modify or delete anything inside a workspace directory with tools other than Eclipse</a:t>
            </a:r>
          </a:p>
          <a:p>
            <a:pPr lvl="1"/>
            <a:r>
              <a:rPr lang="en-US" sz="2000"/>
              <a:t>If there is ever a ‘resource out of sync’ problem, you can usually correct by using the ‘refresh’ option</a:t>
            </a:r>
          </a:p>
          <a:p>
            <a:pPr lvl="1"/>
            <a:r>
              <a:rPr lang="en-US" sz="2000"/>
              <a:t>You may however safely read files directly from the workspace folder if needed</a:t>
            </a:r>
          </a:p>
        </p:txBody>
      </p:sp>
    </p:spTree>
    <p:extLst>
      <p:ext uri="{BB962C8B-B14F-4D97-AF65-F5344CB8AC3E}">
        <p14:creationId xmlns:p14="http://schemas.microsoft.com/office/powerpoint/2010/main" val="315063061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ctrTitle" idx="4294967295"/>
          </p:nvPr>
        </p:nvSpPr>
        <p:spPr>
          <a:xfrm>
            <a:off x="685800" y="2130425"/>
            <a:ext cx="7772400" cy="1470025"/>
          </a:xfrm>
        </p:spPr>
        <p:txBody>
          <a:bodyPr/>
          <a:lstStyle/>
          <a:p>
            <a:r>
              <a:rPr lang="en-US" sz="4000">
                <a:solidFill>
                  <a:schemeClr val="bg1"/>
                </a:solidFill>
              </a:rPr>
              <a:t>Creating a CIMTool Project</a:t>
            </a:r>
          </a:p>
        </p:txBody>
      </p:sp>
      <p:sp>
        <p:nvSpPr>
          <p:cNvPr id="30723" name="Rectangle 5"/>
          <p:cNvSpPr>
            <a:spLocks noGrp="1" noChangeArrowheads="1"/>
          </p:cNvSpPr>
          <p:nvPr>
            <p:ph type="subTitle" idx="4294967295"/>
          </p:nvPr>
        </p:nvSpPr>
        <p:spPr>
          <a:xfrm>
            <a:off x="1524000" y="2209800"/>
            <a:ext cx="6213475" cy="1603375"/>
          </a:xfrm>
        </p:spPr>
        <p:txBody>
          <a:bodyPr>
            <a:normAutofit/>
          </a:bodyPr>
          <a:lstStyle/>
          <a:p>
            <a:pPr marL="0" indent="0">
              <a:buFont typeface="Monotype Sorts" pitchFamily="2" charset="2"/>
              <a:buNone/>
            </a:pPr>
            <a:r>
              <a:rPr lang="en-US" sz="3600" dirty="0" smtClean="0">
                <a:solidFill>
                  <a:srgbClr val="003399"/>
                </a:solidFill>
              </a:rPr>
              <a:t>Creating a CIMTool Project</a:t>
            </a:r>
            <a:endParaRPr lang="en-US" sz="3600" dirty="0">
              <a:solidFill>
                <a:srgbClr val="003399"/>
              </a:solidFill>
            </a:endParaRPr>
          </a:p>
        </p:txBody>
      </p:sp>
    </p:spTree>
    <p:extLst>
      <p:ext uri="{BB962C8B-B14F-4D97-AF65-F5344CB8AC3E}">
        <p14:creationId xmlns:p14="http://schemas.microsoft.com/office/powerpoint/2010/main" val="226275338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r>
              <a:rPr lang="en-US"/>
              <a:t>CIMTool Projects</a:t>
            </a:r>
          </a:p>
        </p:txBody>
      </p:sp>
      <p:sp>
        <p:nvSpPr>
          <p:cNvPr id="31747" name="Rectangle 3"/>
          <p:cNvSpPr>
            <a:spLocks noGrp="1" noChangeArrowheads="1"/>
          </p:cNvSpPr>
          <p:nvPr>
            <p:ph type="body" idx="4294967295"/>
          </p:nvPr>
        </p:nvSpPr>
        <p:spPr>
          <a:xfrm>
            <a:off x="381000" y="1600200"/>
            <a:ext cx="8110538" cy="4495800"/>
          </a:xfrm>
        </p:spPr>
        <p:txBody>
          <a:bodyPr>
            <a:normAutofit fontScale="92500"/>
          </a:bodyPr>
          <a:lstStyle/>
          <a:p>
            <a:pPr>
              <a:lnSpc>
                <a:spcPct val="90000"/>
              </a:lnSpc>
            </a:pPr>
            <a:r>
              <a:rPr lang="en-US" sz="2000"/>
              <a:t>Each project has a named folder in the workspace directory</a:t>
            </a:r>
          </a:p>
          <a:p>
            <a:pPr>
              <a:lnSpc>
                <a:spcPct val="90000"/>
              </a:lnSpc>
            </a:pPr>
            <a:r>
              <a:rPr lang="en-US" sz="2000"/>
              <a:t>Each CIMTool project will have four sub-folders:</a:t>
            </a:r>
          </a:p>
          <a:p>
            <a:pPr lvl="1">
              <a:lnSpc>
                <a:spcPct val="90000"/>
              </a:lnSpc>
            </a:pPr>
            <a:r>
              <a:rPr lang="en-US" sz="1800" b="1" i="1"/>
              <a:t>Incremental</a:t>
            </a:r>
            <a:r>
              <a:rPr lang="en-US" sz="1800"/>
              <a:t>: for CIM XML incremental files in RDF format with a .xml extension</a:t>
            </a:r>
          </a:p>
          <a:p>
            <a:pPr lvl="1">
              <a:lnSpc>
                <a:spcPct val="90000"/>
              </a:lnSpc>
            </a:pPr>
            <a:r>
              <a:rPr lang="en-US" sz="1800" b="1" i="1"/>
              <a:t>Instances</a:t>
            </a:r>
            <a:r>
              <a:rPr lang="en-US" sz="1800"/>
              <a:t>: for CIM XML instance files in RDF format with a .xml extension</a:t>
            </a:r>
          </a:p>
          <a:p>
            <a:pPr lvl="1">
              <a:lnSpc>
                <a:spcPct val="90000"/>
              </a:lnSpc>
            </a:pPr>
            <a:r>
              <a:rPr lang="en-US" sz="1800" b="1" i="1"/>
              <a:t>Profiles</a:t>
            </a:r>
            <a:r>
              <a:rPr lang="en-US" sz="1800"/>
              <a:t>: for profile definitions, where</a:t>
            </a:r>
          </a:p>
          <a:p>
            <a:pPr lvl="2">
              <a:lnSpc>
                <a:spcPct val="90000"/>
              </a:lnSpc>
            </a:pPr>
            <a:r>
              <a:rPr lang="en-US"/>
              <a:t>Profile definitions are stored in an OWL &amp; RDFS formats</a:t>
            </a:r>
          </a:p>
          <a:p>
            <a:pPr lvl="2">
              <a:lnSpc>
                <a:spcPct val="90000"/>
              </a:lnSpc>
            </a:pPr>
            <a:r>
              <a:rPr lang="en-US"/>
              <a:t>Log files, which may identify errors, are text files with a .log extension</a:t>
            </a:r>
          </a:p>
          <a:p>
            <a:pPr lvl="2">
              <a:lnSpc>
                <a:spcPct val="90000"/>
              </a:lnSpc>
            </a:pPr>
            <a:r>
              <a:rPr lang="en-US"/>
              <a:t>Depending upon the usage of CIMTool, there may also be HTML, RDFS and XSD files</a:t>
            </a:r>
          </a:p>
          <a:p>
            <a:pPr lvl="1">
              <a:lnSpc>
                <a:spcPct val="90000"/>
              </a:lnSpc>
            </a:pPr>
            <a:r>
              <a:rPr lang="en-US" sz="1800" b="1" i="1"/>
              <a:t>Schema</a:t>
            </a:r>
            <a:r>
              <a:rPr lang="en-US" sz="1800"/>
              <a:t>: for the CIM model in XMI format with a .xmi extension (Generated using the UML model from the EA Tool)</a:t>
            </a:r>
          </a:p>
          <a:p>
            <a:pPr>
              <a:lnSpc>
                <a:spcPct val="90000"/>
              </a:lnSpc>
            </a:pPr>
            <a:r>
              <a:rPr lang="en-US" sz="2000"/>
              <a:t>Folders and files that have errors may include a red X on their associated icon</a:t>
            </a:r>
          </a:p>
        </p:txBody>
      </p:sp>
    </p:spTree>
    <p:extLst>
      <p:ext uri="{BB962C8B-B14F-4D97-AF65-F5344CB8AC3E}">
        <p14:creationId xmlns:p14="http://schemas.microsoft.com/office/powerpoint/2010/main" val="230282281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304800" y="762000"/>
            <a:ext cx="8345488" cy="533400"/>
          </a:xfrm>
        </p:spPr>
        <p:txBody>
          <a:bodyPr>
            <a:normAutofit fontScale="90000"/>
          </a:bodyPr>
          <a:lstStyle/>
          <a:p>
            <a:r>
              <a:rPr lang="en-US"/>
              <a:t>Creating a New CIMTool Project</a:t>
            </a:r>
          </a:p>
        </p:txBody>
      </p:sp>
      <p:sp>
        <p:nvSpPr>
          <p:cNvPr id="32771" name="Rectangle 3"/>
          <p:cNvSpPr>
            <a:spLocks noGrp="1" noChangeArrowheads="1"/>
          </p:cNvSpPr>
          <p:nvPr>
            <p:ph type="body" idx="4294967295"/>
          </p:nvPr>
        </p:nvSpPr>
        <p:spPr>
          <a:xfrm>
            <a:off x="228600" y="1447800"/>
            <a:ext cx="1981200" cy="4419600"/>
          </a:xfrm>
        </p:spPr>
        <p:txBody>
          <a:bodyPr/>
          <a:lstStyle/>
          <a:p>
            <a:r>
              <a:rPr lang="en-US" sz="2400"/>
              <a:t>Select ‘File &gt; New &gt; Project’</a:t>
            </a:r>
          </a:p>
          <a:p>
            <a:r>
              <a:rPr lang="en-US" sz="2400"/>
              <a:t>Select ‘CIMTool Project’ option</a:t>
            </a:r>
          </a:p>
          <a:p>
            <a:r>
              <a:rPr lang="en-US" sz="2400"/>
              <a:t>Click ‘Next’</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371600"/>
            <a:ext cx="6705600"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720803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304800" y="762000"/>
            <a:ext cx="8345488" cy="533400"/>
          </a:xfrm>
        </p:spPr>
        <p:txBody>
          <a:bodyPr>
            <a:normAutofit fontScale="90000"/>
          </a:bodyPr>
          <a:lstStyle/>
          <a:p>
            <a:r>
              <a:rPr lang="en-US"/>
              <a:t>Creating a New CIMTool Project</a:t>
            </a:r>
          </a:p>
        </p:txBody>
      </p:sp>
      <p:sp>
        <p:nvSpPr>
          <p:cNvPr id="33795" name="Rectangle 3"/>
          <p:cNvSpPr>
            <a:spLocks noGrp="1" noChangeArrowheads="1"/>
          </p:cNvSpPr>
          <p:nvPr>
            <p:ph type="body" idx="4294967295"/>
          </p:nvPr>
        </p:nvSpPr>
        <p:spPr>
          <a:xfrm>
            <a:off x="304800" y="1600200"/>
            <a:ext cx="1849438" cy="4572000"/>
          </a:xfrm>
        </p:spPr>
        <p:txBody>
          <a:bodyPr/>
          <a:lstStyle/>
          <a:p>
            <a:r>
              <a:rPr lang="en-US" sz="2000"/>
              <a:t>Name it – e.g. ‘IIE18’</a:t>
            </a:r>
          </a:p>
          <a:p>
            <a:r>
              <a:rPr lang="en-US" sz="2000"/>
              <a:t>Click ‘Finish’</a:t>
            </a:r>
          </a:p>
          <a:p>
            <a:r>
              <a:rPr lang="en-US" sz="2000"/>
              <a:t>This will create a new folder in your workspace directory</a:t>
            </a: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371600"/>
            <a:ext cx="6524625"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4931"/>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39486" y="304800"/>
            <a:ext cx="8345488" cy="533400"/>
          </a:xfrm>
        </p:spPr>
        <p:txBody>
          <a:bodyPr>
            <a:normAutofit fontScale="90000"/>
          </a:bodyPr>
          <a:lstStyle/>
          <a:p>
            <a:r>
              <a:rPr lang="en-US" dirty="0"/>
              <a:t>Browsing the Project</a:t>
            </a:r>
          </a:p>
        </p:txBody>
      </p:sp>
      <p:pic>
        <p:nvPicPr>
          <p:cNvPr id="348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937" y="1023937"/>
            <a:ext cx="6629400" cy="499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3"/>
          <p:cNvSpPr>
            <a:spLocks noChangeArrowheads="1"/>
          </p:cNvSpPr>
          <p:nvPr/>
        </p:nvSpPr>
        <p:spPr bwMode="auto">
          <a:xfrm>
            <a:off x="215537" y="1023937"/>
            <a:ext cx="2057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a:buClr>
                <a:srgbClr val="0080CE"/>
              </a:buClr>
              <a:buSzPct val="60000"/>
              <a:buFont typeface="Monotype Sorts" pitchFamily="2" charset="2"/>
              <a:buChar char="l"/>
            </a:pPr>
            <a:r>
              <a:rPr lang="en-US" sz="2000" dirty="0">
                <a:latin typeface="Arial" charset="0"/>
                <a:cs typeface="Arial" charset="0"/>
              </a:rPr>
              <a:t>Click on arrow to </a:t>
            </a:r>
            <a:r>
              <a:rPr lang="en-US" sz="2000" dirty="0" smtClean="0">
                <a:latin typeface="Arial" charset="0"/>
                <a:cs typeface="Arial" charset="0"/>
              </a:rPr>
              <a:t>t</a:t>
            </a:r>
            <a:r>
              <a:rPr lang="en-US" sz="2000" dirty="0">
                <a:latin typeface="Arial" charset="0"/>
                <a:cs typeface="Arial" charset="0"/>
              </a:rPr>
              <a:t>Click on arrow to the left of the desired project name in the Project Explorer to expand it</a:t>
            </a:r>
          </a:p>
          <a:p>
            <a:pPr marL="228600" indent="-228600">
              <a:buClr>
                <a:srgbClr val="0080CE"/>
              </a:buClr>
              <a:buSzPct val="60000"/>
              <a:buFont typeface="Monotype Sorts" pitchFamily="2" charset="2"/>
              <a:buChar char="l"/>
            </a:pPr>
            <a:r>
              <a:rPr lang="en-US" sz="2000" dirty="0">
                <a:latin typeface="Arial" charset="0"/>
                <a:cs typeface="Arial" charset="0"/>
              </a:rPr>
              <a:t>See that project has the 4 set of folders</a:t>
            </a:r>
          </a:p>
          <a:p>
            <a:pPr marL="228600" indent="-228600">
              <a:buClr>
                <a:srgbClr val="0080CE"/>
              </a:buClr>
              <a:buSzPct val="60000"/>
              <a:buFont typeface="Monotype Sorts" pitchFamily="2" charset="2"/>
              <a:buChar char="l"/>
            </a:pPr>
            <a:r>
              <a:rPr lang="en-US" sz="2000" dirty="0">
                <a:latin typeface="Arial" charset="0"/>
                <a:cs typeface="Arial" charset="0"/>
              </a:rPr>
              <a:t>Exp</a:t>
            </a:r>
            <a:r>
              <a:rPr lang="en-US" sz="2000" dirty="0">
                <a:solidFill>
                  <a:schemeClr val="bg1"/>
                </a:solidFill>
                <a:latin typeface="Arial" charset="0"/>
                <a:cs typeface="Arial" charset="0"/>
              </a:rPr>
              <a:t>and sub-folders to </a:t>
            </a:r>
            <a:r>
              <a:rPr lang="en-US" sz="2000" dirty="0" smtClean="0">
                <a:solidFill>
                  <a:schemeClr val="bg1"/>
                </a:solidFill>
                <a:latin typeface="Arial" charset="0"/>
                <a:cs typeface="Arial" charset="0"/>
              </a:rPr>
              <a:t>see</a:t>
            </a:r>
            <a:endParaRPr lang="en-US" sz="2000" dirty="0">
              <a:latin typeface="Arial" charset="0"/>
              <a:cs typeface="Arial" charset="0"/>
            </a:endParaRPr>
          </a:p>
        </p:txBody>
      </p:sp>
    </p:spTree>
    <p:extLst>
      <p:ext uri="{BB962C8B-B14F-4D97-AF65-F5344CB8AC3E}">
        <p14:creationId xmlns:p14="http://schemas.microsoft.com/office/powerpoint/2010/main" val="2362707247"/>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type="ctrTitle" idx="4294967295"/>
          </p:nvPr>
        </p:nvSpPr>
        <p:spPr>
          <a:xfrm>
            <a:off x="685800" y="2130425"/>
            <a:ext cx="7772400" cy="1470025"/>
          </a:xfrm>
        </p:spPr>
        <p:txBody>
          <a:bodyPr/>
          <a:lstStyle/>
          <a:p>
            <a:r>
              <a:rPr lang="en-US" sz="4400">
                <a:solidFill>
                  <a:schemeClr val="bg1"/>
                </a:solidFill>
              </a:rPr>
              <a:t>Importing a Schema</a:t>
            </a:r>
          </a:p>
        </p:txBody>
      </p:sp>
      <p:sp>
        <p:nvSpPr>
          <p:cNvPr id="35843" name="Rectangle 6"/>
          <p:cNvSpPr>
            <a:spLocks noGrp="1" noChangeArrowheads="1"/>
          </p:cNvSpPr>
          <p:nvPr>
            <p:ph type="subTitle" idx="4294967295"/>
          </p:nvPr>
        </p:nvSpPr>
        <p:spPr>
          <a:xfrm>
            <a:off x="1295400" y="1981200"/>
            <a:ext cx="6213475" cy="1603375"/>
          </a:xfrm>
        </p:spPr>
        <p:txBody>
          <a:bodyPr>
            <a:normAutofit/>
          </a:bodyPr>
          <a:lstStyle/>
          <a:p>
            <a:pPr marL="0" indent="0">
              <a:buFont typeface="Monotype Sorts" pitchFamily="2" charset="2"/>
              <a:buNone/>
            </a:pPr>
            <a:r>
              <a:rPr lang="en-US" sz="3600" dirty="0" smtClean="0">
                <a:solidFill>
                  <a:srgbClr val="003399"/>
                </a:solidFill>
              </a:rPr>
              <a:t>Importing a Schema</a:t>
            </a:r>
            <a:endParaRPr lang="en-US" sz="3600" dirty="0">
              <a:solidFill>
                <a:srgbClr val="003399"/>
              </a:solidFill>
            </a:endParaRPr>
          </a:p>
        </p:txBody>
      </p:sp>
    </p:spTree>
    <p:extLst>
      <p:ext uri="{BB962C8B-B14F-4D97-AF65-F5344CB8AC3E}">
        <p14:creationId xmlns:p14="http://schemas.microsoft.com/office/powerpoint/2010/main" val="219684202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r>
              <a:rPr lang="en-US"/>
              <a:t>Importing a Schema</a:t>
            </a:r>
          </a:p>
        </p:txBody>
      </p:sp>
      <p:sp>
        <p:nvSpPr>
          <p:cNvPr id="36867" name="Rectangle 3"/>
          <p:cNvSpPr>
            <a:spLocks noGrp="1" noChangeArrowheads="1"/>
          </p:cNvSpPr>
          <p:nvPr>
            <p:ph type="body" idx="4294967295"/>
          </p:nvPr>
        </p:nvSpPr>
        <p:spPr>
          <a:xfrm>
            <a:off x="381000" y="1676400"/>
            <a:ext cx="8110538" cy="4419600"/>
          </a:xfrm>
        </p:spPr>
        <p:txBody>
          <a:bodyPr/>
          <a:lstStyle/>
          <a:p>
            <a:pPr>
              <a:lnSpc>
                <a:spcPct val="90000"/>
              </a:lnSpc>
            </a:pPr>
            <a:r>
              <a:rPr lang="en-US" sz="2400"/>
              <a:t>Schemas describe the classes, attributes and relationships defined by a UML model</a:t>
            </a:r>
          </a:p>
          <a:p>
            <a:pPr>
              <a:lnSpc>
                <a:spcPct val="90000"/>
              </a:lnSpc>
            </a:pPr>
            <a:r>
              <a:rPr lang="en-US" sz="2400"/>
              <a:t>Anything defined by a profile MUST be described within the UML model</a:t>
            </a:r>
          </a:p>
          <a:p>
            <a:pPr>
              <a:lnSpc>
                <a:spcPct val="90000"/>
              </a:lnSpc>
            </a:pPr>
            <a:r>
              <a:rPr lang="en-US" sz="2400"/>
              <a:t>Schemas must be in a suitable XMI format for import</a:t>
            </a:r>
          </a:p>
          <a:p>
            <a:pPr>
              <a:lnSpc>
                <a:spcPct val="90000"/>
              </a:lnSpc>
            </a:pPr>
            <a:r>
              <a:rPr lang="en-US" sz="2400"/>
              <a:t>The XMI files are typically generated from the CIM UML model created/maintained using Enterprise Architect</a:t>
            </a:r>
          </a:p>
          <a:p>
            <a:pPr>
              <a:lnSpc>
                <a:spcPct val="90000"/>
              </a:lnSpc>
            </a:pPr>
            <a:r>
              <a:rPr lang="en-US" sz="2400"/>
              <a:t>Schemas will be stored in the ‘Schema’ folder of the project</a:t>
            </a:r>
          </a:p>
          <a:p>
            <a:pPr>
              <a:lnSpc>
                <a:spcPct val="90000"/>
              </a:lnSpc>
            </a:pPr>
            <a:r>
              <a:rPr lang="en-US" sz="2400"/>
              <a:t>There is typically one schema for a project, although there are cases where there may be more than one</a:t>
            </a:r>
          </a:p>
        </p:txBody>
      </p:sp>
    </p:spTree>
    <p:extLst>
      <p:ext uri="{BB962C8B-B14F-4D97-AF65-F5344CB8AC3E}">
        <p14:creationId xmlns:p14="http://schemas.microsoft.com/office/powerpoint/2010/main" val="12773050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763000" cy="685800"/>
          </a:xfrm>
        </p:spPr>
        <p:txBody>
          <a:bodyPr>
            <a:normAutofit fontScale="90000"/>
          </a:bodyPr>
          <a:lstStyle/>
          <a:p>
            <a:r>
              <a:rPr lang="en-US" sz="3600" dirty="0" smtClean="0"/>
              <a:t>I. Normalizing Bus-Branch </a:t>
            </a:r>
            <a:r>
              <a:rPr lang="en-US" sz="3600" dirty="0" err="1" smtClean="0"/>
              <a:t>vs</a:t>
            </a:r>
            <a:r>
              <a:rPr lang="en-US" sz="3600" dirty="0" smtClean="0"/>
              <a:t> Node-Breaker Views</a:t>
            </a:r>
            <a:endParaRPr lang="en-US" sz="3600" dirty="0"/>
          </a:p>
        </p:txBody>
      </p:sp>
      <p:pic>
        <p:nvPicPr>
          <p:cNvPr id="20482" name="Picture 2"/>
          <p:cNvPicPr>
            <a:picLocks noChangeAspect="1" noChangeArrowheads="1"/>
          </p:cNvPicPr>
          <p:nvPr/>
        </p:nvPicPr>
        <p:blipFill>
          <a:blip r:embed="rId2" cstate="print"/>
          <a:srcRect/>
          <a:stretch>
            <a:fillRect/>
          </a:stretch>
        </p:blipFill>
        <p:spPr bwMode="auto">
          <a:xfrm>
            <a:off x="228600" y="1276350"/>
            <a:ext cx="8801100" cy="5581650"/>
          </a:xfrm>
          <a:prstGeom prst="rect">
            <a:avLst/>
          </a:prstGeom>
          <a:noFill/>
          <a:ln w="9525">
            <a:noFill/>
            <a:miter lim="800000"/>
            <a:headEnd/>
            <a:tailEnd/>
          </a:ln>
        </p:spPr>
      </p:pic>
    </p:spTree>
    <p:extLst>
      <p:ext uri="{BB962C8B-B14F-4D97-AF65-F5344CB8AC3E}">
        <p14:creationId xmlns:p14="http://schemas.microsoft.com/office/powerpoint/2010/main" val="391305703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idx="4294967295"/>
          </p:nvPr>
        </p:nvSpPr>
        <p:spPr>
          <a:xfrm>
            <a:off x="228600" y="457200"/>
            <a:ext cx="8345488" cy="533400"/>
          </a:xfrm>
        </p:spPr>
        <p:txBody>
          <a:bodyPr>
            <a:normAutofit fontScale="90000"/>
          </a:bodyPr>
          <a:lstStyle/>
          <a:p>
            <a:r>
              <a:rPr lang="en-US" dirty="0"/>
              <a:t>Schema in a UML Tool</a:t>
            </a:r>
          </a:p>
        </p:txBody>
      </p:sp>
      <p:sp>
        <p:nvSpPr>
          <p:cNvPr id="4" name="Slide Number Placeholder 3"/>
          <p:cNvSpPr>
            <a:spLocks noGrp="1"/>
          </p:cNvSpPr>
          <p:nvPr>
            <p:ph type="sldNum" sz="quarter" idx="4294967295"/>
          </p:nvPr>
        </p:nvSpPr>
        <p:spPr bwMode="auto">
          <a:xfrm>
            <a:off x="3962400" y="6248400"/>
            <a:ext cx="533400" cy="381000"/>
          </a:xfrm>
          <a:prstGeom prst="rect">
            <a:avLst/>
          </a:prstGeom>
          <a:ln>
            <a:miter lim="800000"/>
            <a:headEnd/>
            <a:tailEnd/>
          </a:ln>
        </p:spPr>
        <p:txBody>
          <a:bodyPr/>
          <a:lstStyle/>
          <a:p>
            <a:pPr algn="r">
              <a:defRPr/>
            </a:pPr>
            <a:fld id="{3C269C31-AA35-4959-B226-E15B9D3A0030}" type="slidenum">
              <a:rPr lang="en-US" sz="1400">
                <a:solidFill>
                  <a:schemeClr val="bg1"/>
                </a:solidFill>
                <a:latin typeface="+mn-lt"/>
              </a:rPr>
              <a:pPr algn="r">
                <a:defRPr/>
              </a:pPr>
              <a:t>290</a:t>
            </a:fld>
            <a:endParaRPr lang="en-US" sz="1400">
              <a:solidFill>
                <a:schemeClr val="bg1"/>
              </a:solidFill>
              <a:latin typeface="+mn-lt"/>
            </a:endParaRPr>
          </a:p>
        </p:txBody>
      </p:sp>
      <p:pic>
        <p:nvPicPr>
          <p:cNvPr id="378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66800"/>
            <a:ext cx="7115175"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860367"/>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idx="4294967295"/>
          </p:nvPr>
        </p:nvSpPr>
        <p:spPr>
          <a:xfrm>
            <a:off x="304800" y="609600"/>
            <a:ext cx="8345488" cy="533400"/>
          </a:xfrm>
        </p:spPr>
        <p:txBody>
          <a:bodyPr>
            <a:normAutofit fontScale="90000"/>
          </a:bodyPr>
          <a:lstStyle/>
          <a:p>
            <a:r>
              <a:rPr lang="en-US" dirty="0"/>
              <a:t>Exporting UML Model as XMI</a:t>
            </a:r>
          </a:p>
        </p:txBody>
      </p:sp>
      <p:sp>
        <p:nvSpPr>
          <p:cNvPr id="38915" name="Content Placeholder 2"/>
          <p:cNvSpPr>
            <a:spLocks noGrp="1"/>
          </p:cNvSpPr>
          <p:nvPr>
            <p:ph idx="4294967295"/>
          </p:nvPr>
        </p:nvSpPr>
        <p:spPr>
          <a:xfrm>
            <a:off x="226423" y="1384300"/>
            <a:ext cx="2286000" cy="4419600"/>
          </a:xfrm>
        </p:spPr>
        <p:txBody>
          <a:bodyPr/>
          <a:lstStyle/>
          <a:p>
            <a:r>
              <a:rPr lang="en-US" sz="2400" dirty="0"/>
              <a:t>In Enterprise Architect select the top-level package</a:t>
            </a:r>
          </a:p>
          <a:p>
            <a:r>
              <a:rPr lang="en-US" sz="2400" dirty="0"/>
              <a:t>Select Project &gt; Import/Export &gt; Export Package to XMI</a:t>
            </a:r>
          </a:p>
          <a:p>
            <a:endParaRPr lang="en-US" sz="2400" dirty="0"/>
          </a:p>
        </p:txBody>
      </p:sp>
      <p:pic>
        <p:nvPicPr>
          <p:cNvPr id="389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423" y="1371600"/>
            <a:ext cx="642620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7915487"/>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228600" y="533400"/>
            <a:ext cx="8345488" cy="533400"/>
          </a:xfrm>
        </p:spPr>
        <p:txBody>
          <a:bodyPr>
            <a:normAutofit fontScale="90000"/>
          </a:bodyPr>
          <a:lstStyle/>
          <a:p>
            <a:r>
              <a:rPr lang="en-US" dirty="0"/>
              <a:t>Exporting XMI from UML Tool</a:t>
            </a:r>
          </a:p>
        </p:txBody>
      </p:sp>
      <p:sp>
        <p:nvSpPr>
          <p:cNvPr id="39939" name="Content Placeholder 2"/>
          <p:cNvSpPr>
            <a:spLocks noGrp="1"/>
          </p:cNvSpPr>
          <p:nvPr>
            <p:ph idx="4294967295"/>
          </p:nvPr>
        </p:nvSpPr>
        <p:spPr>
          <a:xfrm>
            <a:off x="152400" y="1358900"/>
            <a:ext cx="2057400" cy="4724400"/>
          </a:xfrm>
        </p:spPr>
        <p:txBody>
          <a:bodyPr>
            <a:normAutofit lnSpcReduction="10000"/>
          </a:bodyPr>
          <a:lstStyle/>
          <a:p>
            <a:r>
              <a:rPr lang="en-US" sz="2000" dirty="0"/>
              <a:t>Use export options shown </a:t>
            </a:r>
          </a:p>
          <a:p>
            <a:r>
              <a:rPr lang="en-US" sz="2000" dirty="0"/>
              <a:t>Export as UML 1.4</a:t>
            </a:r>
          </a:p>
          <a:p>
            <a:r>
              <a:rPr lang="en-US" sz="2000" dirty="0"/>
              <a:t>Unselect ‘Enable full EA Roundtrip’</a:t>
            </a:r>
          </a:p>
          <a:p>
            <a:r>
              <a:rPr lang="en-US" sz="2000" dirty="0"/>
              <a:t>Select ‘Unisys/Rose format’ option</a:t>
            </a:r>
          </a:p>
          <a:p>
            <a:r>
              <a:rPr lang="en-US" sz="2000" dirty="0"/>
              <a:t>Enter file name for XMI file</a:t>
            </a:r>
          </a:p>
          <a:p>
            <a:r>
              <a:rPr lang="en-US" sz="2000" dirty="0"/>
              <a:t>Click on Export button</a:t>
            </a:r>
          </a:p>
        </p:txBody>
      </p:sp>
      <p:pic>
        <p:nvPicPr>
          <p:cNvPr id="399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371600"/>
            <a:ext cx="6637338"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06919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idx="4294967295"/>
          </p:nvPr>
        </p:nvSpPr>
        <p:spPr/>
        <p:txBody>
          <a:bodyPr/>
          <a:lstStyle/>
          <a:p>
            <a:r>
              <a:rPr lang="en-US"/>
              <a:t>Schema Import within CIMTool</a:t>
            </a:r>
          </a:p>
        </p:txBody>
      </p:sp>
      <p:sp>
        <p:nvSpPr>
          <p:cNvPr id="40963" name="Content Placeholder 2"/>
          <p:cNvSpPr>
            <a:spLocks noGrp="1"/>
          </p:cNvSpPr>
          <p:nvPr>
            <p:ph idx="4294967295"/>
          </p:nvPr>
        </p:nvSpPr>
        <p:spPr/>
        <p:txBody>
          <a:bodyPr/>
          <a:lstStyle/>
          <a:p>
            <a:r>
              <a:rPr lang="en-US" sz="2400"/>
              <a:t>Schemas are imported when creating a new CIMTool project</a:t>
            </a:r>
          </a:p>
          <a:p>
            <a:r>
              <a:rPr lang="en-US" sz="2400"/>
              <a:t>Schemas can also be added to supplement an existing schema</a:t>
            </a:r>
          </a:p>
          <a:p>
            <a:r>
              <a:rPr lang="en-US" sz="2400"/>
              <a:t>Schemas can also replace an existing schema, as in the case of a new CIM version</a:t>
            </a:r>
          </a:p>
        </p:txBody>
      </p:sp>
      <p:sp>
        <p:nvSpPr>
          <p:cNvPr id="4" name="Slide Number Placeholder 3"/>
          <p:cNvSpPr>
            <a:spLocks noGrp="1"/>
          </p:cNvSpPr>
          <p:nvPr>
            <p:ph type="sldNum" sz="quarter" idx="4294967295"/>
          </p:nvPr>
        </p:nvSpPr>
        <p:spPr bwMode="auto">
          <a:xfrm>
            <a:off x="3962400" y="6248400"/>
            <a:ext cx="533400" cy="381000"/>
          </a:xfrm>
          <a:prstGeom prst="rect">
            <a:avLst/>
          </a:prstGeom>
          <a:ln>
            <a:miter lim="800000"/>
            <a:headEnd/>
            <a:tailEnd/>
          </a:ln>
        </p:spPr>
        <p:txBody>
          <a:bodyPr/>
          <a:lstStyle/>
          <a:p>
            <a:pPr algn="r">
              <a:defRPr/>
            </a:pPr>
            <a:fld id="{810D002A-C338-41B7-B327-577A16C5FD0C}" type="slidenum">
              <a:rPr lang="en-US" sz="1400">
                <a:solidFill>
                  <a:schemeClr val="bg1"/>
                </a:solidFill>
                <a:latin typeface="+mn-lt"/>
              </a:rPr>
              <a:pPr algn="r">
                <a:defRPr/>
              </a:pPr>
              <a:t>293</a:t>
            </a:fld>
            <a:endParaRPr lang="en-US" sz="1400">
              <a:solidFill>
                <a:schemeClr val="bg1"/>
              </a:solidFill>
              <a:latin typeface="+mn-lt"/>
            </a:endParaRPr>
          </a:p>
        </p:txBody>
      </p:sp>
    </p:spTree>
    <p:extLst>
      <p:ext uri="{BB962C8B-B14F-4D97-AF65-F5344CB8AC3E}">
        <p14:creationId xmlns:p14="http://schemas.microsoft.com/office/powerpoint/2010/main" val="2216833600"/>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304800" y="685800"/>
            <a:ext cx="7239000" cy="762000"/>
          </a:xfrm>
        </p:spPr>
        <p:txBody>
          <a:bodyPr/>
          <a:lstStyle/>
          <a:p>
            <a:r>
              <a:rPr lang="en-US" dirty="0"/>
              <a:t>Initial Schema Import</a:t>
            </a:r>
          </a:p>
        </p:txBody>
      </p:sp>
      <p:sp>
        <p:nvSpPr>
          <p:cNvPr id="41987" name="Rectangle 3"/>
          <p:cNvSpPr>
            <a:spLocks noGrp="1" noChangeArrowheads="1"/>
          </p:cNvSpPr>
          <p:nvPr>
            <p:ph type="body" idx="4294967295"/>
          </p:nvPr>
        </p:nvSpPr>
        <p:spPr>
          <a:xfrm>
            <a:off x="381000" y="1828800"/>
            <a:ext cx="7620000" cy="3962400"/>
          </a:xfrm>
        </p:spPr>
        <p:txBody>
          <a:bodyPr/>
          <a:lstStyle/>
          <a:p>
            <a:pPr marL="609600" indent="-609600">
              <a:buFontTx/>
              <a:buAutoNum type="arabicPeriod"/>
            </a:pPr>
            <a:r>
              <a:rPr lang="en-US" sz="2400" dirty="0"/>
              <a:t>Select ‘File  &gt; Import’</a:t>
            </a:r>
          </a:p>
          <a:p>
            <a:pPr marL="609600" indent="-609600">
              <a:buFontTx/>
              <a:buAutoNum type="arabicPeriod"/>
            </a:pPr>
            <a:r>
              <a:rPr lang="en-US" sz="2400" b="1" i="1" dirty="0"/>
              <a:t>Note the different import options under CIMTool</a:t>
            </a:r>
          </a:p>
          <a:p>
            <a:pPr marL="609600" indent="-609600">
              <a:buFontTx/>
              <a:buAutoNum type="arabicPeriod"/>
            </a:pPr>
            <a:r>
              <a:rPr lang="en-US" sz="2400" dirty="0"/>
              <a:t>Select ‘Import Schema’ option</a:t>
            </a:r>
          </a:p>
          <a:p>
            <a:pPr marL="609600" indent="-609600">
              <a:buFontTx/>
              <a:buAutoNum type="arabicPeriod"/>
            </a:pPr>
            <a:r>
              <a:rPr lang="en-US" sz="2400" dirty="0"/>
              <a:t>Click ‘Next’</a:t>
            </a:r>
          </a:p>
        </p:txBody>
      </p:sp>
      <p:sp>
        <p:nvSpPr>
          <p:cNvPr id="41988" name="Picture 6"/>
          <p:cNvSpPr>
            <a:spLocks noChangeAspect="1" noChangeArrowheads="1"/>
          </p:cNvSpPr>
          <p:nvPr/>
        </p:nvSpPr>
        <p:spPr bwMode="auto">
          <a:xfrm>
            <a:off x="4572000" y="1066800"/>
            <a:ext cx="43053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0594161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266700" y="609600"/>
            <a:ext cx="8345488" cy="533400"/>
          </a:xfrm>
        </p:spPr>
        <p:txBody>
          <a:bodyPr>
            <a:normAutofit fontScale="90000"/>
          </a:bodyPr>
          <a:lstStyle/>
          <a:p>
            <a:r>
              <a:rPr lang="en-US" dirty="0"/>
              <a:t>Initial Schema Import</a:t>
            </a:r>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586" y="1295400"/>
            <a:ext cx="66294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Content Placeholder 2"/>
          <p:cNvSpPr>
            <a:spLocks/>
          </p:cNvSpPr>
          <p:nvPr/>
        </p:nvSpPr>
        <p:spPr bwMode="auto">
          <a:xfrm>
            <a:off x="228600" y="1289231"/>
            <a:ext cx="20574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algn="l">
              <a:buClr>
                <a:srgbClr val="0080CE"/>
              </a:buClr>
              <a:buSzPct val="60000"/>
              <a:buFont typeface="Monotype Sorts" pitchFamily="2" charset="2"/>
              <a:buChar char="l"/>
            </a:pPr>
            <a:r>
              <a:rPr lang="en-US" sz="2000" dirty="0">
                <a:latin typeface="Arial" charset="0"/>
                <a:cs typeface="Arial" charset="0"/>
              </a:rPr>
              <a:t>Browse to find the XMI file to import</a:t>
            </a:r>
          </a:p>
          <a:p>
            <a:pPr marL="228600" indent="-228600" algn="l">
              <a:buClr>
                <a:srgbClr val="0080CE"/>
              </a:buClr>
              <a:buSzPct val="60000"/>
              <a:buFont typeface="Monotype Sorts" pitchFamily="2" charset="2"/>
              <a:buChar char="l"/>
            </a:pPr>
            <a:r>
              <a:rPr lang="en-US" sz="2000" dirty="0">
                <a:latin typeface="Arial" charset="0"/>
                <a:cs typeface="Arial" charset="0"/>
              </a:rPr>
              <a:t>Check the project for the import</a:t>
            </a:r>
          </a:p>
          <a:p>
            <a:pPr marL="228600" indent="-228600" algn="l">
              <a:buClr>
                <a:srgbClr val="0080CE"/>
              </a:buClr>
              <a:buSzPct val="60000"/>
              <a:buFont typeface="Monotype Sorts" pitchFamily="2" charset="2"/>
              <a:buChar char="l"/>
            </a:pPr>
            <a:r>
              <a:rPr lang="en-US" sz="2000" dirty="0">
                <a:latin typeface="Arial" charset="0"/>
                <a:cs typeface="Arial" charset="0"/>
              </a:rPr>
              <a:t>Don’t edit the Namespace</a:t>
            </a:r>
          </a:p>
          <a:p>
            <a:pPr marL="228600" indent="-228600" algn="l">
              <a:buClr>
                <a:srgbClr val="0080CE"/>
              </a:buClr>
              <a:buSzPct val="60000"/>
              <a:buFont typeface="Monotype Sorts" pitchFamily="2" charset="2"/>
              <a:buChar char="l"/>
            </a:pPr>
            <a:r>
              <a:rPr lang="en-US" sz="2000" dirty="0">
                <a:latin typeface="Arial" charset="0"/>
                <a:cs typeface="Arial" charset="0"/>
              </a:rPr>
              <a:t>Click “</a:t>
            </a:r>
            <a:r>
              <a:rPr lang="en-US" sz="2000" dirty="0">
                <a:solidFill>
                  <a:schemeClr val="bg1"/>
                </a:solidFill>
                <a:latin typeface="Arial" charset="0"/>
                <a:cs typeface="Arial" charset="0"/>
              </a:rPr>
              <a:t>Finish”</a:t>
            </a:r>
          </a:p>
        </p:txBody>
      </p:sp>
    </p:spTree>
    <p:extLst>
      <p:ext uri="{BB962C8B-B14F-4D97-AF65-F5344CB8AC3E}">
        <p14:creationId xmlns:p14="http://schemas.microsoft.com/office/powerpoint/2010/main" val="296604808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ctrTitle" idx="4294967295"/>
          </p:nvPr>
        </p:nvSpPr>
        <p:spPr>
          <a:xfrm>
            <a:off x="685800" y="2130425"/>
            <a:ext cx="7772400" cy="1470025"/>
          </a:xfrm>
        </p:spPr>
        <p:txBody>
          <a:bodyPr/>
          <a:lstStyle/>
          <a:p>
            <a:r>
              <a:rPr lang="en-US" sz="4000">
                <a:solidFill>
                  <a:schemeClr val="bg1"/>
                </a:solidFill>
              </a:rPr>
              <a:t>Creating and Editing a Profile</a:t>
            </a:r>
          </a:p>
        </p:txBody>
      </p:sp>
      <p:sp>
        <p:nvSpPr>
          <p:cNvPr id="47107" name="Rectangle 5"/>
          <p:cNvSpPr>
            <a:spLocks noGrp="1" noChangeArrowheads="1"/>
          </p:cNvSpPr>
          <p:nvPr>
            <p:ph type="subTitle" idx="4294967295"/>
          </p:nvPr>
        </p:nvSpPr>
        <p:spPr>
          <a:xfrm>
            <a:off x="1295400" y="2209800"/>
            <a:ext cx="6213475" cy="1603375"/>
          </a:xfrm>
        </p:spPr>
        <p:txBody>
          <a:bodyPr>
            <a:normAutofit/>
          </a:bodyPr>
          <a:lstStyle/>
          <a:p>
            <a:pPr marL="0" indent="0">
              <a:buFont typeface="Monotype Sorts" pitchFamily="2" charset="2"/>
              <a:buNone/>
            </a:pPr>
            <a:r>
              <a:rPr lang="en-US" sz="3600" dirty="0" smtClean="0">
                <a:solidFill>
                  <a:srgbClr val="003399"/>
                </a:solidFill>
              </a:rPr>
              <a:t>Creating and Editing a Profile</a:t>
            </a:r>
            <a:endParaRPr lang="en-US" sz="3600" dirty="0">
              <a:solidFill>
                <a:srgbClr val="003399"/>
              </a:solidFill>
            </a:endParaRPr>
          </a:p>
        </p:txBody>
      </p:sp>
    </p:spTree>
    <p:extLst>
      <p:ext uri="{BB962C8B-B14F-4D97-AF65-F5344CB8AC3E}">
        <p14:creationId xmlns:p14="http://schemas.microsoft.com/office/powerpoint/2010/main" val="1836151835"/>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304800" y="609600"/>
            <a:ext cx="8345488" cy="533400"/>
          </a:xfrm>
        </p:spPr>
        <p:txBody>
          <a:bodyPr>
            <a:normAutofit fontScale="90000"/>
          </a:bodyPr>
          <a:lstStyle/>
          <a:p>
            <a:r>
              <a:rPr lang="en-US" dirty="0"/>
              <a:t>Creating a New Profile</a:t>
            </a:r>
          </a:p>
        </p:txBody>
      </p:sp>
      <p:sp>
        <p:nvSpPr>
          <p:cNvPr id="48131" name="Rectangle 3"/>
          <p:cNvSpPr>
            <a:spLocks noGrp="1" noChangeArrowheads="1"/>
          </p:cNvSpPr>
          <p:nvPr>
            <p:ph type="body" idx="4294967295"/>
          </p:nvPr>
        </p:nvSpPr>
        <p:spPr>
          <a:xfrm>
            <a:off x="304800" y="1371600"/>
            <a:ext cx="8229600" cy="4800600"/>
          </a:xfrm>
        </p:spPr>
        <p:txBody>
          <a:bodyPr/>
          <a:lstStyle/>
          <a:p>
            <a:r>
              <a:rPr lang="en-US" sz="2400" dirty="0"/>
              <a:t>There are four ways to create a new profile:</a:t>
            </a:r>
          </a:p>
          <a:p>
            <a:pPr marL="914400" lvl="1" indent="-449263">
              <a:buFontTx/>
              <a:buAutoNum type="arabicPeriod"/>
            </a:pPr>
            <a:r>
              <a:rPr lang="en-US" sz="2000" dirty="0"/>
              <a:t>Create it from scratch within CIMTool</a:t>
            </a:r>
          </a:p>
          <a:p>
            <a:pPr marL="914400" lvl="1" indent="-449263">
              <a:buFontTx/>
              <a:buAutoNum type="arabicPeriod"/>
            </a:pPr>
            <a:r>
              <a:rPr lang="en-US" sz="2000" dirty="0"/>
              <a:t>Import an OWL profile previously constructed using CIMTool</a:t>
            </a:r>
          </a:p>
          <a:p>
            <a:pPr marL="914400" lvl="1" indent="-449263">
              <a:buFontTx/>
              <a:buAutoNum type="arabicPeriod"/>
            </a:pPr>
            <a:r>
              <a:rPr lang="en-US" sz="2000" dirty="0"/>
              <a:t>Import the profile from a data dictionary spreadsheet</a:t>
            </a:r>
          </a:p>
          <a:p>
            <a:pPr marL="914400" lvl="1" indent="-449263">
              <a:buFontTx/>
              <a:buAutoNum type="arabicPeriod"/>
            </a:pPr>
            <a:r>
              <a:rPr lang="en-US" sz="2000" dirty="0"/>
              <a:t>Copy and paste an existing profile within CIMTool</a:t>
            </a:r>
          </a:p>
          <a:p>
            <a:r>
              <a:rPr lang="en-US" sz="2400" dirty="0"/>
              <a:t>Once created, profiles are stored in the ‘Profiles’ folder of the project</a:t>
            </a:r>
          </a:p>
          <a:p>
            <a:r>
              <a:rPr lang="en-US" sz="2400" dirty="0"/>
              <a:t>A project may have many profiles</a:t>
            </a:r>
          </a:p>
          <a:p>
            <a:r>
              <a:rPr lang="en-US" sz="2400" dirty="0"/>
              <a:t>Each profile will have a namespace</a:t>
            </a:r>
          </a:p>
          <a:p>
            <a:r>
              <a:rPr lang="en-US" sz="2400" dirty="0"/>
              <a:t>This following slides describe the creation of a new profile using the edit capabilities within CIMTool</a:t>
            </a:r>
          </a:p>
        </p:txBody>
      </p:sp>
    </p:spTree>
    <p:extLst>
      <p:ext uri="{BB962C8B-B14F-4D97-AF65-F5344CB8AC3E}">
        <p14:creationId xmlns:p14="http://schemas.microsoft.com/office/powerpoint/2010/main" val="135097765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304800" y="533400"/>
            <a:ext cx="8345488" cy="533400"/>
          </a:xfrm>
        </p:spPr>
        <p:txBody>
          <a:bodyPr>
            <a:normAutofit fontScale="90000"/>
          </a:bodyPr>
          <a:lstStyle/>
          <a:p>
            <a:r>
              <a:rPr lang="en-US" dirty="0"/>
              <a:t>Creating a New Profile</a:t>
            </a:r>
          </a:p>
        </p:txBody>
      </p:sp>
      <p:sp>
        <p:nvSpPr>
          <p:cNvPr id="49155" name="Rectangle 3"/>
          <p:cNvSpPr>
            <a:spLocks noGrp="1" noChangeArrowheads="1"/>
          </p:cNvSpPr>
          <p:nvPr>
            <p:ph type="body" idx="4294967295"/>
          </p:nvPr>
        </p:nvSpPr>
        <p:spPr>
          <a:xfrm>
            <a:off x="360362" y="1282700"/>
            <a:ext cx="1849438" cy="4114800"/>
          </a:xfrm>
        </p:spPr>
        <p:txBody>
          <a:bodyPr/>
          <a:lstStyle/>
          <a:p>
            <a:pPr marL="609600" indent="-609600">
              <a:buFontTx/>
              <a:buAutoNum type="arabicPeriod"/>
            </a:pPr>
            <a:r>
              <a:rPr lang="en-US" sz="2400" dirty="0"/>
              <a:t>Select ‘File  &gt; New &gt; Other …’</a:t>
            </a: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19200"/>
            <a:ext cx="655320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414978"/>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28600" y="609600"/>
            <a:ext cx="8345488" cy="533400"/>
          </a:xfrm>
        </p:spPr>
        <p:txBody>
          <a:bodyPr>
            <a:normAutofit fontScale="90000"/>
          </a:bodyPr>
          <a:lstStyle/>
          <a:p>
            <a:r>
              <a:rPr lang="en-US" dirty="0"/>
              <a:t>Creating a New Profile</a:t>
            </a:r>
          </a:p>
        </p:txBody>
      </p:sp>
      <p:sp>
        <p:nvSpPr>
          <p:cNvPr id="50179" name="Rectangle 3"/>
          <p:cNvSpPr>
            <a:spLocks noGrp="1" noChangeArrowheads="1"/>
          </p:cNvSpPr>
          <p:nvPr>
            <p:ph type="body" idx="4294967295"/>
          </p:nvPr>
        </p:nvSpPr>
        <p:spPr>
          <a:xfrm>
            <a:off x="44676" y="1295400"/>
            <a:ext cx="2230438" cy="4114800"/>
          </a:xfrm>
        </p:spPr>
        <p:txBody>
          <a:bodyPr/>
          <a:lstStyle/>
          <a:p>
            <a:pPr marL="609600" indent="-609600">
              <a:buFontTx/>
              <a:buAutoNum type="arabicPeriod"/>
            </a:pPr>
            <a:r>
              <a:rPr lang="en-US" sz="2400" dirty="0"/>
              <a:t>Select ‘CIMTool Profile’ option</a:t>
            </a:r>
          </a:p>
          <a:p>
            <a:pPr marL="609600" indent="-609600">
              <a:buFontTx/>
              <a:buAutoNum type="arabicPeriod"/>
            </a:pPr>
            <a:r>
              <a:rPr lang="en-US" sz="2400" dirty="0"/>
              <a:t>Click ‘Next’</a:t>
            </a:r>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114" y="1295400"/>
            <a:ext cx="66294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289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dirty="0" smtClean="0"/>
              <a:t>Tutorial Outline - Continued</a:t>
            </a:r>
          </a:p>
        </p:txBody>
      </p:sp>
      <p:sp>
        <p:nvSpPr>
          <p:cNvPr id="4099" name="Content Placeholder 2"/>
          <p:cNvSpPr>
            <a:spLocks noGrp="1"/>
          </p:cNvSpPr>
          <p:nvPr>
            <p:ph idx="1"/>
          </p:nvPr>
        </p:nvSpPr>
        <p:spPr>
          <a:xfrm>
            <a:off x="457200" y="1371600"/>
            <a:ext cx="8229600" cy="4754563"/>
          </a:xfrm>
        </p:spPr>
        <p:txBody>
          <a:bodyPr/>
          <a:lstStyle/>
          <a:p>
            <a:pPr eaLnBrk="1" hangingPunct="1"/>
            <a:r>
              <a:rPr lang="en-US" sz="3000" dirty="0" smtClean="0"/>
              <a:t>Instance Identification</a:t>
            </a:r>
          </a:p>
          <a:p>
            <a:pPr eaLnBrk="1" hangingPunct="1"/>
            <a:r>
              <a:rPr lang="en-US" sz="3000" dirty="0" smtClean="0"/>
              <a:t>Serialisation Formats</a:t>
            </a:r>
          </a:p>
          <a:p>
            <a:pPr eaLnBrk="1" hangingPunct="1"/>
            <a:r>
              <a:rPr lang="en-US" sz="3000" dirty="0" smtClean="0"/>
              <a:t>Implementation Techniques</a:t>
            </a:r>
          </a:p>
          <a:p>
            <a:pPr eaLnBrk="1" hangingPunct="1"/>
            <a:r>
              <a:rPr lang="en-US" sz="3000" dirty="0" err="1" smtClean="0"/>
              <a:t>CIMTool</a:t>
            </a:r>
            <a:endParaRPr lang="en-US" sz="3000" dirty="0" smtClean="0"/>
          </a:p>
          <a:p>
            <a:pPr eaLnBrk="1" hangingPunct="1"/>
            <a:r>
              <a:rPr lang="en-US" sz="3000" dirty="0" smtClean="0"/>
              <a:t>Interoperability &amp; IOP Testing</a:t>
            </a:r>
          </a:p>
          <a:p>
            <a:pPr eaLnBrk="1" hangingPunct="1"/>
            <a:r>
              <a:rPr lang="en-US" sz="3000" dirty="0" smtClean="0"/>
              <a:t>Enterprise Integration</a:t>
            </a:r>
          </a:p>
          <a:p>
            <a:pPr eaLnBrk="1" hangingPunct="1"/>
            <a:r>
              <a:rPr lang="en-US" sz="3000" dirty="0" smtClean="0"/>
              <a:t>CIM in Smart Grid</a:t>
            </a:r>
          </a:p>
          <a:p>
            <a:pPr eaLnBrk="1" hangingPunct="1"/>
            <a:r>
              <a:rPr lang="en-US" sz="3000" dirty="0" smtClean="0"/>
              <a:t>Version Management</a:t>
            </a:r>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3</a:t>
            </a:fld>
            <a:endParaRPr lang="en-US" dirty="0"/>
          </a:p>
        </p:txBody>
      </p:sp>
    </p:spTree>
    <p:extLst>
      <p:ext uri="{BB962C8B-B14F-4D97-AF65-F5344CB8AC3E}">
        <p14:creationId xmlns:p14="http://schemas.microsoft.com/office/powerpoint/2010/main" val="11968840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763000" cy="609600"/>
          </a:xfrm>
        </p:spPr>
        <p:txBody>
          <a:bodyPr>
            <a:normAutofit fontScale="90000"/>
          </a:bodyPr>
          <a:lstStyle/>
          <a:p>
            <a:r>
              <a:rPr lang="en-US" sz="3600" dirty="0" smtClean="0"/>
              <a:t>II. Normalizing Bus-Branch </a:t>
            </a:r>
            <a:r>
              <a:rPr lang="en-US" sz="3600" dirty="0" err="1" smtClean="0"/>
              <a:t>vs</a:t>
            </a:r>
            <a:r>
              <a:rPr lang="en-US" sz="3600" dirty="0" smtClean="0"/>
              <a:t> Node-Breaker Views</a:t>
            </a:r>
            <a:endParaRPr lang="en-US" sz="3600" dirty="0"/>
          </a:p>
        </p:txBody>
      </p:sp>
      <p:pic>
        <p:nvPicPr>
          <p:cNvPr id="21506" name="Picture 2"/>
          <p:cNvPicPr>
            <a:picLocks noChangeAspect="1" noChangeArrowheads="1"/>
          </p:cNvPicPr>
          <p:nvPr/>
        </p:nvPicPr>
        <p:blipFill>
          <a:blip r:embed="rId2" cstate="print"/>
          <a:srcRect/>
          <a:stretch>
            <a:fillRect/>
          </a:stretch>
        </p:blipFill>
        <p:spPr bwMode="auto">
          <a:xfrm>
            <a:off x="152400" y="1276350"/>
            <a:ext cx="8801100" cy="5581650"/>
          </a:xfrm>
          <a:prstGeom prst="rect">
            <a:avLst/>
          </a:prstGeom>
          <a:noFill/>
          <a:ln w="9525">
            <a:noFill/>
            <a:miter lim="800000"/>
            <a:headEnd/>
            <a:tailEnd/>
          </a:ln>
        </p:spPr>
      </p:pic>
    </p:spTree>
    <p:extLst>
      <p:ext uri="{BB962C8B-B14F-4D97-AF65-F5344CB8AC3E}">
        <p14:creationId xmlns:p14="http://schemas.microsoft.com/office/powerpoint/2010/main" val="97422350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379412" y="533400"/>
            <a:ext cx="8345488" cy="533400"/>
          </a:xfrm>
        </p:spPr>
        <p:txBody>
          <a:bodyPr>
            <a:normAutofit fontScale="90000"/>
          </a:bodyPr>
          <a:lstStyle/>
          <a:p>
            <a:r>
              <a:rPr lang="en-US" dirty="0"/>
              <a:t>Creating a New Profile</a:t>
            </a:r>
          </a:p>
        </p:txBody>
      </p:sp>
      <p:sp>
        <p:nvSpPr>
          <p:cNvPr id="51203" name="Content Placeholder 2"/>
          <p:cNvSpPr>
            <a:spLocks noGrp="1"/>
          </p:cNvSpPr>
          <p:nvPr>
            <p:ph idx="4294967295"/>
          </p:nvPr>
        </p:nvSpPr>
        <p:spPr>
          <a:xfrm>
            <a:off x="304800" y="1333500"/>
            <a:ext cx="3106738" cy="4495800"/>
          </a:xfrm>
        </p:spPr>
        <p:txBody>
          <a:bodyPr/>
          <a:lstStyle/>
          <a:p>
            <a:r>
              <a:rPr lang="en-US" sz="2000" dirty="0"/>
              <a:t>Click on checkbox for the desired project</a:t>
            </a:r>
          </a:p>
          <a:p>
            <a:r>
              <a:rPr lang="en-US" sz="2000" dirty="0"/>
              <a:t>Determine a unique name for the profile that will not conflict with other profile names, then using the name:</a:t>
            </a:r>
          </a:p>
          <a:p>
            <a:pPr lvl="1"/>
            <a:r>
              <a:rPr lang="en-US" sz="1800" dirty="0"/>
              <a:t>Set the profile name</a:t>
            </a:r>
          </a:p>
          <a:p>
            <a:pPr lvl="1"/>
            <a:r>
              <a:rPr lang="en-US" sz="1800" dirty="0"/>
              <a:t>Set namespace URI</a:t>
            </a:r>
          </a:p>
          <a:p>
            <a:pPr lvl="1"/>
            <a:r>
              <a:rPr lang="en-US" sz="1800" dirty="0"/>
              <a:t>Set envelope element name</a:t>
            </a:r>
          </a:p>
          <a:p>
            <a:r>
              <a:rPr lang="en-US" sz="2000" dirty="0"/>
              <a:t>Click ‘Finish’</a:t>
            </a:r>
          </a:p>
          <a:p>
            <a:endParaRPr lang="en-US" sz="2000" dirty="0"/>
          </a:p>
        </p:txBody>
      </p:sp>
      <p:sp>
        <p:nvSpPr>
          <p:cNvPr id="4" name="Slide Number Placeholder 3"/>
          <p:cNvSpPr>
            <a:spLocks noGrp="1"/>
          </p:cNvSpPr>
          <p:nvPr>
            <p:ph type="sldNum" sz="quarter" idx="4294967295"/>
          </p:nvPr>
        </p:nvSpPr>
        <p:spPr bwMode="auto">
          <a:xfrm>
            <a:off x="3962400" y="6248400"/>
            <a:ext cx="533400" cy="381000"/>
          </a:xfrm>
          <a:prstGeom prst="rect">
            <a:avLst/>
          </a:prstGeom>
          <a:ln>
            <a:miter lim="800000"/>
            <a:headEnd/>
            <a:tailEnd/>
          </a:ln>
        </p:spPr>
        <p:txBody>
          <a:bodyPr/>
          <a:lstStyle/>
          <a:p>
            <a:pPr algn="r">
              <a:defRPr/>
            </a:pPr>
            <a:fld id="{C026449E-D8DF-4130-BE26-DCDF4889AAE1}" type="slidenum">
              <a:rPr lang="en-US" sz="1400">
                <a:solidFill>
                  <a:schemeClr val="bg1"/>
                </a:solidFill>
                <a:latin typeface="+mn-lt"/>
              </a:rPr>
              <a:pPr algn="r">
                <a:defRPr/>
              </a:pPr>
              <a:t>300</a:t>
            </a:fld>
            <a:endParaRPr lang="en-US" sz="1400">
              <a:solidFill>
                <a:schemeClr val="bg1"/>
              </a:solidFill>
              <a:latin typeface="+mn-lt"/>
            </a:endParaRPr>
          </a:p>
        </p:txBody>
      </p:sp>
      <p:pic>
        <p:nvPicPr>
          <p:cNvPr id="512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49911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9521486"/>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52400" y="457200"/>
            <a:ext cx="8345488" cy="533400"/>
          </a:xfrm>
        </p:spPr>
        <p:txBody>
          <a:bodyPr>
            <a:normAutofit fontScale="90000"/>
          </a:bodyPr>
          <a:lstStyle/>
          <a:p>
            <a:r>
              <a:rPr lang="en-US" dirty="0"/>
              <a:t>Browsing the Project</a:t>
            </a:r>
          </a:p>
        </p:txBody>
      </p:sp>
      <p:sp>
        <p:nvSpPr>
          <p:cNvPr id="52227" name="Rectangle 3"/>
          <p:cNvSpPr>
            <a:spLocks noGrp="1" noChangeArrowheads="1"/>
          </p:cNvSpPr>
          <p:nvPr>
            <p:ph type="body" idx="4294967295"/>
          </p:nvPr>
        </p:nvSpPr>
        <p:spPr>
          <a:xfrm>
            <a:off x="96520" y="1219200"/>
            <a:ext cx="2286000" cy="4648200"/>
          </a:xfrm>
        </p:spPr>
        <p:txBody>
          <a:bodyPr>
            <a:normAutofit fontScale="70000" lnSpcReduction="20000"/>
          </a:bodyPr>
          <a:lstStyle/>
          <a:p>
            <a:pPr>
              <a:lnSpc>
                <a:spcPct val="90000"/>
              </a:lnSpc>
            </a:pPr>
            <a:r>
              <a:rPr lang="en-US" dirty="0"/>
              <a:t>Click on arrows in Project Explorer to expand folders</a:t>
            </a:r>
          </a:p>
          <a:p>
            <a:pPr>
              <a:lnSpc>
                <a:spcPct val="90000"/>
              </a:lnSpc>
            </a:pPr>
            <a:r>
              <a:rPr lang="en-US" dirty="0"/>
              <a:t>Double click on the .owl profile file name in the to open it</a:t>
            </a:r>
          </a:p>
          <a:p>
            <a:pPr>
              <a:lnSpc>
                <a:spcPct val="90000"/>
              </a:lnSpc>
            </a:pPr>
            <a:r>
              <a:rPr lang="en-US" dirty="0"/>
              <a:t>Click on the profile name in the Outline window</a:t>
            </a:r>
          </a:p>
          <a:p>
            <a:pPr>
              <a:lnSpc>
                <a:spcPct val="90000"/>
              </a:lnSpc>
            </a:pPr>
            <a:r>
              <a:rPr lang="en-US" dirty="0"/>
              <a:t>In the Project Explorer frame you can always right click on a file name to see options</a:t>
            </a:r>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920" y="1219200"/>
            <a:ext cx="6705600"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1822766"/>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304800" y="533400"/>
            <a:ext cx="8345488" cy="533400"/>
          </a:xfrm>
        </p:spPr>
        <p:txBody>
          <a:bodyPr>
            <a:normAutofit fontScale="90000"/>
          </a:bodyPr>
          <a:lstStyle/>
          <a:p>
            <a:r>
              <a:rPr lang="en-US" dirty="0"/>
              <a:t>Adding Classes to Profile</a:t>
            </a:r>
          </a:p>
        </p:txBody>
      </p:sp>
      <p:sp>
        <p:nvSpPr>
          <p:cNvPr id="53251" name="Rectangle 3"/>
          <p:cNvSpPr>
            <a:spLocks noGrp="1" noChangeArrowheads="1"/>
          </p:cNvSpPr>
          <p:nvPr>
            <p:ph type="body" idx="4294967295"/>
          </p:nvPr>
        </p:nvSpPr>
        <p:spPr>
          <a:xfrm>
            <a:off x="228600" y="1295400"/>
            <a:ext cx="1981200" cy="4724400"/>
          </a:xfrm>
        </p:spPr>
        <p:txBody>
          <a:bodyPr/>
          <a:lstStyle/>
          <a:p>
            <a:r>
              <a:rPr lang="en-US" sz="2000" dirty="0"/>
              <a:t>Browse through model on the right side of  Add/Remove tab</a:t>
            </a:r>
          </a:p>
          <a:p>
            <a:r>
              <a:rPr lang="en-US" sz="2000" dirty="0"/>
              <a:t>Select one or more classes on right side Add/remove tab</a:t>
            </a:r>
          </a:p>
          <a:p>
            <a:r>
              <a:rPr lang="en-US" sz="2000" dirty="0"/>
              <a:t>Classes are moved by clicking on &lt;</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0"/>
            <a:ext cx="662940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310145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304800" y="533400"/>
            <a:ext cx="8345488" cy="533400"/>
          </a:xfrm>
        </p:spPr>
        <p:txBody>
          <a:bodyPr>
            <a:normAutofit fontScale="90000"/>
          </a:bodyPr>
          <a:lstStyle/>
          <a:p>
            <a:r>
              <a:rPr lang="en-US" dirty="0"/>
              <a:t>Adding a Property to Profile</a:t>
            </a:r>
          </a:p>
        </p:txBody>
      </p:sp>
      <p:sp>
        <p:nvSpPr>
          <p:cNvPr id="54275" name="Rectangle 3"/>
          <p:cNvSpPr>
            <a:spLocks noGrp="1" noChangeArrowheads="1"/>
          </p:cNvSpPr>
          <p:nvPr>
            <p:ph type="body" idx="4294967295"/>
          </p:nvPr>
        </p:nvSpPr>
        <p:spPr>
          <a:xfrm>
            <a:off x="181066" y="1295400"/>
            <a:ext cx="1981200" cy="4419600"/>
          </a:xfrm>
        </p:spPr>
        <p:txBody>
          <a:bodyPr>
            <a:normAutofit fontScale="62500" lnSpcReduction="20000"/>
          </a:bodyPr>
          <a:lstStyle/>
          <a:p>
            <a:r>
              <a:rPr lang="en-US" dirty="0"/>
              <a:t>Click on a class in the Outline</a:t>
            </a:r>
          </a:p>
          <a:p>
            <a:r>
              <a:rPr lang="en-US" dirty="0"/>
              <a:t>Properties are shown on the right side of the Profile Add/Remove tab</a:t>
            </a:r>
          </a:p>
          <a:p>
            <a:r>
              <a:rPr lang="en-US" dirty="0"/>
              <a:t>Click on property name on right side</a:t>
            </a:r>
          </a:p>
          <a:p>
            <a:r>
              <a:rPr lang="en-US" dirty="0"/>
              <a:t>Click on ‘&lt;‘ to move property to left side</a:t>
            </a:r>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966" y="1295400"/>
            <a:ext cx="6781800"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11911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304800" y="533400"/>
            <a:ext cx="8345488" cy="533400"/>
          </a:xfrm>
        </p:spPr>
        <p:txBody>
          <a:bodyPr>
            <a:normAutofit fontScale="90000"/>
          </a:bodyPr>
          <a:lstStyle/>
          <a:p>
            <a:r>
              <a:rPr lang="en-US" dirty="0"/>
              <a:t>View After Adding a Property to profile</a:t>
            </a:r>
          </a:p>
        </p:txBody>
      </p:sp>
      <p:sp>
        <p:nvSpPr>
          <p:cNvPr id="55299" name="Rectangle 3"/>
          <p:cNvSpPr>
            <a:spLocks noGrp="1" noChangeArrowheads="1"/>
          </p:cNvSpPr>
          <p:nvPr>
            <p:ph type="body" idx="4294967295"/>
          </p:nvPr>
        </p:nvSpPr>
        <p:spPr>
          <a:xfrm>
            <a:off x="0" y="1219200"/>
            <a:ext cx="2057400" cy="4343400"/>
          </a:xfrm>
        </p:spPr>
        <p:txBody>
          <a:bodyPr/>
          <a:lstStyle/>
          <a:p>
            <a:r>
              <a:rPr lang="en-US" sz="2000" dirty="0"/>
              <a:t>New profile property is seen on Outline view and the left side of the Add/Remove tab</a:t>
            </a:r>
          </a:p>
          <a:p>
            <a:r>
              <a:rPr lang="en-US" sz="2000" dirty="0"/>
              <a:t>You can remove properties by using the &gt; button</a:t>
            </a:r>
          </a:p>
        </p:txBody>
      </p:sp>
      <p:pic>
        <p:nvPicPr>
          <p:cNvPr id="553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6781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777070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228600" y="762000"/>
            <a:ext cx="8345488" cy="533400"/>
          </a:xfrm>
        </p:spPr>
        <p:txBody>
          <a:bodyPr>
            <a:normAutofit fontScale="90000"/>
          </a:bodyPr>
          <a:lstStyle/>
          <a:p>
            <a:r>
              <a:rPr lang="en-US" dirty="0"/>
              <a:t>Adding Properties to Profile</a:t>
            </a:r>
          </a:p>
        </p:txBody>
      </p:sp>
      <p:sp>
        <p:nvSpPr>
          <p:cNvPr id="56323" name="Rectangle 3"/>
          <p:cNvSpPr>
            <a:spLocks noGrp="1" noChangeArrowheads="1"/>
          </p:cNvSpPr>
          <p:nvPr>
            <p:ph type="body" idx="4294967295"/>
          </p:nvPr>
        </p:nvSpPr>
        <p:spPr>
          <a:xfrm>
            <a:off x="272278" y="1587500"/>
            <a:ext cx="1700213" cy="4114800"/>
          </a:xfrm>
        </p:spPr>
        <p:txBody>
          <a:bodyPr/>
          <a:lstStyle/>
          <a:p>
            <a:r>
              <a:rPr lang="en-US" sz="2000" dirty="0"/>
              <a:t>Can move more than one property at a time</a:t>
            </a:r>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491" y="1600200"/>
            <a:ext cx="678180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9192089"/>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ctrTitle" idx="4294967295"/>
          </p:nvPr>
        </p:nvSpPr>
        <p:spPr>
          <a:xfrm>
            <a:off x="685800" y="2130425"/>
            <a:ext cx="7772400" cy="1470025"/>
          </a:xfrm>
        </p:spPr>
        <p:txBody>
          <a:bodyPr/>
          <a:lstStyle/>
          <a:p>
            <a:r>
              <a:rPr lang="en-US" sz="4400">
                <a:solidFill>
                  <a:schemeClr val="bg1"/>
                </a:solidFill>
              </a:rPr>
              <a:t>Importing a Profile</a:t>
            </a:r>
          </a:p>
        </p:txBody>
      </p:sp>
      <p:sp>
        <p:nvSpPr>
          <p:cNvPr id="59395" name="Rectangle 3"/>
          <p:cNvSpPr>
            <a:spLocks noGrp="1" noChangeArrowheads="1"/>
          </p:cNvSpPr>
          <p:nvPr>
            <p:ph type="subTitle" idx="4294967295"/>
          </p:nvPr>
        </p:nvSpPr>
        <p:spPr>
          <a:xfrm>
            <a:off x="1295400" y="2057400"/>
            <a:ext cx="6213475" cy="1603375"/>
          </a:xfrm>
        </p:spPr>
        <p:txBody>
          <a:bodyPr>
            <a:normAutofit/>
          </a:bodyPr>
          <a:lstStyle/>
          <a:p>
            <a:pPr marL="0" indent="0">
              <a:buFont typeface="Monotype Sorts" pitchFamily="2" charset="2"/>
              <a:buNone/>
            </a:pPr>
            <a:r>
              <a:rPr lang="en-US" sz="3600" dirty="0" smtClean="0">
                <a:solidFill>
                  <a:srgbClr val="003399"/>
                </a:solidFill>
              </a:rPr>
              <a:t>Importing A Profile</a:t>
            </a:r>
            <a:endParaRPr lang="en-US" sz="3600" dirty="0">
              <a:solidFill>
                <a:srgbClr val="003399"/>
              </a:solidFill>
            </a:endParaRPr>
          </a:p>
        </p:txBody>
      </p:sp>
    </p:spTree>
    <p:extLst>
      <p:ext uri="{BB962C8B-B14F-4D97-AF65-F5344CB8AC3E}">
        <p14:creationId xmlns:p14="http://schemas.microsoft.com/office/powerpoint/2010/main" val="313875895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r>
              <a:rPr lang="en-US"/>
              <a:t>Importing a Profile</a:t>
            </a:r>
          </a:p>
        </p:txBody>
      </p:sp>
      <p:sp>
        <p:nvSpPr>
          <p:cNvPr id="60419" name="Rectangle 3"/>
          <p:cNvSpPr>
            <a:spLocks noGrp="1" noChangeArrowheads="1"/>
          </p:cNvSpPr>
          <p:nvPr>
            <p:ph type="body" idx="4294967295"/>
          </p:nvPr>
        </p:nvSpPr>
        <p:spPr>
          <a:xfrm>
            <a:off x="652463" y="1981200"/>
            <a:ext cx="7394575" cy="4114800"/>
          </a:xfrm>
        </p:spPr>
        <p:txBody>
          <a:bodyPr/>
          <a:lstStyle/>
          <a:p>
            <a:r>
              <a:rPr lang="en-US" sz="2400"/>
              <a:t>Sometimes it is desirable to use another profile definition as a starting point for a profile definition</a:t>
            </a:r>
          </a:p>
          <a:p>
            <a:r>
              <a:rPr lang="en-US" sz="2400"/>
              <a:t>CIMTool saves profile definitions in an OWL format</a:t>
            </a:r>
          </a:p>
          <a:p>
            <a:r>
              <a:rPr lang="en-US" sz="2400"/>
              <a:t>Profile definitions from another project or workspace can be imported to create new profiles</a:t>
            </a:r>
          </a:p>
        </p:txBody>
      </p:sp>
    </p:spTree>
    <p:extLst>
      <p:ext uri="{BB962C8B-B14F-4D97-AF65-F5344CB8AC3E}">
        <p14:creationId xmlns:p14="http://schemas.microsoft.com/office/powerpoint/2010/main" val="21065435"/>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457200" y="533400"/>
            <a:ext cx="8345488" cy="533400"/>
          </a:xfrm>
        </p:spPr>
        <p:txBody>
          <a:bodyPr>
            <a:normAutofit fontScale="90000"/>
          </a:bodyPr>
          <a:lstStyle/>
          <a:p>
            <a:r>
              <a:rPr lang="en-US" dirty="0"/>
              <a:t>Importing Profiles into CIMTool</a:t>
            </a:r>
          </a:p>
        </p:txBody>
      </p:sp>
      <p:sp>
        <p:nvSpPr>
          <p:cNvPr id="61443" name="Rectangle 3"/>
          <p:cNvSpPr>
            <a:spLocks noGrp="1" noChangeArrowheads="1"/>
          </p:cNvSpPr>
          <p:nvPr>
            <p:ph type="body" idx="4294967295"/>
          </p:nvPr>
        </p:nvSpPr>
        <p:spPr>
          <a:xfrm>
            <a:off x="381000" y="1219200"/>
            <a:ext cx="3581400" cy="4495800"/>
          </a:xfrm>
        </p:spPr>
        <p:txBody>
          <a:bodyPr/>
          <a:lstStyle/>
          <a:p>
            <a:r>
              <a:rPr lang="en-US" sz="2000" dirty="0"/>
              <a:t>Select ‘File &gt; Import’</a:t>
            </a:r>
          </a:p>
          <a:p>
            <a:r>
              <a:rPr lang="en-US" sz="2000" b="1" i="1" dirty="0"/>
              <a:t>Note the different import options under CIMTool</a:t>
            </a:r>
          </a:p>
          <a:p>
            <a:r>
              <a:rPr lang="en-US" sz="2000" dirty="0"/>
              <a:t>On ‘Import’ dialog select ‘CIMTool – Import Profile’ option</a:t>
            </a:r>
          </a:p>
          <a:p>
            <a:r>
              <a:rPr lang="en-US" sz="2000" dirty="0"/>
              <a:t>Check the project to import into</a:t>
            </a:r>
          </a:p>
          <a:p>
            <a:r>
              <a:rPr lang="en-US" sz="2000" dirty="0"/>
              <a:t>Browse to find the file to import</a:t>
            </a:r>
          </a:p>
          <a:p>
            <a:r>
              <a:rPr lang="en-US" sz="2000" dirty="0"/>
              <a:t>Click ‘Next’</a:t>
            </a:r>
          </a:p>
        </p:txBody>
      </p:sp>
      <p:pic>
        <p:nvPicPr>
          <p:cNvPr id="614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219200"/>
            <a:ext cx="432435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6332806"/>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ctrTitle" idx="4294967295"/>
          </p:nvPr>
        </p:nvSpPr>
        <p:spPr>
          <a:xfrm>
            <a:off x="685800" y="2130425"/>
            <a:ext cx="7772400" cy="1470025"/>
          </a:xfrm>
        </p:spPr>
        <p:txBody>
          <a:bodyPr/>
          <a:lstStyle/>
          <a:p>
            <a:r>
              <a:rPr lang="en-US" sz="4000" dirty="0" smtClean="0">
                <a:solidFill>
                  <a:schemeClr val="bg1"/>
                </a:solidFill>
              </a:rPr>
              <a:t>Importing Profile from Data Dictionary</a:t>
            </a:r>
            <a:endParaRPr lang="en-US" sz="4000" dirty="0">
              <a:solidFill>
                <a:schemeClr val="bg1"/>
              </a:solidFill>
            </a:endParaRPr>
          </a:p>
        </p:txBody>
      </p:sp>
      <p:sp>
        <p:nvSpPr>
          <p:cNvPr id="62467" name="Rectangle 5"/>
          <p:cNvSpPr>
            <a:spLocks noGrp="1" noChangeArrowheads="1"/>
          </p:cNvSpPr>
          <p:nvPr>
            <p:ph type="subTitle" idx="4294967295"/>
          </p:nvPr>
        </p:nvSpPr>
        <p:spPr>
          <a:xfrm>
            <a:off x="1295400" y="1828800"/>
            <a:ext cx="6213475" cy="1603375"/>
          </a:xfrm>
        </p:spPr>
        <p:txBody>
          <a:bodyPr>
            <a:normAutofit/>
          </a:bodyPr>
          <a:lstStyle/>
          <a:p>
            <a:pPr marL="0" indent="0">
              <a:buFont typeface="Monotype Sorts" pitchFamily="2" charset="2"/>
              <a:buNone/>
            </a:pPr>
            <a:r>
              <a:rPr lang="en-US" sz="3600" dirty="0" smtClean="0">
                <a:solidFill>
                  <a:srgbClr val="003399"/>
                </a:solidFill>
              </a:rPr>
              <a:t>Importing a Profile from Data Dictionary</a:t>
            </a:r>
            <a:endParaRPr lang="en-US" sz="3600" dirty="0">
              <a:solidFill>
                <a:srgbClr val="003399"/>
              </a:solidFill>
            </a:endParaRPr>
          </a:p>
        </p:txBody>
      </p:sp>
    </p:spTree>
    <p:extLst>
      <p:ext uri="{BB962C8B-B14F-4D97-AF65-F5344CB8AC3E}">
        <p14:creationId xmlns:p14="http://schemas.microsoft.com/office/powerpoint/2010/main" val="4161736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763000" cy="609600"/>
          </a:xfrm>
        </p:spPr>
        <p:txBody>
          <a:bodyPr>
            <a:normAutofit fontScale="90000"/>
          </a:bodyPr>
          <a:lstStyle/>
          <a:p>
            <a:r>
              <a:rPr lang="en-US" sz="3600" dirty="0" smtClean="0"/>
              <a:t>III. Normalizing Bus-Branch </a:t>
            </a:r>
            <a:r>
              <a:rPr lang="en-US" sz="3600" dirty="0" err="1" smtClean="0"/>
              <a:t>vs</a:t>
            </a:r>
            <a:r>
              <a:rPr lang="en-US" sz="3600" dirty="0" smtClean="0"/>
              <a:t> Node-Breaker Views</a:t>
            </a:r>
            <a:endParaRPr lang="en-US" sz="3600" dirty="0"/>
          </a:p>
        </p:txBody>
      </p:sp>
      <p:pic>
        <p:nvPicPr>
          <p:cNvPr id="22531" name="Picture 3"/>
          <p:cNvPicPr>
            <a:picLocks noChangeAspect="1" noChangeArrowheads="1"/>
          </p:cNvPicPr>
          <p:nvPr/>
        </p:nvPicPr>
        <p:blipFill>
          <a:blip r:embed="rId2" cstate="print"/>
          <a:srcRect/>
          <a:stretch>
            <a:fillRect/>
          </a:stretch>
        </p:blipFill>
        <p:spPr bwMode="auto">
          <a:xfrm>
            <a:off x="152400" y="1276350"/>
            <a:ext cx="8801100" cy="5581650"/>
          </a:xfrm>
          <a:prstGeom prst="rect">
            <a:avLst/>
          </a:prstGeom>
          <a:noFill/>
          <a:ln w="9525">
            <a:noFill/>
            <a:miter lim="800000"/>
            <a:headEnd/>
            <a:tailEnd/>
          </a:ln>
        </p:spPr>
      </p:pic>
    </p:spTree>
    <p:extLst>
      <p:ext uri="{BB962C8B-B14F-4D97-AF65-F5344CB8AC3E}">
        <p14:creationId xmlns:p14="http://schemas.microsoft.com/office/powerpoint/2010/main" val="482875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idx="4294967295"/>
          </p:nvPr>
        </p:nvSpPr>
        <p:spPr/>
        <p:txBody>
          <a:bodyPr/>
          <a:lstStyle/>
          <a:p>
            <a:r>
              <a:rPr lang="en-US"/>
              <a:t>Importing Profiles</a:t>
            </a:r>
          </a:p>
        </p:txBody>
      </p:sp>
      <p:sp>
        <p:nvSpPr>
          <p:cNvPr id="63491" name="Content Placeholder 2"/>
          <p:cNvSpPr>
            <a:spLocks noGrp="1"/>
          </p:cNvSpPr>
          <p:nvPr>
            <p:ph idx="4294967295"/>
          </p:nvPr>
        </p:nvSpPr>
        <p:spPr/>
        <p:txBody>
          <a:bodyPr/>
          <a:lstStyle/>
          <a:p>
            <a:r>
              <a:rPr lang="en-US" sz="2400"/>
              <a:t>Some products can generate a Data Dictionary in the form of an Excel spreadsheet</a:t>
            </a:r>
          </a:p>
          <a:p>
            <a:r>
              <a:rPr lang="en-US" sz="2400"/>
              <a:t>The spreadsheet can define one or more profiles</a:t>
            </a:r>
          </a:p>
          <a:p>
            <a:r>
              <a:rPr lang="en-US" sz="2400"/>
              <a:t>Note that the spreadsheet can be maintained independently of any particular product</a:t>
            </a:r>
          </a:p>
          <a:p>
            <a:r>
              <a:rPr lang="en-US" sz="2400"/>
              <a:t>The Data Dictionary defines the classes, attributes and relationships that comprise one or more profiles</a:t>
            </a:r>
          </a:p>
          <a:p>
            <a:r>
              <a:rPr lang="en-US" sz="2400"/>
              <a:t>This can be imported into CIMTool to define a profile</a:t>
            </a:r>
          </a:p>
        </p:txBody>
      </p:sp>
      <p:sp>
        <p:nvSpPr>
          <p:cNvPr id="4" name="Slide Number Placeholder 3"/>
          <p:cNvSpPr>
            <a:spLocks noGrp="1"/>
          </p:cNvSpPr>
          <p:nvPr>
            <p:ph type="sldNum" sz="quarter" idx="4294967295"/>
          </p:nvPr>
        </p:nvSpPr>
        <p:spPr bwMode="auto">
          <a:xfrm>
            <a:off x="3962400" y="6248400"/>
            <a:ext cx="533400" cy="381000"/>
          </a:xfrm>
          <a:prstGeom prst="rect">
            <a:avLst/>
          </a:prstGeom>
          <a:ln>
            <a:miter lim="800000"/>
            <a:headEnd/>
            <a:tailEnd/>
          </a:ln>
        </p:spPr>
        <p:txBody>
          <a:bodyPr/>
          <a:lstStyle/>
          <a:p>
            <a:pPr algn="r">
              <a:defRPr/>
            </a:pPr>
            <a:fld id="{E257C5E2-AD29-4644-9566-6EC7D449E6DD}" type="slidenum">
              <a:rPr lang="en-US" sz="1400">
                <a:solidFill>
                  <a:schemeClr val="bg1"/>
                </a:solidFill>
                <a:latin typeface="+mn-lt"/>
              </a:rPr>
              <a:pPr algn="r">
                <a:defRPr/>
              </a:pPr>
              <a:t>310</a:t>
            </a:fld>
            <a:endParaRPr lang="en-US" sz="1400">
              <a:solidFill>
                <a:schemeClr val="bg1"/>
              </a:solidFill>
              <a:latin typeface="+mn-lt"/>
            </a:endParaRPr>
          </a:p>
        </p:txBody>
      </p:sp>
    </p:spTree>
    <p:extLst>
      <p:ext uri="{BB962C8B-B14F-4D97-AF65-F5344CB8AC3E}">
        <p14:creationId xmlns:p14="http://schemas.microsoft.com/office/powerpoint/2010/main" val="1941067985"/>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304800" y="381000"/>
            <a:ext cx="8345488" cy="533400"/>
          </a:xfrm>
        </p:spPr>
        <p:txBody>
          <a:bodyPr>
            <a:normAutofit fontScale="90000"/>
          </a:bodyPr>
          <a:lstStyle/>
          <a:p>
            <a:r>
              <a:rPr lang="en-US" dirty="0"/>
              <a:t>Data Dictionary</a:t>
            </a:r>
          </a:p>
        </p:txBody>
      </p:sp>
      <p:sp>
        <p:nvSpPr>
          <p:cNvPr id="64515" name="Rectangle 3"/>
          <p:cNvSpPr>
            <a:spLocks noGrp="1" noChangeArrowheads="1"/>
          </p:cNvSpPr>
          <p:nvPr>
            <p:ph type="body" idx="4294967295"/>
          </p:nvPr>
        </p:nvSpPr>
        <p:spPr>
          <a:xfrm>
            <a:off x="0" y="1295400"/>
            <a:ext cx="2133600" cy="4495800"/>
          </a:xfrm>
        </p:spPr>
        <p:txBody>
          <a:bodyPr/>
          <a:lstStyle/>
          <a:p>
            <a:r>
              <a:rPr lang="en-US" sz="2000" dirty="0"/>
              <a:t>An Excel spreadsheet that describes the contents of one or more profiles</a:t>
            </a:r>
          </a:p>
          <a:p>
            <a:r>
              <a:rPr lang="en-US" sz="2000" dirty="0"/>
              <a:t>Tabs exist for Classes, Attributes, Associations, Data types, Enumerations and Units</a:t>
            </a:r>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295400"/>
            <a:ext cx="6781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7119474"/>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304800" y="609600"/>
            <a:ext cx="7543800" cy="762000"/>
          </a:xfrm>
        </p:spPr>
        <p:txBody>
          <a:bodyPr/>
          <a:lstStyle/>
          <a:p>
            <a:r>
              <a:rPr lang="en-US" dirty="0"/>
              <a:t>Importing Spreadsheet</a:t>
            </a:r>
          </a:p>
        </p:txBody>
      </p:sp>
      <p:sp>
        <p:nvSpPr>
          <p:cNvPr id="65539" name="Rectangle 3"/>
          <p:cNvSpPr>
            <a:spLocks noGrp="1" noChangeArrowheads="1"/>
          </p:cNvSpPr>
          <p:nvPr>
            <p:ph type="body" idx="4294967295"/>
          </p:nvPr>
        </p:nvSpPr>
        <p:spPr>
          <a:xfrm>
            <a:off x="152400" y="1640681"/>
            <a:ext cx="2057400" cy="4495800"/>
          </a:xfrm>
        </p:spPr>
        <p:txBody>
          <a:bodyPr/>
          <a:lstStyle/>
          <a:p>
            <a:r>
              <a:rPr lang="en-US" sz="2000" dirty="0"/>
              <a:t>Can import the Data Dictionary spreadsheet as a profile</a:t>
            </a:r>
          </a:p>
          <a:p>
            <a:r>
              <a:rPr lang="en-US" sz="2000" dirty="0"/>
              <a:t>File&gt;Import</a:t>
            </a:r>
          </a:p>
          <a:p>
            <a:r>
              <a:rPr lang="en-US" sz="2000" dirty="0"/>
              <a:t>Select ‘Import Spreadsheet as Profile’ option</a:t>
            </a:r>
          </a:p>
        </p:txBody>
      </p:sp>
      <p:pic>
        <p:nvPicPr>
          <p:cNvPr id="655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76400"/>
            <a:ext cx="6613525"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0827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457200" y="381000"/>
            <a:ext cx="8229600" cy="792162"/>
          </a:xfrm>
        </p:spPr>
        <p:txBody>
          <a:bodyPr/>
          <a:lstStyle/>
          <a:p>
            <a:r>
              <a:rPr lang="en-US" dirty="0"/>
              <a:t>Importing Spreadsheet</a:t>
            </a:r>
          </a:p>
        </p:txBody>
      </p:sp>
      <p:sp>
        <p:nvSpPr>
          <p:cNvPr id="66563" name="Rectangle 3"/>
          <p:cNvSpPr>
            <a:spLocks noGrp="1" noChangeArrowheads="1"/>
          </p:cNvSpPr>
          <p:nvPr>
            <p:ph type="body" idx="4294967295"/>
          </p:nvPr>
        </p:nvSpPr>
        <p:spPr>
          <a:xfrm>
            <a:off x="283029" y="1447800"/>
            <a:ext cx="2057400" cy="3810000"/>
          </a:xfrm>
        </p:spPr>
        <p:txBody>
          <a:bodyPr/>
          <a:lstStyle/>
          <a:p>
            <a:r>
              <a:rPr lang="en-US" sz="2000" dirty="0"/>
              <a:t>The spreadsheet may identify one or more profiles</a:t>
            </a:r>
          </a:p>
          <a:p>
            <a:r>
              <a:rPr lang="en-US" sz="2000" dirty="0"/>
              <a:t>Can select which profiles to construct</a:t>
            </a:r>
          </a:p>
          <a:p>
            <a:r>
              <a:rPr lang="en-US" sz="2000" dirty="0"/>
              <a:t>Can only construct one at a time</a:t>
            </a:r>
          </a:p>
        </p:txBody>
      </p:sp>
      <p:pic>
        <p:nvPicPr>
          <p:cNvPr id="665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429" y="1371600"/>
            <a:ext cx="64865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898854"/>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304800" y="533400"/>
            <a:ext cx="8345488" cy="533400"/>
          </a:xfrm>
        </p:spPr>
        <p:txBody>
          <a:bodyPr>
            <a:normAutofit fontScale="90000"/>
          </a:bodyPr>
          <a:lstStyle/>
          <a:p>
            <a:r>
              <a:rPr lang="en-US" dirty="0"/>
              <a:t>Importing Spreadsheet</a:t>
            </a:r>
          </a:p>
        </p:txBody>
      </p:sp>
      <p:sp>
        <p:nvSpPr>
          <p:cNvPr id="67587" name="Rectangle 3"/>
          <p:cNvSpPr>
            <a:spLocks noGrp="1" noChangeArrowheads="1"/>
          </p:cNvSpPr>
          <p:nvPr>
            <p:ph type="body" idx="4294967295"/>
          </p:nvPr>
        </p:nvSpPr>
        <p:spPr>
          <a:xfrm>
            <a:off x="119743" y="1295400"/>
            <a:ext cx="2057400" cy="3733800"/>
          </a:xfrm>
        </p:spPr>
        <p:txBody>
          <a:bodyPr/>
          <a:lstStyle/>
          <a:p>
            <a:r>
              <a:rPr lang="en-US" sz="2000" dirty="0"/>
              <a:t>Need to identify the project in which the profile will be created</a:t>
            </a:r>
          </a:p>
          <a:p>
            <a:r>
              <a:rPr lang="en-US" sz="2000" dirty="0"/>
              <a:t>The name of the profile is set by default, but can be modified</a:t>
            </a:r>
          </a:p>
        </p:txBody>
      </p:sp>
      <p:pic>
        <p:nvPicPr>
          <p:cNvPr id="675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143" y="1295400"/>
            <a:ext cx="67976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598753"/>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304800" y="609600"/>
            <a:ext cx="8345488" cy="533400"/>
          </a:xfrm>
        </p:spPr>
        <p:txBody>
          <a:bodyPr>
            <a:normAutofit fontScale="90000"/>
          </a:bodyPr>
          <a:lstStyle/>
          <a:p>
            <a:r>
              <a:rPr lang="en-US" dirty="0"/>
              <a:t>Importing Spreadsheet</a:t>
            </a:r>
          </a:p>
        </p:txBody>
      </p:sp>
      <p:sp>
        <p:nvSpPr>
          <p:cNvPr id="68611" name="Rectangle 3"/>
          <p:cNvSpPr>
            <a:spLocks noGrp="1" noChangeArrowheads="1"/>
          </p:cNvSpPr>
          <p:nvPr>
            <p:ph type="body" idx="4294967295"/>
          </p:nvPr>
        </p:nvSpPr>
        <p:spPr>
          <a:xfrm>
            <a:off x="215900" y="1409700"/>
            <a:ext cx="2057400" cy="4495800"/>
          </a:xfrm>
        </p:spPr>
        <p:txBody>
          <a:bodyPr/>
          <a:lstStyle/>
          <a:p>
            <a:r>
              <a:rPr lang="en-US" sz="2000" dirty="0"/>
              <a:t>New profile (.owl file) is created if there are no fatal errors</a:t>
            </a:r>
          </a:p>
          <a:p>
            <a:r>
              <a:rPr lang="en-US" sz="2000" dirty="0"/>
              <a:t>A log file is created that identifies any errors</a:t>
            </a:r>
          </a:p>
        </p:txBody>
      </p:sp>
      <p:pic>
        <p:nvPicPr>
          <p:cNvPr id="686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71600"/>
            <a:ext cx="65674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298643"/>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457200" y="457200"/>
            <a:ext cx="8229600" cy="792162"/>
          </a:xfrm>
        </p:spPr>
        <p:txBody>
          <a:bodyPr/>
          <a:lstStyle/>
          <a:p>
            <a:r>
              <a:rPr lang="en-US" dirty="0"/>
              <a:t>Importing Spreadsheet</a:t>
            </a:r>
          </a:p>
        </p:txBody>
      </p:sp>
      <p:sp>
        <p:nvSpPr>
          <p:cNvPr id="69635" name="Rectangle 3"/>
          <p:cNvSpPr>
            <a:spLocks noGrp="1" noChangeArrowheads="1"/>
          </p:cNvSpPr>
          <p:nvPr>
            <p:ph type="body" idx="4294967295"/>
          </p:nvPr>
        </p:nvSpPr>
        <p:spPr>
          <a:xfrm>
            <a:off x="250824" y="1447800"/>
            <a:ext cx="2057400" cy="3962400"/>
          </a:xfrm>
        </p:spPr>
        <p:txBody>
          <a:bodyPr>
            <a:normAutofit fontScale="92500"/>
          </a:bodyPr>
          <a:lstStyle/>
          <a:p>
            <a:r>
              <a:rPr lang="en-US" sz="2000" dirty="0"/>
              <a:t>A log file (.log) is generated with the profile to identify errors, if any</a:t>
            </a:r>
          </a:p>
          <a:p>
            <a:r>
              <a:rPr lang="en-US" sz="2000" dirty="0"/>
              <a:t>The log file identifies what could not be found for inclusion into the profile definition</a:t>
            </a:r>
          </a:p>
        </p:txBody>
      </p:sp>
      <p:pic>
        <p:nvPicPr>
          <p:cNvPr id="696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224" y="1447800"/>
            <a:ext cx="6683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91619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idx="4294967295"/>
          </p:nvPr>
        </p:nvSpPr>
        <p:spPr/>
        <p:txBody>
          <a:bodyPr/>
          <a:lstStyle/>
          <a:p>
            <a:r>
              <a:rPr lang="en-US"/>
              <a:t>Extending the Spreadsheet</a:t>
            </a:r>
          </a:p>
        </p:txBody>
      </p:sp>
      <p:sp>
        <p:nvSpPr>
          <p:cNvPr id="70659" name="Content Placeholder 2"/>
          <p:cNvSpPr>
            <a:spLocks noGrp="1"/>
          </p:cNvSpPr>
          <p:nvPr>
            <p:ph idx="4294967295"/>
          </p:nvPr>
        </p:nvSpPr>
        <p:spPr>
          <a:xfrm>
            <a:off x="457200" y="1752600"/>
            <a:ext cx="8229600" cy="4343400"/>
          </a:xfrm>
        </p:spPr>
        <p:txBody>
          <a:bodyPr/>
          <a:lstStyle/>
          <a:p>
            <a:pPr>
              <a:buFont typeface="Monotype Sorts" pitchFamily="2" charset="2"/>
              <a:buNone/>
            </a:pPr>
            <a:r>
              <a:rPr lang="en-US" sz="2400"/>
              <a:t>  You can also create a new profile definition in the spreadsheet for import into CIMTool using the following steps:</a:t>
            </a:r>
          </a:p>
          <a:p>
            <a:pPr>
              <a:buFontTx/>
              <a:buAutoNum type="arabicPeriod"/>
            </a:pPr>
            <a:r>
              <a:rPr lang="en-US" sz="2000"/>
              <a:t>Insert new profile columns into the ‘Classes’, ‘Attributes’ and ‘Associations’ tabs</a:t>
            </a:r>
          </a:p>
          <a:p>
            <a:pPr>
              <a:buFontTx/>
              <a:buAutoNum type="arabicPeriod"/>
            </a:pPr>
            <a:r>
              <a:rPr lang="en-US" sz="2000"/>
              <a:t>Provide the same profile name on row one of each of the added columns</a:t>
            </a:r>
          </a:p>
          <a:p>
            <a:pPr>
              <a:buFontTx/>
              <a:buAutoNum type="arabicPeriod"/>
            </a:pPr>
            <a:r>
              <a:rPr lang="en-US" sz="2000"/>
              <a:t>Set the value of each new cell to ‘TRUE’ or ‘FALSE’</a:t>
            </a:r>
          </a:p>
          <a:p>
            <a:pPr>
              <a:buFontTx/>
              <a:buAutoNum type="arabicPeriod"/>
            </a:pPr>
            <a:r>
              <a:rPr lang="en-US" sz="2000"/>
              <a:t>Run the spreadsheet import process as described previously</a:t>
            </a:r>
          </a:p>
          <a:p>
            <a:pPr>
              <a:buFontTx/>
              <a:buAutoNum type="arabicPeriod"/>
            </a:pPr>
            <a:r>
              <a:rPr lang="en-US" sz="2000"/>
              <a:t>Look for errors in the log file</a:t>
            </a:r>
          </a:p>
        </p:txBody>
      </p:sp>
      <p:sp>
        <p:nvSpPr>
          <p:cNvPr id="4" name="Slide Number Placeholder 3"/>
          <p:cNvSpPr>
            <a:spLocks noGrp="1"/>
          </p:cNvSpPr>
          <p:nvPr>
            <p:ph type="sldNum" sz="quarter" idx="4294967295"/>
          </p:nvPr>
        </p:nvSpPr>
        <p:spPr bwMode="auto">
          <a:xfrm>
            <a:off x="3962400" y="6248400"/>
            <a:ext cx="533400" cy="381000"/>
          </a:xfrm>
          <a:prstGeom prst="rect">
            <a:avLst/>
          </a:prstGeom>
          <a:ln>
            <a:miter lim="800000"/>
            <a:headEnd/>
            <a:tailEnd/>
          </a:ln>
        </p:spPr>
        <p:txBody>
          <a:bodyPr/>
          <a:lstStyle/>
          <a:p>
            <a:pPr algn="r">
              <a:defRPr/>
            </a:pPr>
            <a:fld id="{DF5294DD-E8DD-461C-B402-B59783CAAEAF}" type="slidenum">
              <a:rPr lang="en-US" sz="1400">
                <a:solidFill>
                  <a:schemeClr val="bg1"/>
                </a:solidFill>
                <a:latin typeface="+mn-lt"/>
              </a:rPr>
              <a:pPr algn="r">
                <a:defRPr/>
              </a:pPr>
              <a:t>317</a:t>
            </a:fld>
            <a:endParaRPr lang="en-US" sz="1400">
              <a:solidFill>
                <a:schemeClr val="bg1"/>
              </a:solidFill>
              <a:latin typeface="+mn-lt"/>
            </a:endParaRPr>
          </a:p>
        </p:txBody>
      </p:sp>
    </p:spTree>
    <p:extLst>
      <p:ext uri="{BB962C8B-B14F-4D97-AF65-F5344CB8AC3E}">
        <p14:creationId xmlns:p14="http://schemas.microsoft.com/office/powerpoint/2010/main" val="339597124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4"/>
          <p:cNvSpPr>
            <a:spLocks noGrp="1" noChangeArrowheads="1"/>
          </p:cNvSpPr>
          <p:nvPr>
            <p:ph type="ctrTitle" idx="4294967295"/>
          </p:nvPr>
        </p:nvSpPr>
        <p:spPr>
          <a:xfrm>
            <a:off x="685800" y="2130425"/>
            <a:ext cx="7772400" cy="1470025"/>
          </a:xfrm>
        </p:spPr>
        <p:txBody>
          <a:bodyPr/>
          <a:lstStyle/>
          <a:p>
            <a:r>
              <a:rPr lang="en-US" sz="4000">
                <a:solidFill>
                  <a:schemeClr val="bg1"/>
                </a:solidFill>
              </a:rPr>
              <a:t>Creating a Profile using the Copy/Paste Function</a:t>
            </a:r>
          </a:p>
        </p:txBody>
      </p:sp>
      <p:sp>
        <p:nvSpPr>
          <p:cNvPr id="287747" name="Rectangle 5"/>
          <p:cNvSpPr>
            <a:spLocks noGrp="1" noChangeArrowheads="1"/>
          </p:cNvSpPr>
          <p:nvPr>
            <p:ph type="subTitle" idx="4294967295"/>
          </p:nvPr>
        </p:nvSpPr>
        <p:spPr>
          <a:xfrm>
            <a:off x="1600200" y="2362200"/>
            <a:ext cx="6213475" cy="1603375"/>
          </a:xfrm>
        </p:spPr>
        <p:txBody>
          <a:bodyPr>
            <a:normAutofit/>
          </a:bodyPr>
          <a:lstStyle/>
          <a:p>
            <a:pPr marL="0" indent="0">
              <a:buFont typeface="Monotype Sorts" pitchFamily="2" charset="2"/>
              <a:buNone/>
            </a:pPr>
            <a:r>
              <a:rPr lang="en-US" sz="3600" dirty="0" smtClean="0">
                <a:solidFill>
                  <a:srgbClr val="003399"/>
                </a:solidFill>
              </a:rPr>
              <a:t>Creating a Profile Using the Copy/Paste Function</a:t>
            </a:r>
            <a:endParaRPr lang="en-US" sz="3600" dirty="0">
              <a:solidFill>
                <a:srgbClr val="003399"/>
              </a:solidFill>
            </a:endParaRPr>
          </a:p>
        </p:txBody>
      </p:sp>
    </p:spTree>
    <p:extLst>
      <p:ext uri="{BB962C8B-B14F-4D97-AF65-F5344CB8AC3E}">
        <p14:creationId xmlns:p14="http://schemas.microsoft.com/office/powerpoint/2010/main" val="74364018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itle 1"/>
          <p:cNvSpPr>
            <a:spLocks noGrp="1"/>
          </p:cNvSpPr>
          <p:nvPr>
            <p:ph type="title" idx="4294967295"/>
          </p:nvPr>
        </p:nvSpPr>
        <p:spPr/>
        <p:txBody>
          <a:bodyPr/>
          <a:lstStyle/>
          <a:p>
            <a:r>
              <a:rPr lang="en-US"/>
              <a:t>Create a Profile Using Copy/Paste</a:t>
            </a:r>
          </a:p>
        </p:txBody>
      </p:sp>
      <p:sp>
        <p:nvSpPr>
          <p:cNvPr id="289795" name="Content Placeholder 2"/>
          <p:cNvSpPr>
            <a:spLocks noGrp="1"/>
          </p:cNvSpPr>
          <p:nvPr>
            <p:ph idx="4294967295"/>
          </p:nvPr>
        </p:nvSpPr>
        <p:spPr/>
        <p:txBody>
          <a:bodyPr/>
          <a:lstStyle/>
          <a:p>
            <a:r>
              <a:rPr lang="en-US" sz="2400"/>
              <a:t>Select the Profile you wish to copy</a:t>
            </a:r>
          </a:p>
          <a:p>
            <a:r>
              <a:rPr lang="en-US" sz="2400"/>
              <a:t>Right click on the .Owl file and select ‘Copy’</a:t>
            </a:r>
          </a:p>
          <a:p>
            <a:r>
              <a:rPr lang="en-US" sz="2400"/>
              <a:t>Right click again and select ‘Paste’</a:t>
            </a:r>
          </a:p>
          <a:p>
            <a:r>
              <a:rPr lang="en-US" sz="2400"/>
              <a:t>Enter the name of the new Profile to be created in the Dialog</a:t>
            </a:r>
          </a:p>
          <a:p>
            <a:r>
              <a:rPr lang="en-US" sz="2400"/>
              <a:t>The set of Profile files will be generated</a:t>
            </a:r>
          </a:p>
          <a:p>
            <a:r>
              <a:rPr lang="en-US" sz="2400"/>
              <a:t>Right click on the new .Owl file and select Properties</a:t>
            </a:r>
          </a:p>
          <a:p>
            <a:r>
              <a:rPr lang="en-US" sz="2400"/>
              <a:t>Enter the new Profile namespace in the dialog</a:t>
            </a:r>
          </a:p>
          <a:p>
            <a:r>
              <a:rPr lang="en-US" sz="2400" i="1"/>
              <a:t>This method will be demonstrated after the presentation</a:t>
            </a:r>
          </a:p>
        </p:txBody>
      </p:sp>
      <p:sp>
        <p:nvSpPr>
          <p:cNvPr id="4" name="Slide Number Placeholder 3"/>
          <p:cNvSpPr txBox="1">
            <a:spLocks noGrp="1"/>
          </p:cNvSpPr>
          <p:nvPr/>
        </p:nvSpPr>
        <p:spPr bwMode="auto">
          <a:xfrm>
            <a:off x="3962400" y="6248400"/>
            <a:ext cx="533400" cy="381000"/>
          </a:xfrm>
          <a:prstGeom prst="rect">
            <a:avLst/>
          </a:prstGeom>
          <a:noFill/>
          <a:ln>
            <a:miter lim="800000"/>
            <a:headEnd/>
            <a:tailEnd/>
          </a:ln>
        </p:spPr>
        <p:txBody>
          <a:bodyPr/>
          <a:lstStyle/>
          <a:p>
            <a:pPr algn="r">
              <a:defRPr/>
            </a:pPr>
            <a:fld id="{7AA9516B-EC16-4791-9F14-780C7572B86F}" type="slidenum">
              <a:rPr lang="en-US" sz="1400">
                <a:solidFill>
                  <a:schemeClr val="bg1"/>
                </a:solidFill>
                <a:latin typeface="+mn-lt"/>
              </a:rPr>
              <a:pPr algn="r">
                <a:defRPr/>
              </a:pPr>
              <a:t>319</a:t>
            </a:fld>
            <a:endParaRPr lang="en-US" sz="1400">
              <a:solidFill>
                <a:schemeClr val="bg1"/>
              </a:solidFill>
              <a:latin typeface="+mn-lt"/>
            </a:endParaRPr>
          </a:p>
        </p:txBody>
      </p:sp>
    </p:spTree>
    <p:extLst>
      <p:ext uri="{BB962C8B-B14F-4D97-AF65-F5344CB8AC3E}">
        <p14:creationId xmlns:p14="http://schemas.microsoft.com/office/powerpoint/2010/main" val="27797667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CIM Data Modularization</a:t>
            </a:r>
            <a:endParaRPr lang="en-US" dirty="0"/>
          </a:p>
        </p:txBody>
      </p:sp>
      <p:sp>
        <p:nvSpPr>
          <p:cNvPr id="3" name="Content Placeholder 2"/>
          <p:cNvSpPr>
            <a:spLocks noGrp="1"/>
          </p:cNvSpPr>
          <p:nvPr>
            <p:ph idx="1"/>
          </p:nvPr>
        </p:nvSpPr>
        <p:spPr>
          <a:xfrm>
            <a:off x="457200" y="1447800"/>
            <a:ext cx="8229600" cy="4678363"/>
          </a:xfrm>
        </p:spPr>
        <p:txBody>
          <a:bodyPr>
            <a:normAutofit fontScale="85000" lnSpcReduction="20000"/>
          </a:bodyPr>
          <a:lstStyle/>
          <a:p>
            <a:r>
              <a:rPr lang="en-US" dirty="0" smtClean="0"/>
              <a:t>Partitioning by instance – ‘model authority sets’</a:t>
            </a:r>
          </a:p>
          <a:p>
            <a:pPr lvl="1"/>
            <a:r>
              <a:rPr lang="en-US" dirty="0" smtClean="0"/>
              <a:t>Allows different parties to be the authority and source for different parts of the model.</a:t>
            </a:r>
          </a:p>
          <a:p>
            <a:pPr lvl="1"/>
            <a:r>
              <a:rPr lang="en-US" dirty="0" smtClean="0"/>
              <a:t>Provides a means for controlling issuance of MRIDs.</a:t>
            </a:r>
          </a:p>
          <a:p>
            <a:r>
              <a:rPr lang="en-US" dirty="0" smtClean="0"/>
              <a:t>Partitioning by purpose – ‘</a:t>
            </a:r>
            <a:r>
              <a:rPr lang="en-US" dirty="0" err="1" smtClean="0"/>
              <a:t>datasets’</a:t>
            </a:r>
            <a:r>
              <a:rPr lang="en-US" dirty="0" smtClean="0"/>
              <a:t>*</a:t>
            </a:r>
          </a:p>
          <a:p>
            <a:pPr lvl="1"/>
            <a:r>
              <a:rPr lang="en-US" dirty="0" smtClean="0"/>
              <a:t>Distinguishes data produced by different applications (e.g. modeling </a:t>
            </a:r>
            <a:r>
              <a:rPr lang="en-US" dirty="0" err="1" smtClean="0"/>
              <a:t>vs</a:t>
            </a:r>
            <a:r>
              <a:rPr lang="en-US" dirty="0" smtClean="0"/>
              <a:t> power flow solution).</a:t>
            </a:r>
          </a:p>
          <a:p>
            <a:pPr lvl="1"/>
            <a:r>
              <a:rPr lang="en-US" dirty="0" smtClean="0"/>
              <a:t>Manages the size of exchanges in high performance situations.</a:t>
            </a:r>
          </a:p>
          <a:p>
            <a:pPr lvl="1"/>
            <a:r>
              <a:rPr lang="en-US" dirty="0" smtClean="0"/>
              <a:t>Provides flexibility to address different kinds of business processes with a minimum number of different standards.</a:t>
            </a:r>
          </a:p>
          <a:p>
            <a:pPr lvl="1"/>
            <a:endParaRPr lang="en-US" dirty="0" smtClean="0"/>
          </a:p>
          <a:p>
            <a:pPr lvl="1">
              <a:buNone/>
            </a:pPr>
            <a:r>
              <a:rPr lang="en-US" sz="2400" dirty="0" smtClean="0"/>
              <a:t>*</a:t>
            </a:r>
            <a:r>
              <a:rPr lang="en-US" sz="2400" dirty="0"/>
              <a:t> </a:t>
            </a:r>
            <a:r>
              <a:rPr lang="en-US" sz="2400" dirty="0" smtClean="0"/>
              <a:t>Terminology under discussion</a:t>
            </a:r>
          </a:p>
        </p:txBody>
      </p:sp>
    </p:spTree>
    <p:extLst>
      <p:ext uri="{BB962C8B-B14F-4D97-AF65-F5344CB8AC3E}">
        <p14:creationId xmlns:p14="http://schemas.microsoft.com/office/powerpoint/2010/main" val="15076008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ChangeArrowheads="1"/>
          </p:cNvSpPr>
          <p:nvPr>
            <p:ph type="ctrTitle" idx="4294967295"/>
          </p:nvPr>
        </p:nvSpPr>
        <p:spPr>
          <a:xfrm>
            <a:off x="685800" y="2130425"/>
            <a:ext cx="7772400" cy="1470025"/>
          </a:xfrm>
        </p:spPr>
        <p:txBody>
          <a:bodyPr/>
          <a:lstStyle/>
          <a:p>
            <a:r>
              <a:rPr lang="en-US" sz="4000">
                <a:solidFill>
                  <a:schemeClr val="bg1"/>
                </a:solidFill>
              </a:rPr>
              <a:t>Generating RDF Schemas</a:t>
            </a:r>
          </a:p>
        </p:txBody>
      </p:sp>
      <p:sp>
        <p:nvSpPr>
          <p:cNvPr id="71683" name="Rectangle 5"/>
          <p:cNvSpPr>
            <a:spLocks noGrp="1" noChangeArrowheads="1"/>
          </p:cNvSpPr>
          <p:nvPr>
            <p:ph type="subTitle" idx="4294967295"/>
          </p:nvPr>
        </p:nvSpPr>
        <p:spPr>
          <a:xfrm>
            <a:off x="1447800" y="2286000"/>
            <a:ext cx="6213475" cy="1603375"/>
          </a:xfrm>
        </p:spPr>
        <p:txBody>
          <a:bodyPr>
            <a:normAutofit/>
          </a:bodyPr>
          <a:lstStyle/>
          <a:p>
            <a:pPr marL="0" indent="0">
              <a:buFont typeface="Monotype Sorts" pitchFamily="2" charset="2"/>
              <a:buNone/>
            </a:pPr>
            <a:r>
              <a:rPr lang="en-US" sz="3600" dirty="0" smtClean="0">
                <a:solidFill>
                  <a:srgbClr val="003399"/>
                </a:solidFill>
              </a:rPr>
              <a:t>Generating RDF Schemas</a:t>
            </a:r>
            <a:endParaRPr lang="en-US" sz="3600" dirty="0">
              <a:solidFill>
                <a:srgbClr val="003399"/>
              </a:solidFill>
            </a:endParaRPr>
          </a:p>
        </p:txBody>
      </p:sp>
    </p:spTree>
    <p:extLst>
      <p:ext uri="{BB962C8B-B14F-4D97-AF65-F5344CB8AC3E}">
        <p14:creationId xmlns:p14="http://schemas.microsoft.com/office/powerpoint/2010/main" val="1041585976"/>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457200" y="381000"/>
            <a:ext cx="8229600" cy="868362"/>
          </a:xfrm>
        </p:spPr>
        <p:txBody>
          <a:bodyPr/>
          <a:lstStyle/>
          <a:p>
            <a:r>
              <a:rPr lang="en-US" dirty="0"/>
              <a:t>Generating RDF Schemas</a:t>
            </a:r>
          </a:p>
        </p:txBody>
      </p:sp>
      <p:sp>
        <p:nvSpPr>
          <p:cNvPr id="72707" name="Rectangle 3"/>
          <p:cNvSpPr>
            <a:spLocks noGrp="1" noChangeArrowheads="1"/>
          </p:cNvSpPr>
          <p:nvPr>
            <p:ph type="body" idx="4294967295"/>
          </p:nvPr>
        </p:nvSpPr>
        <p:spPr>
          <a:xfrm>
            <a:off x="228600" y="1524000"/>
            <a:ext cx="2209800" cy="3505200"/>
          </a:xfrm>
        </p:spPr>
        <p:txBody>
          <a:bodyPr/>
          <a:lstStyle/>
          <a:p>
            <a:r>
              <a:rPr lang="en-US" sz="2000" dirty="0"/>
              <a:t>Load the desired profile</a:t>
            </a:r>
          </a:p>
          <a:p>
            <a:r>
              <a:rPr lang="en-US" sz="2000" dirty="0"/>
              <a:t>Select the ‘Summary’ tab</a:t>
            </a:r>
          </a:p>
        </p:txBody>
      </p:sp>
      <p:pic>
        <p:nvPicPr>
          <p:cNvPr id="727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914" y="1371600"/>
            <a:ext cx="6353175"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629310"/>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457200" y="381000"/>
            <a:ext cx="8229600" cy="792162"/>
          </a:xfrm>
        </p:spPr>
        <p:txBody>
          <a:bodyPr/>
          <a:lstStyle/>
          <a:p>
            <a:r>
              <a:rPr lang="en-US" dirty="0"/>
              <a:t>Generating RDF Schemas</a:t>
            </a:r>
          </a:p>
        </p:txBody>
      </p:sp>
      <p:sp>
        <p:nvSpPr>
          <p:cNvPr id="73731" name="Rectangle 3"/>
          <p:cNvSpPr>
            <a:spLocks noGrp="1" noChangeArrowheads="1"/>
          </p:cNvSpPr>
          <p:nvPr>
            <p:ph type="body" idx="4294967295"/>
          </p:nvPr>
        </p:nvSpPr>
        <p:spPr>
          <a:xfrm>
            <a:off x="228600" y="1447800"/>
            <a:ext cx="2209800" cy="3124200"/>
          </a:xfrm>
        </p:spPr>
        <p:txBody>
          <a:bodyPr/>
          <a:lstStyle/>
          <a:p>
            <a:r>
              <a:rPr lang="en-US" sz="2000" dirty="0"/>
              <a:t>Check ‘Builder for legacy-rdfs’</a:t>
            </a:r>
          </a:p>
          <a:p>
            <a:r>
              <a:rPr lang="en-US" sz="2000" dirty="0"/>
              <a:t>Check any other desired builder options</a:t>
            </a:r>
          </a:p>
          <a:p>
            <a:r>
              <a:rPr lang="en-US" sz="2000" dirty="0"/>
              <a:t>Click on ‘File&gt;Save’</a:t>
            </a:r>
          </a:p>
        </p:txBody>
      </p:sp>
      <p:pic>
        <p:nvPicPr>
          <p:cNvPr id="737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497" y="1295400"/>
            <a:ext cx="6353175"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286773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idx="4294967295"/>
          </p:nvPr>
        </p:nvSpPr>
        <p:spPr>
          <a:xfrm>
            <a:off x="457200" y="533400"/>
            <a:ext cx="8229600" cy="792162"/>
          </a:xfrm>
        </p:spPr>
        <p:txBody>
          <a:bodyPr/>
          <a:lstStyle/>
          <a:p>
            <a:r>
              <a:rPr lang="en-US" dirty="0"/>
              <a:t>Generated RDF Schema</a:t>
            </a:r>
          </a:p>
        </p:txBody>
      </p:sp>
      <p:sp>
        <p:nvSpPr>
          <p:cNvPr id="74755" name="Content Placeholder 2"/>
          <p:cNvSpPr>
            <a:spLocks noGrp="1"/>
          </p:cNvSpPr>
          <p:nvPr>
            <p:ph idx="4294967295"/>
          </p:nvPr>
        </p:nvSpPr>
        <p:spPr>
          <a:xfrm>
            <a:off x="304800" y="1828800"/>
            <a:ext cx="2209800" cy="3581400"/>
          </a:xfrm>
        </p:spPr>
        <p:txBody>
          <a:bodyPr/>
          <a:lstStyle/>
          <a:p>
            <a:r>
              <a:rPr lang="en-US" sz="2000" dirty="0"/>
              <a:t>To view the actual RDFS, right click file name in Project Explorer</a:t>
            </a:r>
          </a:p>
          <a:p>
            <a:r>
              <a:rPr lang="en-US" sz="2000" dirty="0"/>
              <a:t>Then select ‘Open With &gt; Text Editor’ option</a:t>
            </a:r>
          </a:p>
        </p:txBody>
      </p:sp>
      <p:pic>
        <p:nvPicPr>
          <p:cNvPr id="747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76400"/>
            <a:ext cx="6534150"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45678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t>CIMTool Output Options</a:t>
            </a:r>
          </a:p>
        </p:txBody>
      </p:sp>
      <p:sp>
        <p:nvSpPr>
          <p:cNvPr id="76803" name="Rectangle 3"/>
          <p:cNvSpPr>
            <a:spLocks noGrp="1" noChangeArrowheads="1"/>
          </p:cNvSpPr>
          <p:nvPr>
            <p:ph type="body" idx="4294967295"/>
          </p:nvPr>
        </p:nvSpPr>
        <p:spPr>
          <a:xfrm>
            <a:off x="609600" y="1752600"/>
            <a:ext cx="7839075" cy="4419600"/>
          </a:xfrm>
        </p:spPr>
        <p:txBody>
          <a:bodyPr/>
          <a:lstStyle/>
          <a:p>
            <a:r>
              <a:rPr lang="en-US" sz="2000"/>
              <a:t>CIMTool can generate several ‘styles’ of RDF or OWL as outputs for profile definitions, including:</a:t>
            </a:r>
          </a:p>
          <a:p>
            <a:pPr lvl="1"/>
            <a:r>
              <a:rPr lang="en-US" sz="1800"/>
              <a:t>Legacy RDFS (currently the most commonly used)</a:t>
            </a:r>
          </a:p>
          <a:p>
            <a:pPr lvl="1"/>
            <a:r>
              <a:rPr lang="en-US" sz="1800"/>
              <a:t>Legacy nested RDFS</a:t>
            </a:r>
          </a:p>
          <a:p>
            <a:pPr lvl="1"/>
            <a:r>
              <a:rPr lang="en-US" sz="1800"/>
              <a:t>Simple OWL</a:t>
            </a:r>
          </a:p>
          <a:p>
            <a:pPr lvl="1"/>
            <a:r>
              <a:rPr lang="en-US" sz="1800"/>
              <a:t>Simple nested OWL</a:t>
            </a:r>
          </a:p>
          <a:p>
            <a:r>
              <a:rPr lang="en-US" sz="2000"/>
              <a:t>Examples of each style will be displayed upon request</a:t>
            </a:r>
          </a:p>
          <a:p>
            <a:r>
              <a:rPr lang="en-US" sz="2000"/>
              <a:t>CIMTool can also generate XML Schemas and HTML as outputs</a:t>
            </a:r>
          </a:p>
          <a:p>
            <a:r>
              <a:rPr lang="en-US" sz="2000"/>
              <a:t>Both the form of XSDs and HTML generated can be controlled by stylesheets</a:t>
            </a:r>
          </a:p>
        </p:txBody>
      </p:sp>
    </p:spTree>
    <p:extLst>
      <p:ext uri="{BB962C8B-B14F-4D97-AF65-F5344CB8AC3E}">
        <p14:creationId xmlns:p14="http://schemas.microsoft.com/office/powerpoint/2010/main" val="257847739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374650" y="381000"/>
            <a:ext cx="8229600" cy="715962"/>
          </a:xfrm>
        </p:spPr>
        <p:txBody>
          <a:bodyPr>
            <a:normAutofit fontScale="90000"/>
          </a:bodyPr>
          <a:lstStyle/>
          <a:p>
            <a:r>
              <a:rPr lang="en-US" dirty="0"/>
              <a:t>HTML Documentation</a:t>
            </a:r>
          </a:p>
        </p:txBody>
      </p:sp>
      <p:sp>
        <p:nvSpPr>
          <p:cNvPr id="81923" name="Rectangle 3"/>
          <p:cNvSpPr>
            <a:spLocks noGrp="1" noChangeArrowheads="1"/>
          </p:cNvSpPr>
          <p:nvPr>
            <p:ph type="body" idx="4294967295"/>
          </p:nvPr>
        </p:nvSpPr>
        <p:spPr>
          <a:xfrm>
            <a:off x="320675" y="1524000"/>
            <a:ext cx="3032125" cy="4114800"/>
          </a:xfrm>
        </p:spPr>
        <p:txBody>
          <a:bodyPr/>
          <a:lstStyle/>
          <a:p>
            <a:r>
              <a:rPr lang="en-US" sz="2000" dirty="0"/>
              <a:t>HTML option generates a single HTML file with description of all classes</a:t>
            </a:r>
          </a:p>
          <a:p>
            <a:r>
              <a:rPr lang="en-US" sz="2000" dirty="0"/>
              <a:t>Hyperlinks allow navigation between class descriptions and type definitions</a:t>
            </a:r>
          </a:p>
        </p:txBody>
      </p:sp>
      <p:pic>
        <p:nvPicPr>
          <p:cNvPr id="81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219200"/>
            <a:ext cx="52514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098894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ctrTitle" idx="4294967295"/>
          </p:nvPr>
        </p:nvSpPr>
        <p:spPr>
          <a:xfrm>
            <a:off x="685800" y="2130425"/>
            <a:ext cx="7772400" cy="1470025"/>
          </a:xfrm>
        </p:spPr>
        <p:txBody>
          <a:bodyPr/>
          <a:lstStyle/>
          <a:p>
            <a:r>
              <a:rPr lang="en-US" sz="4400">
                <a:solidFill>
                  <a:schemeClr val="bg1"/>
                </a:solidFill>
              </a:rPr>
              <a:t>Importing a Model</a:t>
            </a:r>
          </a:p>
        </p:txBody>
      </p:sp>
      <p:sp>
        <p:nvSpPr>
          <p:cNvPr id="82947" name="Rectangle 5"/>
          <p:cNvSpPr>
            <a:spLocks noGrp="1" noChangeArrowheads="1"/>
          </p:cNvSpPr>
          <p:nvPr>
            <p:ph type="subTitle" idx="4294967295"/>
          </p:nvPr>
        </p:nvSpPr>
        <p:spPr>
          <a:xfrm>
            <a:off x="1600200" y="2362200"/>
            <a:ext cx="6213475" cy="1603375"/>
          </a:xfrm>
        </p:spPr>
        <p:txBody>
          <a:bodyPr>
            <a:normAutofit/>
          </a:bodyPr>
          <a:lstStyle/>
          <a:p>
            <a:pPr marL="0" indent="0">
              <a:buFont typeface="Monotype Sorts" pitchFamily="2" charset="2"/>
              <a:buNone/>
            </a:pPr>
            <a:r>
              <a:rPr lang="en-US" sz="3600" dirty="0" smtClean="0">
                <a:solidFill>
                  <a:srgbClr val="003399"/>
                </a:solidFill>
              </a:rPr>
              <a:t>Importing a Model</a:t>
            </a:r>
            <a:endParaRPr lang="en-US" sz="3600" dirty="0">
              <a:solidFill>
                <a:srgbClr val="003399"/>
              </a:solidFill>
            </a:endParaRPr>
          </a:p>
        </p:txBody>
      </p:sp>
    </p:spTree>
    <p:extLst>
      <p:ext uri="{BB962C8B-B14F-4D97-AF65-F5344CB8AC3E}">
        <p14:creationId xmlns:p14="http://schemas.microsoft.com/office/powerpoint/2010/main" val="1938106343"/>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p:txBody>
          <a:bodyPr/>
          <a:lstStyle/>
          <a:p>
            <a:r>
              <a:rPr lang="en-US"/>
              <a:t>Importing a Model</a:t>
            </a:r>
          </a:p>
        </p:txBody>
      </p:sp>
      <p:sp>
        <p:nvSpPr>
          <p:cNvPr id="83971" name="Rectangle 3"/>
          <p:cNvSpPr>
            <a:spLocks noGrp="1" noChangeArrowheads="1"/>
          </p:cNvSpPr>
          <p:nvPr>
            <p:ph type="body" idx="4294967295"/>
          </p:nvPr>
        </p:nvSpPr>
        <p:spPr/>
        <p:txBody>
          <a:bodyPr/>
          <a:lstStyle/>
          <a:p>
            <a:r>
              <a:rPr lang="en-US" sz="2400"/>
              <a:t>In order to validate a model, it must first be imported</a:t>
            </a:r>
          </a:p>
          <a:p>
            <a:r>
              <a:rPr lang="en-US" sz="2400"/>
              <a:t>Model files to be imported are in a CIM/XML RDF format with a .xml extension</a:t>
            </a:r>
          </a:p>
          <a:p>
            <a:r>
              <a:rPr lang="en-US" sz="2400"/>
              <a:t>Model files can be very large, as much as 2GB in size</a:t>
            </a:r>
          </a:p>
          <a:p>
            <a:r>
              <a:rPr lang="en-US" sz="2400"/>
              <a:t>The import process can take many minutes</a:t>
            </a:r>
          </a:p>
          <a:p>
            <a:r>
              <a:rPr lang="en-US" sz="2400"/>
              <a:t>The resulting model is placed in the ‘Instances’ folder of the project</a:t>
            </a:r>
          </a:p>
        </p:txBody>
      </p:sp>
    </p:spTree>
    <p:extLst>
      <p:ext uri="{BB962C8B-B14F-4D97-AF65-F5344CB8AC3E}">
        <p14:creationId xmlns:p14="http://schemas.microsoft.com/office/powerpoint/2010/main" val="84825122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457200" y="457200"/>
            <a:ext cx="8229600" cy="487362"/>
          </a:xfrm>
        </p:spPr>
        <p:txBody>
          <a:bodyPr>
            <a:normAutofit fontScale="90000"/>
          </a:bodyPr>
          <a:lstStyle/>
          <a:p>
            <a:r>
              <a:rPr lang="en-US" dirty="0"/>
              <a:t>Importing a Model</a:t>
            </a:r>
          </a:p>
        </p:txBody>
      </p:sp>
      <p:sp>
        <p:nvSpPr>
          <p:cNvPr id="84995" name="Rectangle 3"/>
          <p:cNvSpPr>
            <a:spLocks noGrp="1" noChangeArrowheads="1"/>
          </p:cNvSpPr>
          <p:nvPr>
            <p:ph type="body" idx="4294967295"/>
          </p:nvPr>
        </p:nvSpPr>
        <p:spPr>
          <a:xfrm>
            <a:off x="228600" y="1371600"/>
            <a:ext cx="3581400" cy="4724400"/>
          </a:xfrm>
        </p:spPr>
        <p:txBody>
          <a:bodyPr>
            <a:normAutofit lnSpcReduction="10000"/>
          </a:bodyPr>
          <a:lstStyle/>
          <a:p>
            <a:pPr>
              <a:lnSpc>
                <a:spcPct val="80000"/>
              </a:lnSpc>
            </a:pPr>
            <a:r>
              <a:rPr lang="en-US" sz="2000" dirty="0"/>
              <a:t>Select ‘File &gt; Import’</a:t>
            </a:r>
          </a:p>
          <a:p>
            <a:pPr>
              <a:lnSpc>
                <a:spcPct val="80000"/>
              </a:lnSpc>
            </a:pPr>
            <a:r>
              <a:rPr lang="en-US" sz="2000" dirty="0"/>
              <a:t>On ‘Import’ dialog select ‘Import Model (CIM/XML file)’ option</a:t>
            </a:r>
          </a:p>
          <a:p>
            <a:pPr>
              <a:lnSpc>
                <a:spcPct val="80000"/>
              </a:lnSpc>
            </a:pPr>
            <a:r>
              <a:rPr lang="en-US" sz="2000" dirty="0"/>
              <a:t>Click ‘Next’</a:t>
            </a:r>
          </a:p>
          <a:p>
            <a:pPr>
              <a:lnSpc>
                <a:spcPct val="80000"/>
              </a:lnSpc>
            </a:pPr>
            <a:r>
              <a:rPr lang="en-US" sz="2000" dirty="0"/>
              <a:t>Check the project to import into</a:t>
            </a:r>
          </a:p>
          <a:p>
            <a:pPr>
              <a:lnSpc>
                <a:spcPct val="80000"/>
              </a:lnSpc>
            </a:pPr>
            <a:r>
              <a:rPr lang="en-US" sz="2000" dirty="0"/>
              <a:t>Browse to find the file to import</a:t>
            </a:r>
          </a:p>
          <a:p>
            <a:pPr>
              <a:lnSpc>
                <a:spcPct val="80000"/>
              </a:lnSpc>
            </a:pPr>
            <a:r>
              <a:rPr lang="en-US" sz="2000" dirty="0"/>
              <a:t>Select an appropriate  profile</a:t>
            </a:r>
          </a:p>
          <a:p>
            <a:pPr>
              <a:lnSpc>
                <a:spcPct val="80000"/>
              </a:lnSpc>
            </a:pPr>
            <a:r>
              <a:rPr lang="en-US" sz="2000" dirty="0"/>
              <a:t>Click ‘Next’</a:t>
            </a:r>
          </a:p>
          <a:p>
            <a:pPr>
              <a:lnSpc>
                <a:spcPct val="80000"/>
              </a:lnSpc>
              <a:buFont typeface="Monotype Sorts" pitchFamily="2" charset="2"/>
              <a:buNone/>
            </a:pPr>
            <a:endParaRPr lang="en-US" sz="2000" dirty="0"/>
          </a:p>
          <a:p>
            <a:pPr>
              <a:lnSpc>
                <a:spcPct val="80000"/>
              </a:lnSpc>
              <a:buFont typeface="Monotype Sorts" pitchFamily="2" charset="2"/>
              <a:buNone/>
            </a:pPr>
            <a:r>
              <a:rPr lang="en-US" sz="2000" dirty="0"/>
              <a:t>                OR</a:t>
            </a:r>
          </a:p>
          <a:p>
            <a:pPr>
              <a:lnSpc>
                <a:spcPct val="80000"/>
              </a:lnSpc>
              <a:buFont typeface="Monotype Sorts" pitchFamily="2" charset="2"/>
              <a:buNone/>
            </a:pPr>
            <a:endParaRPr lang="en-US" sz="2000" dirty="0"/>
          </a:p>
          <a:p>
            <a:pPr>
              <a:lnSpc>
                <a:spcPct val="80000"/>
              </a:lnSpc>
            </a:pPr>
            <a:r>
              <a:rPr lang="en-US" sz="2000" dirty="0"/>
              <a:t>Select the Model Import ICON on the toolbar and complete the screen shown</a:t>
            </a:r>
          </a:p>
          <a:p>
            <a:pPr>
              <a:lnSpc>
                <a:spcPct val="80000"/>
              </a:lnSpc>
            </a:pPr>
            <a:endParaRPr lang="en-US" sz="2000" dirty="0"/>
          </a:p>
        </p:txBody>
      </p:sp>
      <p:pic>
        <p:nvPicPr>
          <p:cNvPr id="849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19200"/>
            <a:ext cx="4800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0859778"/>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304800" y="533400"/>
            <a:ext cx="8345488" cy="533400"/>
          </a:xfrm>
        </p:spPr>
        <p:txBody>
          <a:bodyPr>
            <a:normAutofit fontScale="90000"/>
          </a:bodyPr>
          <a:lstStyle/>
          <a:p>
            <a:r>
              <a:rPr lang="en-US" dirty="0"/>
              <a:t>Importing a Model That Already Exists</a:t>
            </a:r>
          </a:p>
        </p:txBody>
      </p:sp>
      <p:sp>
        <p:nvSpPr>
          <p:cNvPr id="86019" name="Rectangle 3"/>
          <p:cNvSpPr>
            <a:spLocks noGrp="1" noChangeArrowheads="1"/>
          </p:cNvSpPr>
          <p:nvPr>
            <p:ph type="body" idx="4294967295"/>
          </p:nvPr>
        </p:nvSpPr>
        <p:spPr>
          <a:xfrm>
            <a:off x="274320" y="1447800"/>
            <a:ext cx="2971800" cy="4724400"/>
          </a:xfrm>
        </p:spPr>
        <p:txBody>
          <a:bodyPr>
            <a:normAutofit fontScale="70000" lnSpcReduction="20000"/>
          </a:bodyPr>
          <a:lstStyle/>
          <a:p>
            <a:pPr>
              <a:lnSpc>
                <a:spcPct val="90000"/>
              </a:lnSpc>
            </a:pPr>
            <a:r>
              <a:rPr lang="en-US" dirty="0"/>
              <a:t>Change the file name if you wish to save to a different sub folder</a:t>
            </a:r>
          </a:p>
          <a:p>
            <a:pPr>
              <a:lnSpc>
                <a:spcPct val="90000"/>
              </a:lnSpc>
            </a:pPr>
            <a:r>
              <a:rPr lang="en-US" dirty="0"/>
              <a:t>Check ‘Replace existing model’ if you wish to overwrite</a:t>
            </a:r>
          </a:p>
          <a:p>
            <a:pPr>
              <a:lnSpc>
                <a:spcPct val="90000"/>
              </a:lnSpc>
            </a:pPr>
            <a:r>
              <a:rPr lang="en-US" dirty="0"/>
              <a:t>Click ‘Finish’</a:t>
            </a:r>
          </a:p>
          <a:p>
            <a:pPr>
              <a:lnSpc>
                <a:spcPct val="90000"/>
              </a:lnSpc>
            </a:pPr>
            <a:r>
              <a:rPr lang="en-US" dirty="0"/>
              <a:t>Wait for the import to complete, as it may take several minutes (up to an hour for a very large model)</a:t>
            </a:r>
          </a:p>
          <a:p>
            <a:pPr>
              <a:lnSpc>
                <a:spcPct val="90000"/>
              </a:lnSpc>
            </a:pPr>
            <a:r>
              <a:rPr lang="en-US" dirty="0"/>
              <a:t>Watch the progress icon at the bottom of CIMTool where it says ‘Importing model …’</a:t>
            </a:r>
          </a:p>
          <a:p>
            <a:pPr>
              <a:lnSpc>
                <a:spcPct val="90000"/>
              </a:lnSpc>
            </a:pPr>
            <a:endParaRPr lang="en-US" dirty="0"/>
          </a:p>
          <a:p>
            <a:pPr>
              <a:lnSpc>
                <a:spcPct val="90000"/>
              </a:lnSpc>
            </a:pPr>
            <a:endParaRPr lang="en-US" sz="1400" dirty="0"/>
          </a:p>
        </p:txBody>
      </p:sp>
      <p:pic>
        <p:nvPicPr>
          <p:cNvPr id="860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120" y="1447800"/>
            <a:ext cx="5591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9484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305800" cy="533400"/>
          </a:xfrm>
        </p:spPr>
        <p:txBody>
          <a:bodyPr>
            <a:noAutofit/>
          </a:bodyPr>
          <a:lstStyle/>
          <a:p>
            <a:r>
              <a:rPr lang="en-US" sz="3600" dirty="0" smtClean="0"/>
              <a:t>Preliminary: Expressing Data as Graphs</a:t>
            </a:r>
            <a:endParaRPr lang="en-US" sz="3600" dirty="0"/>
          </a:p>
        </p:txBody>
      </p:sp>
      <p:sp>
        <p:nvSpPr>
          <p:cNvPr id="3" name="Content Placeholder 2"/>
          <p:cNvSpPr>
            <a:spLocks noGrp="1"/>
          </p:cNvSpPr>
          <p:nvPr>
            <p:ph idx="1"/>
          </p:nvPr>
        </p:nvSpPr>
        <p:spPr>
          <a:xfrm>
            <a:off x="228600" y="1676400"/>
            <a:ext cx="2895600" cy="685800"/>
          </a:xfrm>
        </p:spPr>
        <p:txBody>
          <a:bodyPr>
            <a:normAutofit fontScale="62500" lnSpcReduction="20000"/>
          </a:bodyPr>
          <a:lstStyle/>
          <a:p>
            <a:r>
              <a:rPr lang="en-US" dirty="0" smtClean="0"/>
              <a:t>Objects are nodes.</a:t>
            </a:r>
          </a:p>
          <a:p>
            <a:r>
              <a:rPr lang="en-US" dirty="0" smtClean="0"/>
              <a:t>Relationships are arcs.</a:t>
            </a:r>
          </a:p>
        </p:txBody>
      </p:sp>
      <p:sp>
        <p:nvSpPr>
          <p:cNvPr id="4" name="Content Placeholder 2"/>
          <p:cNvSpPr txBox="1">
            <a:spLocks/>
          </p:cNvSpPr>
          <p:nvPr/>
        </p:nvSpPr>
        <p:spPr>
          <a:xfrm>
            <a:off x="3657600" y="1219200"/>
            <a:ext cx="1676400" cy="1828800"/>
          </a:xfrm>
          <a:prstGeom prst="rect">
            <a:avLst/>
          </a:prstGeom>
        </p:spPr>
        <p:txBody>
          <a:bodyPr vert="horz" lIns="91440" tIns="45720" rIns="91440" bIns="45720" rtlCol="0">
            <a:normAutofit fontScale="3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ST – station container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VL – voltage level container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 – terminal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CN – connectivity node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TN – topological node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BB –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busbar</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section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LN – line container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LS – line segment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CB – circuit breaker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X – power transformer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XE – power transformer end</a:t>
            </a:r>
          </a:p>
        </p:txBody>
      </p:sp>
      <p:pic>
        <p:nvPicPr>
          <p:cNvPr id="3074" name="Picture 2"/>
          <p:cNvPicPr>
            <a:picLocks noChangeAspect="1" noChangeArrowheads="1"/>
          </p:cNvPicPr>
          <p:nvPr/>
        </p:nvPicPr>
        <p:blipFill>
          <a:blip r:embed="rId2" cstate="print"/>
          <a:srcRect/>
          <a:stretch>
            <a:fillRect/>
          </a:stretch>
        </p:blipFill>
        <p:spPr bwMode="auto">
          <a:xfrm>
            <a:off x="457200" y="3124200"/>
            <a:ext cx="3152775" cy="27241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380238" y="1219200"/>
            <a:ext cx="3483585" cy="4829175"/>
          </a:xfrm>
          <a:prstGeom prst="rect">
            <a:avLst/>
          </a:prstGeom>
          <a:noFill/>
          <a:ln w="9525">
            <a:noFill/>
            <a:miter lim="800000"/>
            <a:headEnd/>
            <a:tailEnd/>
          </a:ln>
        </p:spPr>
      </p:pic>
      <p:sp>
        <p:nvSpPr>
          <p:cNvPr id="9" name="Right Arrow 8"/>
          <p:cNvSpPr/>
          <p:nvPr/>
        </p:nvSpPr>
        <p:spPr>
          <a:xfrm>
            <a:off x="3810000" y="4267200"/>
            <a:ext cx="1447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741549"/>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304800" y="685800"/>
            <a:ext cx="8345487" cy="838200"/>
          </a:xfrm>
        </p:spPr>
        <p:txBody>
          <a:bodyPr/>
          <a:lstStyle/>
          <a:p>
            <a:r>
              <a:rPr lang="en-US" dirty="0">
                <a:solidFill>
                  <a:srgbClr val="0000CC"/>
                </a:solidFill>
              </a:rPr>
              <a:t>Imported Model</a:t>
            </a:r>
            <a:r>
              <a:rPr lang="en-US" dirty="0">
                <a:solidFill>
                  <a:srgbClr val="FF0000"/>
                </a:solidFill>
              </a:rPr>
              <a:t> </a:t>
            </a:r>
          </a:p>
        </p:txBody>
      </p:sp>
      <p:sp>
        <p:nvSpPr>
          <p:cNvPr id="87043" name="Rectangle 3"/>
          <p:cNvSpPr>
            <a:spLocks noGrp="1" noChangeArrowheads="1"/>
          </p:cNvSpPr>
          <p:nvPr>
            <p:ph type="body" sz="half" idx="4294967295"/>
          </p:nvPr>
        </p:nvSpPr>
        <p:spPr>
          <a:xfrm>
            <a:off x="609600" y="1981200"/>
            <a:ext cx="7881938" cy="2438400"/>
          </a:xfrm>
        </p:spPr>
        <p:txBody>
          <a:bodyPr/>
          <a:lstStyle/>
          <a:p>
            <a:pPr>
              <a:lnSpc>
                <a:spcPct val="80000"/>
              </a:lnSpc>
            </a:pPr>
            <a:r>
              <a:rPr lang="en-US" sz="2400"/>
              <a:t>The imported RDF model is stored within the Instances folder of the project</a:t>
            </a:r>
          </a:p>
          <a:p>
            <a:pPr>
              <a:lnSpc>
                <a:spcPct val="80000"/>
              </a:lnSpc>
            </a:pPr>
            <a:r>
              <a:rPr lang="en-US" sz="2400"/>
              <a:t>Errors are recorded in log files</a:t>
            </a:r>
          </a:p>
          <a:p>
            <a:pPr>
              <a:lnSpc>
                <a:spcPct val="80000"/>
              </a:lnSpc>
            </a:pPr>
            <a:r>
              <a:rPr lang="en-US" sz="2400"/>
              <a:t>A folder is created to store the model in typically many smaller files that have a .ttl extension</a:t>
            </a:r>
          </a:p>
          <a:p>
            <a:pPr>
              <a:lnSpc>
                <a:spcPct val="80000"/>
              </a:lnSpc>
            </a:pPr>
            <a:r>
              <a:rPr lang="en-US" sz="2400"/>
              <a:t>The .ttl files are in Terse RDF Triple Language format (more compact than CIM XML)</a:t>
            </a:r>
          </a:p>
          <a:p>
            <a:pPr>
              <a:lnSpc>
                <a:spcPct val="80000"/>
              </a:lnSpc>
            </a:pPr>
            <a:endParaRPr lang="en-US" sz="2400"/>
          </a:p>
        </p:txBody>
      </p:sp>
    </p:spTree>
    <p:extLst>
      <p:ext uri="{BB962C8B-B14F-4D97-AF65-F5344CB8AC3E}">
        <p14:creationId xmlns:p14="http://schemas.microsoft.com/office/powerpoint/2010/main" val="2746234271"/>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Grp="1" noChangeArrowheads="1"/>
          </p:cNvSpPr>
          <p:nvPr>
            <p:ph type="ctrTitle" idx="4294967295"/>
          </p:nvPr>
        </p:nvSpPr>
        <p:spPr>
          <a:xfrm>
            <a:off x="685800" y="2130425"/>
            <a:ext cx="7772400" cy="1470025"/>
          </a:xfrm>
        </p:spPr>
        <p:txBody>
          <a:bodyPr/>
          <a:lstStyle/>
          <a:p>
            <a:r>
              <a:rPr lang="en-US" sz="4400">
                <a:solidFill>
                  <a:schemeClr val="bg1"/>
                </a:solidFill>
              </a:rPr>
              <a:t>Validating a Model</a:t>
            </a:r>
          </a:p>
        </p:txBody>
      </p:sp>
      <p:sp>
        <p:nvSpPr>
          <p:cNvPr id="88067" name="Rectangle 5"/>
          <p:cNvSpPr>
            <a:spLocks noGrp="1" noChangeArrowheads="1"/>
          </p:cNvSpPr>
          <p:nvPr>
            <p:ph type="subTitle" idx="4294967295"/>
          </p:nvPr>
        </p:nvSpPr>
        <p:spPr>
          <a:xfrm>
            <a:off x="1447800" y="2209800"/>
            <a:ext cx="6213475" cy="1603375"/>
          </a:xfrm>
        </p:spPr>
        <p:txBody>
          <a:bodyPr>
            <a:normAutofit/>
          </a:bodyPr>
          <a:lstStyle/>
          <a:p>
            <a:pPr marL="0" indent="0">
              <a:buFont typeface="Monotype Sorts" pitchFamily="2" charset="2"/>
              <a:buNone/>
            </a:pPr>
            <a:r>
              <a:rPr lang="en-US" sz="3600" dirty="0" smtClean="0">
                <a:solidFill>
                  <a:srgbClr val="003399"/>
                </a:solidFill>
              </a:rPr>
              <a:t>Validating A Model</a:t>
            </a:r>
            <a:endParaRPr lang="en-US" sz="3600" dirty="0">
              <a:solidFill>
                <a:srgbClr val="003399"/>
              </a:solidFill>
            </a:endParaRPr>
          </a:p>
        </p:txBody>
      </p:sp>
    </p:spTree>
    <p:extLst>
      <p:ext uri="{BB962C8B-B14F-4D97-AF65-F5344CB8AC3E}">
        <p14:creationId xmlns:p14="http://schemas.microsoft.com/office/powerpoint/2010/main" val="1489318805"/>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idx="4294967295"/>
          </p:nvPr>
        </p:nvSpPr>
        <p:spPr>
          <a:xfrm>
            <a:off x="304800" y="685800"/>
            <a:ext cx="8345487" cy="685800"/>
          </a:xfrm>
        </p:spPr>
        <p:txBody>
          <a:bodyPr>
            <a:normAutofit fontScale="90000"/>
          </a:bodyPr>
          <a:lstStyle/>
          <a:p>
            <a:r>
              <a:rPr lang="en-US" dirty="0"/>
              <a:t>Validating a Model</a:t>
            </a:r>
          </a:p>
        </p:txBody>
      </p:sp>
      <p:sp>
        <p:nvSpPr>
          <p:cNvPr id="89091" name="Content Placeholder 2"/>
          <p:cNvSpPr>
            <a:spLocks noGrp="1"/>
          </p:cNvSpPr>
          <p:nvPr>
            <p:ph idx="4294967295"/>
          </p:nvPr>
        </p:nvSpPr>
        <p:spPr/>
        <p:txBody>
          <a:bodyPr/>
          <a:lstStyle/>
          <a:p>
            <a:r>
              <a:rPr lang="en-US" sz="2400"/>
              <a:t>Validation of the model occurs when a model is imported</a:t>
            </a:r>
          </a:p>
          <a:p>
            <a:r>
              <a:rPr lang="en-US" sz="2400"/>
              <a:t>Errors are identified in log files in the ‘Instances’ folder of the project with a name in the form </a:t>
            </a:r>
            <a:r>
              <a:rPr lang="en-US" sz="2400" i="1"/>
              <a:t>&lt;profile&gt;.log</a:t>
            </a:r>
          </a:p>
          <a:p>
            <a:r>
              <a:rPr lang="en-US" sz="2400"/>
              <a:t>If errors exist, a diagnostic file is created which can be browsed</a:t>
            </a:r>
            <a:endParaRPr lang="en-US" sz="2400" i="1"/>
          </a:p>
          <a:p>
            <a:r>
              <a:rPr lang="en-US" sz="2400"/>
              <a:t>CIMTool has a default set of validation rules, where the rule file is named </a:t>
            </a:r>
            <a:r>
              <a:rPr lang="en-US" sz="2400" i="1"/>
              <a:t>&lt;profile&gt;.split-rules</a:t>
            </a:r>
          </a:p>
          <a:p>
            <a:r>
              <a:rPr lang="en-US" sz="2400"/>
              <a:t>Rules can be edited and extended</a:t>
            </a:r>
          </a:p>
        </p:txBody>
      </p:sp>
    </p:spTree>
    <p:extLst>
      <p:ext uri="{BB962C8B-B14F-4D97-AF65-F5344CB8AC3E}">
        <p14:creationId xmlns:p14="http://schemas.microsoft.com/office/powerpoint/2010/main" val="627516920"/>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idx="4294967295"/>
          </p:nvPr>
        </p:nvSpPr>
        <p:spPr>
          <a:xfrm>
            <a:off x="457200" y="274638"/>
            <a:ext cx="8229600" cy="868362"/>
          </a:xfrm>
        </p:spPr>
        <p:txBody>
          <a:bodyPr/>
          <a:lstStyle/>
          <a:p>
            <a:r>
              <a:rPr lang="en-US" dirty="0"/>
              <a:t>Example Validation Errors</a:t>
            </a:r>
          </a:p>
        </p:txBody>
      </p:sp>
      <p:sp>
        <p:nvSpPr>
          <p:cNvPr id="90115" name="Content Placeholder 2"/>
          <p:cNvSpPr>
            <a:spLocks noGrp="1"/>
          </p:cNvSpPr>
          <p:nvPr>
            <p:ph idx="4294967295"/>
          </p:nvPr>
        </p:nvSpPr>
        <p:spPr>
          <a:xfrm>
            <a:off x="609600" y="1371600"/>
            <a:ext cx="7839075" cy="4495800"/>
          </a:xfrm>
        </p:spPr>
        <p:txBody>
          <a:bodyPr>
            <a:normAutofit fontScale="92500" lnSpcReduction="10000"/>
          </a:bodyPr>
          <a:lstStyle/>
          <a:p>
            <a:r>
              <a:rPr lang="en-US" sz="2000" dirty="0"/>
              <a:t>Undefined classes</a:t>
            </a:r>
          </a:p>
          <a:p>
            <a:r>
              <a:rPr lang="en-US" sz="2000" dirty="0"/>
              <a:t>Undefined properties</a:t>
            </a:r>
          </a:p>
          <a:p>
            <a:r>
              <a:rPr lang="en-US" sz="2000" dirty="0"/>
              <a:t>Instantiation of abstract classes</a:t>
            </a:r>
          </a:p>
          <a:p>
            <a:r>
              <a:rPr lang="en-US" sz="2000" dirty="0"/>
              <a:t>Illegal cardinality on an association (e.g. more or less associations than expected)</a:t>
            </a:r>
          </a:p>
          <a:p>
            <a:r>
              <a:rPr lang="en-US" sz="2000" dirty="0"/>
              <a:t>Range violation for a data item</a:t>
            </a:r>
          </a:p>
          <a:p>
            <a:r>
              <a:rPr lang="en-US" sz="2000" dirty="0"/>
              <a:t>Illegal domain of a property</a:t>
            </a:r>
          </a:p>
          <a:p>
            <a:r>
              <a:rPr lang="en-US" sz="2000" dirty="0"/>
              <a:t>Base voltages for conducting equipment connected at a connectivity node do not agree</a:t>
            </a:r>
          </a:p>
          <a:p>
            <a:r>
              <a:rPr lang="en-US" sz="2000" dirty="0"/>
              <a:t>Isolated nodes</a:t>
            </a:r>
          </a:p>
          <a:p>
            <a:r>
              <a:rPr lang="en-US" sz="2000" dirty="0"/>
              <a:t>Untyped objects</a:t>
            </a:r>
          </a:p>
          <a:p>
            <a:r>
              <a:rPr lang="en-US" sz="2000" dirty="0"/>
              <a:t>Missing or extra terminal</a:t>
            </a:r>
          </a:p>
          <a:p>
            <a:r>
              <a:rPr lang="en-US" sz="2000" dirty="0"/>
              <a:t>Duplicate properties</a:t>
            </a:r>
          </a:p>
          <a:p>
            <a:r>
              <a:rPr lang="en-US" sz="2000" dirty="0"/>
              <a:t>Unexpected loop</a:t>
            </a:r>
          </a:p>
        </p:txBody>
      </p:sp>
    </p:spTree>
    <p:extLst>
      <p:ext uri="{BB962C8B-B14F-4D97-AF65-F5344CB8AC3E}">
        <p14:creationId xmlns:p14="http://schemas.microsoft.com/office/powerpoint/2010/main" val="1585382413"/>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idx="4294967295"/>
          </p:nvPr>
        </p:nvSpPr>
        <p:spPr>
          <a:xfrm>
            <a:off x="341312" y="381000"/>
            <a:ext cx="8345488" cy="685800"/>
          </a:xfrm>
        </p:spPr>
        <p:txBody>
          <a:bodyPr>
            <a:normAutofit fontScale="90000"/>
          </a:bodyPr>
          <a:lstStyle/>
          <a:p>
            <a:r>
              <a:rPr lang="en-US" dirty="0"/>
              <a:t>Browsing Diagnostic File</a:t>
            </a:r>
          </a:p>
        </p:txBody>
      </p:sp>
      <p:sp>
        <p:nvSpPr>
          <p:cNvPr id="91139" name="Content Placeholder 2"/>
          <p:cNvSpPr>
            <a:spLocks noGrp="1"/>
          </p:cNvSpPr>
          <p:nvPr>
            <p:ph idx="4294967295"/>
          </p:nvPr>
        </p:nvSpPr>
        <p:spPr>
          <a:xfrm>
            <a:off x="652463" y="1981200"/>
            <a:ext cx="1627187" cy="4114800"/>
          </a:xfrm>
        </p:spPr>
        <p:txBody>
          <a:bodyPr/>
          <a:lstStyle/>
          <a:p>
            <a:endParaRPr lang="en-US"/>
          </a:p>
        </p:txBody>
      </p:sp>
      <p:sp>
        <p:nvSpPr>
          <p:cNvPr id="4" name="Slide Number Placeholder 3"/>
          <p:cNvSpPr>
            <a:spLocks noGrp="1"/>
          </p:cNvSpPr>
          <p:nvPr>
            <p:ph type="sldNum" sz="quarter" idx="4294967295"/>
          </p:nvPr>
        </p:nvSpPr>
        <p:spPr bwMode="auto">
          <a:xfrm>
            <a:off x="3962400" y="6248400"/>
            <a:ext cx="533400" cy="381000"/>
          </a:xfrm>
          <a:prstGeom prst="rect">
            <a:avLst/>
          </a:prstGeom>
          <a:ln>
            <a:miter lim="800000"/>
            <a:headEnd/>
            <a:tailEnd/>
          </a:ln>
        </p:spPr>
        <p:txBody>
          <a:bodyPr/>
          <a:lstStyle/>
          <a:p>
            <a:pPr algn="r">
              <a:defRPr/>
            </a:pPr>
            <a:fld id="{CEA9CD1D-E4A0-4012-A039-A6A416EB72C6}" type="slidenum">
              <a:rPr lang="en-US" sz="1400">
                <a:solidFill>
                  <a:schemeClr val="bg1"/>
                </a:solidFill>
                <a:latin typeface="+mn-lt"/>
              </a:rPr>
              <a:pPr algn="r">
                <a:defRPr/>
              </a:pPr>
              <a:t>334</a:t>
            </a:fld>
            <a:endParaRPr lang="en-US" sz="1400">
              <a:solidFill>
                <a:schemeClr val="bg1"/>
              </a:solidFill>
              <a:latin typeface="+mn-lt"/>
            </a:endParaRPr>
          </a:p>
        </p:txBody>
      </p:sp>
      <p:pic>
        <p:nvPicPr>
          <p:cNvPr id="911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8305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120412"/>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Grp="1" noChangeArrowheads="1"/>
          </p:cNvSpPr>
          <p:nvPr>
            <p:ph type="ctrTitle" idx="4294967295"/>
          </p:nvPr>
        </p:nvSpPr>
        <p:spPr>
          <a:xfrm>
            <a:off x="685800" y="2130425"/>
            <a:ext cx="7772400" cy="1470025"/>
          </a:xfrm>
        </p:spPr>
        <p:txBody>
          <a:bodyPr/>
          <a:lstStyle/>
          <a:p>
            <a:r>
              <a:rPr lang="en-US" sz="4400">
                <a:solidFill>
                  <a:schemeClr val="bg1"/>
                </a:solidFill>
              </a:rPr>
              <a:t>Importing and Validating an Incremental Model</a:t>
            </a:r>
          </a:p>
        </p:txBody>
      </p:sp>
      <p:sp>
        <p:nvSpPr>
          <p:cNvPr id="95235" name="Rectangle 5"/>
          <p:cNvSpPr>
            <a:spLocks noGrp="1" noChangeArrowheads="1"/>
          </p:cNvSpPr>
          <p:nvPr>
            <p:ph type="subTitle" idx="4294967295"/>
          </p:nvPr>
        </p:nvSpPr>
        <p:spPr>
          <a:xfrm>
            <a:off x="1447800" y="2362200"/>
            <a:ext cx="6213475" cy="1603375"/>
          </a:xfrm>
        </p:spPr>
        <p:txBody>
          <a:bodyPr>
            <a:normAutofit/>
          </a:bodyPr>
          <a:lstStyle/>
          <a:p>
            <a:pPr marL="0" indent="0">
              <a:buFont typeface="Monotype Sorts" pitchFamily="2" charset="2"/>
              <a:buNone/>
            </a:pPr>
            <a:r>
              <a:rPr lang="en-US" sz="3600" dirty="0" smtClean="0">
                <a:solidFill>
                  <a:srgbClr val="003399"/>
                </a:solidFill>
              </a:rPr>
              <a:t>Importing and Validating an Incremental model</a:t>
            </a:r>
            <a:endParaRPr lang="en-US" sz="3600" dirty="0">
              <a:solidFill>
                <a:srgbClr val="003399"/>
              </a:solidFill>
            </a:endParaRPr>
          </a:p>
        </p:txBody>
      </p:sp>
    </p:spTree>
    <p:extLst>
      <p:ext uri="{BB962C8B-B14F-4D97-AF65-F5344CB8AC3E}">
        <p14:creationId xmlns:p14="http://schemas.microsoft.com/office/powerpoint/2010/main" val="3246035768"/>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304800" y="457200"/>
            <a:ext cx="8345487" cy="685800"/>
          </a:xfrm>
        </p:spPr>
        <p:txBody>
          <a:bodyPr>
            <a:normAutofit fontScale="90000"/>
          </a:bodyPr>
          <a:lstStyle/>
          <a:p>
            <a:r>
              <a:rPr lang="en-US" dirty="0"/>
              <a:t>Importing Incremental CIM/XML</a:t>
            </a:r>
          </a:p>
        </p:txBody>
      </p:sp>
      <p:sp>
        <p:nvSpPr>
          <p:cNvPr id="96259" name="Rectangle 3"/>
          <p:cNvSpPr>
            <a:spLocks noGrp="1" noChangeArrowheads="1"/>
          </p:cNvSpPr>
          <p:nvPr>
            <p:ph type="body" idx="4294967295"/>
          </p:nvPr>
        </p:nvSpPr>
        <p:spPr>
          <a:xfrm>
            <a:off x="267788" y="1299754"/>
            <a:ext cx="2514600" cy="4343400"/>
          </a:xfrm>
        </p:spPr>
        <p:txBody>
          <a:bodyPr/>
          <a:lstStyle/>
          <a:p>
            <a:pPr>
              <a:lnSpc>
                <a:spcPct val="90000"/>
              </a:lnSpc>
            </a:pPr>
            <a:r>
              <a:rPr lang="en-US" sz="2400" dirty="0"/>
              <a:t>First step is to import an incremental CIM/XML file using File &gt; Import and select CIMTool/Import Incremental CIM/XML file (or use the ToolBar ICON) </a:t>
            </a:r>
          </a:p>
          <a:p>
            <a:pPr>
              <a:lnSpc>
                <a:spcPct val="90000"/>
              </a:lnSpc>
            </a:pPr>
            <a:endParaRPr lang="en-US" sz="2400" dirty="0"/>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399" y="1447800"/>
            <a:ext cx="612457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1639430"/>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457200" y="274638"/>
            <a:ext cx="8229600" cy="792162"/>
          </a:xfrm>
        </p:spPr>
        <p:txBody>
          <a:bodyPr/>
          <a:lstStyle/>
          <a:p>
            <a:r>
              <a:rPr lang="en-US" dirty="0"/>
              <a:t>Importing Incremental CIM/XML</a:t>
            </a:r>
          </a:p>
        </p:txBody>
      </p:sp>
      <p:sp>
        <p:nvSpPr>
          <p:cNvPr id="97283" name="Rectangle 3"/>
          <p:cNvSpPr>
            <a:spLocks noGrp="1" noChangeArrowheads="1"/>
          </p:cNvSpPr>
          <p:nvPr>
            <p:ph type="body" idx="4294967295"/>
          </p:nvPr>
        </p:nvSpPr>
        <p:spPr>
          <a:xfrm>
            <a:off x="152400" y="1297577"/>
            <a:ext cx="2362200" cy="4191000"/>
          </a:xfrm>
        </p:spPr>
        <p:txBody>
          <a:bodyPr>
            <a:normAutofit lnSpcReduction="10000"/>
          </a:bodyPr>
          <a:lstStyle/>
          <a:p>
            <a:r>
              <a:rPr lang="en-US" sz="2000" dirty="0"/>
              <a:t>Must have imported a base instance model BEFORE attempting this</a:t>
            </a:r>
          </a:p>
          <a:p>
            <a:r>
              <a:rPr lang="en-US" sz="2000" dirty="0"/>
              <a:t>Need to browse to select file</a:t>
            </a:r>
          </a:p>
          <a:p>
            <a:r>
              <a:rPr lang="en-US" sz="2000" dirty="0"/>
              <a:t>Need to select the appropriate base model</a:t>
            </a:r>
          </a:p>
          <a:p>
            <a:r>
              <a:rPr lang="en-US" sz="2000" dirty="0"/>
              <a:t>Errors will be reported in a log file</a:t>
            </a:r>
          </a:p>
          <a:p>
            <a:endParaRPr lang="en-US" sz="2000" dirty="0"/>
          </a:p>
        </p:txBody>
      </p:sp>
      <p:pic>
        <p:nvPicPr>
          <p:cNvPr id="972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95400"/>
            <a:ext cx="6289675"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023283"/>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idx="4294967295"/>
          </p:nvPr>
        </p:nvSpPr>
        <p:spPr/>
        <p:txBody>
          <a:bodyPr/>
          <a:lstStyle/>
          <a:p>
            <a:r>
              <a:rPr lang="en-US"/>
              <a:t>Validating an Incremental Model</a:t>
            </a:r>
          </a:p>
        </p:txBody>
      </p:sp>
      <p:sp>
        <p:nvSpPr>
          <p:cNvPr id="98307" name="Content Placeholder 2"/>
          <p:cNvSpPr>
            <a:spLocks noGrp="1"/>
          </p:cNvSpPr>
          <p:nvPr>
            <p:ph idx="4294967295"/>
          </p:nvPr>
        </p:nvSpPr>
        <p:spPr/>
        <p:txBody>
          <a:bodyPr/>
          <a:lstStyle/>
          <a:p>
            <a:r>
              <a:rPr lang="en-US" sz="2400"/>
              <a:t>Validation occurs when the model is imported</a:t>
            </a:r>
          </a:p>
          <a:p>
            <a:r>
              <a:rPr lang="en-US" sz="2400"/>
              <a:t>Errors are identified in log files in the ‘Incremental’ folder of the project with a name in the form </a:t>
            </a:r>
            <a:r>
              <a:rPr lang="en-US" sz="2400" i="1"/>
              <a:t>&lt;profile&gt;.log</a:t>
            </a:r>
          </a:p>
          <a:p>
            <a:r>
              <a:rPr lang="en-US" sz="2400"/>
              <a:t>If errors exist, a diagnostic file is created which can be browsed</a:t>
            </a:r>
          </a:p>
        </p:txBody>
      </p:sp>
    </p:spTree>
    <p:extLst>
      <p:ext uri="{BB962C8B-B14F-4D97-AF65-F5344CB8AC3E}">
        <p14:creationId xmlns:p14="http://schemas.microsoft.com/office/powerpoint/2010/main" val="393559411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idx="4294967295"/>
          </p:nvPr>
        </p:nvSpPr>
        <p:spPr>
          <a:xfrm>
            <a:off x="323056" y="457200"/>
            <a:ext cx="8345488" cy="533400"/>
          </a:xfrm>
        </p:spPr>
        <p:txBody>
          <a:bodyPr>
            <a:normAutofit fontScale="90000"/>
          </a:bodyPr>
          <a:lstStyle/>
          <a:p>
            <a:r>
              <a:rPr lang="en-US" dirty="0"/>
              <a:t>Browsing Diagnostic File</a:t>
            </a:r>
          </a:p>
        </p:txBody>
      </p:sp>
      <p:sp>
        <p:nvSpPr>
          <p:cNvPr id="99331" name="Content Placeholder 2"/>
          <p:cNvSpPr>
            <a:spLocks noGrp="1"/>
          </p:cNvSpPr>
          <p:nvPr>
            <p:ph idx="4294967295"/>
          </p:nvPr>
        </p:nvSpPr>
        <p:spPr>
          <a:xfrm>
            <a:off x="652463" y="1981200"/>
            <a:ext cx="2144712" cy="4114800"/>
          </a:xfrm>
        </p:spPr>
        <p:txBody>
          <a:bodyPr/>
          <a:lstStyle/>
          <a:p>
            <a:endParaRPr lang="en-US"/>
          </a:p>
        </p:txBody>
      </p:sp>
      <p:pic>
        <p:nvPicPr>
          <p:cNvPr id="993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0772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1313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lstStyle/>
          <a:p>
            <a:r>
              <a:rPr lang="en-US" sz="3600" dirty="0" smtClean="0"/>
              <a:t>Graphs can be decomposed </a:t>
            </a:r>
            <a:br>
              <a:rPr lang="en-US" sz="3600" dirty="0" smtClean="0"/>
            </a:br>
            <a:r>
              <a:rPr lang="en-US" sz="3600" dirty="0" smtClean="0"/>
              <a:t>into sub-graphs.</a:t>
            </a:r>
            <a:endParaRPr lang="en-US" sz="3600" dirty="0"/>
          </a:p>
        </p:txBody>
      </p:sp>
      <p:sp>
        <p:nvSpPr>
          <p:cNvPr id="4" name="Content Placeholder 3"/>
          <p:cNvSpPr>
            <a:spLocks noGrp="1"/>
          </p:cNvSpPr>
          <p:nvPr>
            <p:ph idx="1"/>
          </p:nvPr>
        </p:nvSpPr>
        <p:spPr>
          <a:xfrm>
            <a:off x="457200" y="2133600"/>
            <a:ext cx="8229600" cy="3992563"/>
          </a:xfrm>
        </p:spPr>
        <p:txBody>
          <a:bodyPr/>
          <a:lstStyle/>
          <a:p>
            <a:r>
              <a:rPr lang="en-US" sz="2800" dirty="0" smtClean="0"/>
              <a:t>Any graph of objects can be modularized as follows:</a:t>
            </a:r>
          </a:p>
          <a:p>
            <a:pPr lvl="1"/>
            <a:r>
              <a:rPr lang="en-US" sz="2400" dirty="0" smtClean="0"/>
              <a:t>Organize groups of related objects into </a:t>
            </a:r>
            <a:r>
              <a:rPr lang="en-US" sz="2400" dirty="0" err="1" smtClean="0"/>
              <a:t>subgraphs</a:t>
            </a:r>
            <a:r>
              <a:rPr lang="en-US" sz="2400" dirty="0" smtClean="0"/>
              <a:t>.</a:t>
            </a:r>
          </a:p>
          <a:p>
            <a:pPr lvl="2"/>
            <a:r>
              <a:rPr lang="en-US" sz="2000" dirty="0" smtClean="0"/>
              <a:t>Subset of objects.</a:t>
            </a:r>
          </a:p>
          <a:p>
            <a:pPr lvl="2"/>
            <a:r>
              <a:rPr lang="en-US" sz="2000" dirty="0" smtClean="0"/>
              <a:t>Relationships between contained objects are ‘internal’ branches.</a:t>
            </a:r>
          </a:p>
          <a:p>
            <a:pPr lvl="2"/>
            <a:r>
              <a:rPr lang="en-US" sz="2000" dirty="0" smtClean="0"/>
              <a:t>Relationships to objects outside are ‘external’ branches.</a:t>
            </a:r>
          </a:p>
          <a:p>
            <a:pPr lvl="1"/>
            <a:r>
              <a:rPr lang="en-US" sz="2400" dirty="0" smtClean="0"/>
              <a:t>Overall graph can be simplified as:</a:t>
            </a:r>
          </a:p>
          <a:p>
            <a:pPr lvl="2"/>
            <a:r>
              <a:rPr lang="en-US" sz="2000" dirty="0" smtClean="0"/>
              <a:t>Represent </a:t>
            </a:r>
            <a:r>
              <a:rPr lang="en-US" sz="2000" dirty="0" err="1" smtClean="0"/>
              <a:t>subgraphs</a:t>
            </a:r>
            <a:r>
              <a:rPr lang="en-US" sz="2000" dirty="0" smtClean="0"/>
              <a:t> as single nodes.</a:t>
            </a:r>
          </a:p>
          <a:p>
            <a:pPr lvl="2"/>
            <a:r>
              <a:rPr lang="en-US" sz="2000" dirty="0" smtClean="0"/>
              <a:t>Show only the external branches connecting </a:t>
            </a:r>
            <a:r>
              <a:rPr lang="en-US" sz="2000" dirty="0" err="1" smtClean="0"/>
              <a:t>subgraph</a:t>
            </a:r>
            <a:r>
              <a:rPr lang="en-US" sz="2000" dirty="0" smtClean="0"/>
              <a:t> nodes.</a:t>
            </a:r>
          </a:p>
          <a:p>
            <a:r>
              <a:rPr lang="en-US" sz="2800" dirty="0" smtClean="0"/>
              <a:t>Many different decompositions are possible.</a:t>
            </a:r>
          </a:p>
          <a:p>
            <a:pPr lvl="2"/>
            <a:endParaRPr lang="en-US" sz="2000" dirty="0" smtClean="0"/>
          </a:p>
          <a:p>
            <a:pPr lvl="1"/>
            <a:endParaRPr lang="en-US" sz="2400" dirty="0"/>
          </a:p>
        </p:txBody>
      </p:sp>
      <p:sp>
        <p:nvSpPr>
          <p:cNvPr id="3" name="Slide Number Placeholder 2"/>
          <p:cNvSpPr>
            <a:spLocks noGrp="1"/>
          </p:cNvSpPr>
          <p:nvPr>
            <p:ph type="sldNum" sz="quarter" idx="12"/>
          </p:nvPr>
        </p:nvSpPr>
        <p:spPr/>
        <p:txBody>
          <a:bodyPr/>
          <a:lstStyle/>
          <a:p>
            <a:pPr>
              <a:defRPr/>
            </a:pPr>
            <a:fld id="{DD4E3F67-2221-4A6C-A554-369E8559BBD5}" type="slidenum">
              <a:rPr lang="en-US" smtClean="0"/>
              <a:pPr>
                <a:defRPr/>
              </a:pPr>
              <a:t>34</a:t>
            </a:fld>
            <a:endParaRPr lang="en-US" dirty="0"/>
          </a:p>
        </p:txBody>
      </p:sp>
    </p:spTree>
    <p:extLst>
      <p:ext uri="{BB962C8B-B14F-4D97-AF65-F5344CB8AC3E}">
        <p14:creationId xmlns:p14="http://schemas.microsoft.com/office/powerpoint/2010/main" val="194504441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4"/>
          <p:cNvSpPr>
            <a:spLocks noGrp="1" noChangeArrowheads="1"/>
          </p:cNvSpPr>
          <p:nvPr>
            <p:ph type="ctrTitle" idx="4294967295"/>
          </p:nvPr>
        </p:nvSpPr>
        <p:spPr>
          <a:xfrm>
            <a:off x="685800" y="2130425"/>
            <a:ext cx="7772400" cy="1470025"/>
          </a:xfrm>
        </p:spPr>
        <p:txBody>
          <a:bodyPr/>
          <a:lstStyle/>
          <a:p>
            <a:r>
              <a:rPr lang="en-US" sz="4400">
                <a:solidFill>
                  <a:schemeClr val="bg1"/>
                </a:solidFill>
              </a:rPr>
              <a:t>Updating a Schema</a:t>
            </a:r>
          </a:p>
        </p:txBody>
      </p:sp>
      <p:sp>
        <p:nvSpPr>
          <p:cNvPr id="114691" name="Rectangle 5"/>
          <p:cNvSpPr>
            <a:spLocks noGrp="1" noChangeArrowheads="1"/>
          </p:cNvSpPr>
          <p:nvPr>
            <p:ph type="subTitle" idx="4294967295"/>
          </p:nvPr>
        </p:nvSpPr>
        <p:spPr>
          <a:xfrm>
            <a:off x="1143000" y="2133600"/>
            <a:ext cx="6213475" cy="1603375"/>
          </a:xfrm>
        </p:spPr>
        <p:txBody>
          <a:bodyPr>
            <a:normAutofit/>
          </a:bodyPr>
          <a:lstStyle/>
          <a:p>
            <a:pPr marL="0" indent="0">
              <a:buFont typeface="Monotype Sorts" pitchFamily="2" charset="2"/>
              <a:buNone/>
            </a:pPr>
            <a:r>
              <a:rPr lang="en-US" sz="3600" dirty="0" smtClean="0">
                <a:solidFill>
                  <a:srgbClr val="003399"/>
                </a:solidFill>
              </a:rPr>
              <a:t>Updating A Schema</a:t>
            </a:r>
            <a:endParaRPr lang="en-US" sz="3600" dirty="0">
              <a:solidFill>
                <a:srgbClr val="003399"/>
              </a:solidFill>
            </a:endParaRPr>
          </a:p>
        </p:txBody>
      </p:sp>
    </p:spTree>
    <p:extLst>
      <p:ext uri="{BB962C8B-B14F-4D97-AF65-F5344CB8AC3E}">
        <p14:creationId xmlns:p14="http://schemas.microsoft.com/office/powerpoint/2010/main" val="2185693870"/>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idx="4294967295"/>
          </p:nvPr>
        </p:nvSpPr>
        <p:spPr>
          <a:xfrm>
            <a:off x="304800" y="685800"/>
            <a:ext cx="8077200" cy="762000"/>
          </a:xfrm>
        </p:spPr>
        <p:txBody>
          <a:bodyPr/>
          <a:lstStyle/>
          <a:p>
            <a:r>
              <a:rPr lang="en-US" dirty="0"/>
              <a:t>Updating a Schema in CIMTool</a:t>
            </a:r>
          </a:p>
        </p:txBody>
      </p:sp>
      <p:sp>
        <p:nvSpPr>
          <p:cNvPr id="90115" name="Content Placeholder 2"/>
          <p:cNvSpPr>
            <a:spLocks noGrp="1"/>
          </p:cNvSpPr>
          <p:nvPr>
            <p:ph idx="4294967295"/>
          </p:nvPr>
        </p:nvSpPr>
        <p:spPr/>
        <p:txBody>
          <a:bodyPr/>
          <a:lstStyle/>
          <a:p>
            <a:r>
              <a:rPr lang="en-US" sz="2400"/>
              <a:t>From time to time, there may be updates to the UML model. These updates will result in a revised XMI file</a:t>
            </a:r>
          </a:p>
          <a:p>
            <a:r>
              <a:rPr lang="en-US" sz="2400"/>
              <a:t>You should not directly replace a file in the CIMTool workspace directory</a:t>
            </a:r>
          </a:p>
          <a:p>
            <a:r>
              <a:rPr lang="en-US" sz="2400"/>
              <a:t>You should instead, using CIMTool File menu options:</a:t>
            </a:r>
          </a:p>
          <a:p>
            <a:pPr marL="971550" lvl="1" indent="-506413">
              <a:buFontTx/>
              <a:buAutoNum type="arabicPeriod"/>
            </a:pPr>
            <a:r>
              <a:rPr lang="en-US" sz="2000"/>
              <a:t>Delete the old schema</a:t>
            </a:r>
          </a:p>
          <a:p>
            <a:pPr marL="971550" lvl="1" indent="-506413">
              <a:buFontTx/>
              <a:buAutoNum type="arabicPeriod"/>
            </a:pPr>
            <a:r>
              <a:rPr lang="en-US" sz="2000"/>
              <a:t>Import the new schema</a:t>
            </a:r>
          </a:p>
          <a:p>
            <a:r>
              <a:rPr lang="en-US" sz="2400"/>
              <a:t>Be sure that the correct namespace is entered</a:t>
            </a:r>
          </a:p>
          <a:p>
            <a:r>
              <a:rPr lang="en-US" sz="2400"/>
              <a:t>Profiles with errors will be flagged with a red X</a:t>
            </a:r>
          </a:p>
        </p:txBody>
      </p:sp>
      <p:sp>
        <p:nvSpPr>
          <p:cNvPr id="4" name="Slide Number Placeholder 3"/>
          <p:cNvSpPr>
            <a:spLocks noGrp="1"/>
          </p:cNvSpPr>
          <p:nvPr>
            <p:ph type="sldNum" sz="quarter" idx="4294967295"/>
          </p:nvPr>
        </p:nvSpPr>
        <p:spPr bwMode="auto">
          <a:xfrm>
            <a:off x="3962400" y="6248400"/>
            <a:ext cx="533400" cy="381000"/>
          </a:xfrm>
          <a:prstGeom prst="rect">
            <a:avLst/>
          </a:prstGeom>
          <a:ln>
            <a:miter lim="800000"/>
            <a:headEnd/>
            <a:tailEnd/>
          </a:ln>
        </p:spPr>
        <p:txBody>
          <a:bodyPr/>
          <a:lstStyle/>
          <a:p>
            <a:pPr algn="r">
              <a:defRPr/>
            </a:pPr>
            <a:fld id="{40C73F69-0518-4DBD-954A-2A24AB427C33}" type="slidenum">
              <a:rPr lang="en-US" sz="1400">
                <a:solidFill>
                  <a:schemeClr val="bg1"/>
                </a:solidFill>
                <a:latin typeface="+mn-lt"/>
              </a:rPr>
              <a:pPr algn="r">
                <a:defRPr/>
              </a:pPr>
              <a:t>341</a:t>
            </a:fld>
            <a:endParaRPr lang="en-US" sz="1400">
              <a:solidFill>
                <a:schemeClr val="bg1"/>
              </a:solidFill>
              <a:latin typeface="+mn-lt"/>
            </a:endParaRPr>
          </a:p>
        </p:txBody>
      </p:sp>
    </p:spTree>
    <p:extLst>
      <p:ext uri="{BB962C8B-B14F-4D97-AF65-F5344CB8AC3E}">
        <p14:creationId xmlns:p14="http://schemas.microsoft.com/office/powerpoint/2010/main" val="391316263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idx="4294967295"/>
          </p:nvPr>
        </p:nvSpPr>
        <p:spPr/>
        <p:txBody>
          <a:bodyPr/>
          <a:lstStyle/>
          <a:p>
            <a:r>
              <a:rPr lang="en-US"/>
              <a:t>Namespaces</a:t>
            </a:r>
          </a:p>
        </p:txBody>
      </p:sp>
      <p:sp>
        <p:nvSpPr>
          <p:cNvPr id="116739" name="Content Placeholder 2"/>
          <p:cNvSpPr>
            <a:spLocks noGrp="1"/>
          </p:cNvSpPr>
          <p:nvPr>
            <p:ph idx="4294967295"/>
          </p:nvPr>
        </p:nvSpPr>
        <p:spPr/>
        <p:txBody>
          <a:bodyPr/>
          <a:lstStyle/>
          <a:p>
            <a:r>
              <a:rPr lang="en-US" sz="2400"/>
              <a:t>A commonly used namespace is </a:t>
            </a:r>
            <a:r>
              <a:rPr lang="en-US" sz="2400">
                <a:hlinkClick r:id="rId3"/>
              </a:rPr>
              <a:t>http://iec.ch/TC57/CIM-generic#</a:t>
            </a:r>
            <a:r>
              <a:rPr lang="en-US" sz="2400"/>
              <a:t> </a:t>
            </a:r>
          </a:p>
          <a:p>
            <a:r>
              <a:rPr lang="en-US" sz="2400"/>
              <a:t>If namespaces do not match between schema, profiles and the model files errors may be encountered</a:t>
            </a:r>
          </a:p>
          <a:p>
            <a:r>
              <a:rPr lang="en-US" sz="2400"/>
              <a:t>Default namespaces to be used by CIMTool can be changed using Window &gt; Preferences and selecting CIMTool option</a:t>
            </a:r>
          </a:p>
          <a:p>
            <a:r>
              <a:rPr lang="en-US" sz="2400"/>
              <a:t>Most problems encountered in CIMTool surround the namespace.</a:t>
            </a:r>
          </a:p>
          <a:p>
            <a:r>
              <a:rPr lang="en-US" sz="2400"/>
              <a:t>It is best to use the default (defined above) for all project files</a:t>
            </a:r>
          </a:p>
        </p:txBody>
      </p:sp>
      <p:sp>
        <p:nvSpPr>
          <p:cNvPr id="4" name="Slide Number Placeholder 3"/>
          <p:cNvSpPr>
            <a:spLocks noGrp="1"/>
          </p:cNvSpPr>
          <p:nvPr>
            <p:ph type="sldNum" sz="quarter" idx="4294967295"/>
          </p:nvPr>
        </p:nvSpPr>
        <p:spPr bwMode="auto">
          <a:xfrm>
            <a:off x="3962400" y="6248400"/>
            <a:ext cx="533400" cy="381000"/>
          </a:xfrm>
          <a:prstGeom prst="rect">
            <a:avLst/>
          </a:prstGeom>
          <a:ln>
            <a:miter lim="800000"/>
            <a:headEnd/>
            <a:tailEnd/>
          </a:ln>
        </p:spPr>
        <p:txBody>
          <a:bodyPr/>
          <a:lstStyle/>
          <a:p>
            <a:pPr algn="r">
              <a:defRPr/>
            </a:pPr>
            <a:fld id="{FAE7C4E8-CE87-4D3A-B49B-290A9E389171}" type="slidenum">
              <a:rPr lang="en-US" sz="1400">
                <a:solidFill>
                  <a:schemeClr val="bg1"/>
                </a:solidFill>
                <a:latin typeface="+mn-lt"/>
              </a:rPr>
              <a:pPr algn="r">
                <a:defRPr/>
              </a:pPr>
              <a:t>342</a:t>
            </a:fld>
            <a:endParaRPr lang="en-US" sz="1400">
              <a:solidFill>
                <a:schemeClr val="bg1"/>
              </a:solidFill>
              <a:latin typeface="+mn-lt"/>
            </a:endParaRPr>
          </a:p>
        </p:txBody>
      </p:sp>
    </p:spTree>
    <p:extLst>
      <p:ext uri="{BB962C8B-B14F-4D97-AF65-F5344CB8AC3E}">
        <p14:creationId xmlns:p14="http://schemas.microsoft.com/office/powerpoint/2010/main" val="3139744029"/>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idx="4294967295"/>
          </p:nvPr>
        </p:nvSpPr>
        <p:spPr>
          <a:xfrm>
            <a:off x="457200" y="274638"/>
            <a:ext cx="8229600" cy="792162"/>
          </a:xfrm>
        </p:spPr>
        <p:txBody>
          <a:bodyPr/>
          <a:lstStyle/>
          <a:p>
            <a:r>
              <a:rPr lang="en-US" dirty="0"/>
              <a:t>Changing Namespaces</a:t>
            </a:r>
          </a:p>
        </p:txBody>
      </p:sp>
      <p:sp>
        <p:nvSpPr>
          <p:cNvPr id="117763" name="Content Placeholder 2"/>
          <p:cNvSpPr>
            <a:spLocks noGrp="1"/>
          </p:cNvSpPr>
          <p:nvPr>
            <p:ph idx="4294967295"/>
          </p:nvPr>
        </p:nvSpPr>
        <p:spPr>
          <a:xfrm>
            <a:off x="152400" y="1409700"/>
            <a:ext cx="2514600" cy="4419600"/>
          </a:xfrm>
        </p:spPr>
        <p:txBody>
          <a:bodyPr>
            <a:normAutofit fontScale="62500" lnSpcReduction="20000"/>
          </a:bodyPr>
          <a:lstStyle/>
          <a:p>
            <a:r>
              <a:rPr lang="en-US" dirty="0"/>
              <a:t>Namespaces can be changed by right clicking on a file name in the Project Explorer and then selecting ‘properties’</a:t>
            </a:r>
          </a:p>
          <a:p>
            <a:r>
              <a:rPr lang="en-US" dirty="0"/>
              <a:t>The namespace is shown on the CIMTool property dialog</a:t>
            </a:r>
          </a:p>
          <a:p>
            <a:r>
              <a:rPr lang="en-US" dirty="0"/>
              <a:t>Namespaces can be changed as desired</a:t>
            </a:r>
          </a:p>
          <a:p>
            <a:r>
              <a:rPr lang="en-US" dirty="0"/>
              <a:t>Note that this may impact existing profile definitions</a:t>
            </a:r>
          </a:p>
        </p:txBody>
      </p:sp>
      <p:pic>
        <p:nvPicPr>
          <p:cNvPr id="1177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451" y="1371600"/>
            <a:ext cx="60896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3852841"/>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4"/>
          <p:cNvSpPr>
            <a:spLocks noGrp="1" noChangeArrowheads="1"/>
          </p:cNvSpPr>
          <p:nvPr>
            <p:ph type="ctrTitle" idx="4294967295"/>
          </p:nvPr>
        </p:nvSpPr>
        <p:spPr>
          <a:xfrm>
            <a:off x="685800" y="2130425"/>
            <a:ext cx="7772400" cy="1470025"/>
          </a:xfrm>
        </p:spPr>
        <p:txBody>
          <a:bodyPr/>
          <a:lstStyle/>
          <a:p>
            <a:r>
              <a:rPr lang="en-US" sz="4400">
                <a:solidFill>
                  <a:schemeClr val="bg1"/>
                </a:solidFill>
              </a:rPr>
              <a:t>Miscellaneous</a:t>
            </a:r>
          </a:p>
        </p:txBody>
      </p:sp>
      <p:sp>
        <p:nvSpPr>
          <p:cNvPr id="118787" name="Rectangle 5"/>
          <p:cNvSpPr>
            <a:spLocks noGrp="1" noChangeArrowheads="1"/>
          </p:cNvSpPr>
          <p:nvPr>
            <p:ph type="subTitle" idx="4294967295"/>
          </p:nvPr>
        </p:nvSpPr>
        <p:spPr>
          <a:xfrm>
            <a:off x="1447800" y="2286000"/>
            <a:ext cx="6213475" cy="1603375"/>
          </a:xfrm>
        </p:spPr>
        <p:txBody>
          <a:bodyPr>
            <a:normAutofit/>
          </a:bodyPr>
          <a:lstStyle/>
          <a:p>
            <a:pPr marL="0" indent="0">
              <a:buFont typeface="Monotype Sorts" pitchFamily="2" charset="2"/>
              <a:buNone/>
            </a:pPr>
            <a:r>
              <a:rPr lang="en-US" sz="3600" dirty="0" smtClean="0">
                <a:solidFill>
                  <a:srgbClr val="003399"/>
                </a:solidFill>
              </a:rPr>
              <a:t>Miscellanous</a:t>
            </a:r>
            <a:endParaRPr lang="en-US" sz="3600" dirty="0">
              <a:solidFill>
                <a:srgbClr val="003399"/>
              </a:solidFill>
            </a:endParaRPr>
          </a:p>
        </p:txBody>
      </p:sp>
    </p:spTree>
    <p:extLst>
      <p:ext uri="{BB962C8B-B14F-4D97-AF65-F5344CB8AC3E}">
        <p14:creationId xmlns:p14="http://schemas.microsoft.com/office/powerpoint/2010/main" val="1162052010"/>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4"/>
          <p:cNvSpPr>
            <a:spLocks noGrp="1"/>
          </p:cNvSpPr>
          <p:nvPr>
            <p:ph type="title" idx="4294967295"/>
          </p:nvPr>
        </p:nvSpPr>
        <p:spPr>
          <a:xfrm>
            <a:off x="304800" y="381000"/>
            <a:ext cx="8345487" cy="685800"/>
          </a:xfrm>
        </p:spPr>
        <p:txBody>
          <a:bodyPr>
            <a:normAutofit fontScale="90000"/>
          </a:bodyPr>
          <a:lstStyle/>
          <a:p>
            <a:r>
              <a:rPr lang="en-US" dirty="0"/>
              <a:t>Exporting a Project</a:t>
            </a:r>
          </a:p>
        </p:txBody>
      </p:sp>
      <p:sp>
        <p:nvSpPr>
          <p:cNvPr id="119811" name="Content Placeholder 5"/>
          <p:cNvSpPr>
            <a:spLocks noGrp="1"/>
          </p:cNvSpPr>
          <p:nvPr>
            <p:ph idx="4294967295"/>
          </p:nvPr>
        </p:nvSpPr>
        <p:spPr>
          <a:xfrm>
            <a:off x="304799" y="1227909"/>
            <a:ext cx="2590800" cy="4495800"/>
          </a:xfrm>
        </p:spPr>
        <p:txBody>
          <a:bodyPr>
            <a:normAutofit lnSpcReduction="10000"/>
          </a:bodyPr>
          <a:lstStyle/>
          <a:p>
            <a:r>
              <a:rPr lang="en-US" sz="2400" dirty="0"/>
              <a:t>It is often necessary to export a project for use by others, or to use on other computers</a:t>
            </a:r>
          </a:p>
          <a:p>
            <a:r>
              <a:rPr lang="en-US" sz="2400" dirty="0"/>
              <a:t>Use File &gt; Export</a:t>
            </a:r>
          </a:p>
          <a:p>
            <a:r>
              <a:rPr lang="en-US" sz="2400" dirty="0"/>
              <a:t>Select Archive File option</a:t>
            </a:r>
          </a:p>
          <a:p>
            <a:r>
              <a:rPr lang="en-US" sz="2400" dirty="0"/>
              <a:t>Select Next</a:t>
            </a:r>
          </a:p>
        </p:txBody>
      </p:sp>
      <p:pic>
        <p:nvPicPr>
          <p:cNvPr id="1198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599" y="1371600"/>
            <a:ext cx="60928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81918"/>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idx="4294967295"/>
          </p:nvPr>
        </p:nvSpPr>
        <p:spPr>
          <a:xfrm>
            <a:off x="304800" y="457200"/>
            <a:ext cx="8345488" cy="609600"/>
          </a:xfrm>
        </p:spPr>
        <p:txBody>
          <a:bodyPr>
            <a:normAutofit fontScale="90000"/>
          </a:bodyPr>
          <a:lstStyle/>
          <a:p>
            <a:r>
              <a:rPr lang="en-US" dirty="0"/>
              <a:t>Exporting a Project</a:t>
            </a:r>
          </a:p>
        </p:txBody>
      </p:sp>
      <p:sp>
        <p:nvSpPr>
          <p:cNvPr id="120835" name="Content Placeholder 2"/>
          <p:cNvSpPr>
            <a:spLocks noGrp="1"/>
          </p:cNvSpPr>
          <p:nvPr>
            <p:ph idx="4294967295"/>
          </p:nvPr>
        </p:nvSpPr>
        <p:spPr>
          <a:xfrm>
            <a:off x="228600" y="1162594"/>
            <a:ext cx="2286000" cy="4724400"/>
          </a:xfrm>
        </p:spPr>
        <p:txBody>
          <a:bodyPr>
            <a:normAutofit lnSpcReduction="10000"/>
          </a:bodyPr>
          <a:lstStyle/>
          <a:p>
            <a:r>
              <a:rPr lang="en-US" sz="2400" dirty="0"/>
              <a:t>Need to select output format, ZIP is usually best</a:t>
            </a:r>
          </a:p>
          <a:p>
            <a:r>
              <a:rPr lang="en-US" sz="2400" dirty="0"/>
              <a:t>Need to select output file name</a:t>
            </a:r>
          </a:p>
          <a:p>
            <a:r>
              <a:rPr lang="en-US" sz="2400" dirty="0"/>
              <a:t>Project can be later imported back into Eclipse using File &gt; Import</a:t>
            </a:r>
          </a:p>
        </p:txBody>
      </p:sp>
      <p:pic>
        <p:nvPicPr>
          <p:cNvPr id="1208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936" y="1295400"/>
            <a:ext cx="63103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476650"/>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idx="4294967295"/>
          </p:nvPr>
        </p:nvSpPr>
        <p:spPr>
          <a:xfrm>
            <a:off x="304800" y="533400"/>
            <a:ext cx="8345488" cy="533400"/>
          </a:xfrm>
        </p:spPr>
        <p:txBody>
          <a:bodyPr>
            <a:normAutofit fontScale="90000"/>
          </a:bodyPr>
          <a:lstStyle/>
          <a:p>
            <a:r>
              <a:rPr lang="en-US" dirty="0"/>
              <a:t>Switching Workspaces</a:t>
            </a:r>
          </a:p>
        </p:txBody>
      </p:sp>
      <p:sp>
        <p:nvSpPr>
          <p:cNvPr id="121859" name="Content Placeholder 2"/>
          <p:cNvSpPr>
            <a:spLocks noGrp="1"/>
          </p:cNvSpPr>
          <p:nvPr>
            <p:ph idx="4294967295"/>
          </p:nvPr>
        </p:nvSpPr>
        <p:spPr>
          <a:xfrm>
            <a:off x="252050" y="1257300"/>
            <a:ext cx="2286000" cy="5029200"/>
          </a:xfrm>
        </p:spPr>
        <p:txBody>
          <a:bodyPr>
            <a:normAutofit fontScale="55000" lnSpcReduction="20000"/>
          </a:bodyPr>
          <a:lstStyle/>
          <a:p>
            <a:r>
              <a:rPr lang="en-US" dirty="0"/>
              <a:t>Sometimes it is necessary to move or change the location of your workspace folder, or use multiple workspaces</a:t>
            </a:r>
          </a:p>
          <a:p>
            <a:r>
              <a:rPr lang="en-US" dirty="0"/>
              <a:t>To point Eclipse to the new workspace folder use File &gt; Switch Workspace</a:t>
            </a:r>
          </a:p>
          <a:p>
            <a:r>
              <a:rPr lang="en-US" dirty="0"/>
              <a:t>Select the desired workspace folder</a:t>
            </a:r>
          </a:p>
          <a:p>
            <a:r>
              <a:rPr lang="en-US" dirty="0"/>
              <a:t>The settings will be updated and Eclipse will restart</a:t>
            </a:r>
          </a:p>
        </p:txBody>
      </p:sp>
      <p:pic>
        <p:nvPicPr>
          <p:cNvPr id="1218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050" y="1371600"/>
            <a:ext cx="636428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79755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idx="4294967295"/>
          </p:nvPr>
        </p:nvSpPr>
        <p:spPr/>
        <p:txBody>
          <a:bodyPr/>
          <a:lstStyle/>
          <a:p>
            <a:r>
              <a:rPr lang="en-US"/>
              <a:t>Renaming Resources</a:t>
            </a:r>
          </a:p>
        </p:txBody>
      </p:sp>
      <p:sp>
        <p:nvSpPr>
          <p:cNvPr id="122883" name="Content Placeholder 2"/>
          <p:cNvSpPr>
            <a:spLocks noGrp="1"/>
          </p:cNvSpPr>
          <p:nvPr>
            <p:ph idx="4294967295"/>
          </p:nvPr>
        </p:nvSpPr>
        <p:spPr>
          <a:xfrm>
            <a:off x="381000" y="1676400"/>
            <a:ext cx="7839075" cy="4114800"/>
          </a:xfrm>
        </p:spPr>
        <p:txBody>
          <a:bodyPr/>
          <a:lstStyle/>
          <a:p>
            <a:r>
              <a:rPr lang="en-US" sz="2400"/>
              <a:t>Sometimes it is necessary to rename projects, folders within a project or files within a folder</a:t>
            </a:r>
          </a:p>
          <a:p>
            <a:r>
              <a:rPr lang="en-US" sz="2400"/>
              <a:t>It is important to do this using Eclipse, instead of directly making changes to the resource outside of Eclipse</a:t>
            </a:r>
          </a:p>
          <a:p>
            <a:r>
              <a:rPr lang="en-US" sz="2400"/>
              <a:t>To rename, right click on the desired resource in the Project Explorer and select ‘Rename’</a:t>
            </a:r>
          </a:p>
          <a:p>
            <a:r>
              <a:rPr lang="en-US" sz="2400"/>
              <a:t>Now you can change the name of the resource</a:t>
            </a:r>
          </a:p>
        </p:txBody>
      </p:sp>
    </p:spTree>
    <p:extLst>
      <p:ext uri="{BB962C8B-B14F-4D97-AF65-F5344CB8AC3E}">
        <p14:creationId xmlns:p14="http://schemas.microsoft.com/office/powerpoint/2010/main" val="377856674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idx="4294967295"/>
          </p:nvPr>
        </p:nvSpPr>
        <p:spPr>
          <a:xfrm>
            <a:off x="228600" y="533400"/>
            <a:ext cx="8345488" cy="533400"/>
          </a:xfrm>
        </p:spPr>
        <p:txBody>
          <a:bodyPr>
            <a:normAutofit fontScale="90000"/>
          </a:bodyPr>
          <a:lstStyle/>
          <a:p>
            <a:r>
              <a:rPr lang="en-US" dirty="0"/>
              <a:t>Changing CIMTool Preferences</a:t>
            </a:r>
          </a:p>
        </p:txBody>
      </p:sp>
      <p:sp>
        <p:nvSpPr>
          <p:cNvPr id="123907" name="Content Placeholder 2"/>
          <p:cNvSpPr>
            <a:spLocks noGrp="1"/>
          </p:cNvSpPr>
          <p:nvPr>
            <p:ph idx="4294967295"/>
          </p:nvPr>
        </p:nvSpPr>
        <p:spPr>
          <a:xfrm>
            <a:off x="215900" y="1219200"/>
            <a:ext cx="2514600" cy="3962400"/>
          </a:xfrm>
        </p:spPr>
        <p:txBody>
          <a:bodyPr/>
          <a:lstStyle/>
          <a:p>
            <a:r>
              <a:rPr lang="en-US" sz="2400" dirty="0"/>
              <a:t>Preferences can be changed using Window &gt; Preferences and selecting CIMTool option</a:t>
            </a:r>
          </a:p>
          <a:p>
            <a:r>
              <a:rPr lang="en-US" sz="2400" dirty="0"/>
              <a:t>Select ‘Apply’ and ‘OK’ after editing to save</a:t>
            </a:r>
          </a:p>
        </p:txBody>
      </p:sp>
      <p:pic>
        <p:nvPicPr>
          <p:cNvPr id="1239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71600"/>
            <a:ext cx="6172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927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3276600" y="914400"/>
            <a:ext cx="5867400" cy="5943600"/>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normAutofit/>
          </a:bodyPr>
          <a:lstStyle/>
          <a:p>
            <a:pPr marL="742950" marR="0" lvl="1" indent="-285750" algn="l" defTabSz="914400" rtl="0" eaLnBrk="0" fontAlgn="base" latinLnBrk="0" hangingPunct="0">
              <a:lnSpc>
                <a:spcPct val="80000"/>
              </a:lnSpc>
              <a:spcBef>
                <a:spcPct val="20000"/>
              </a:spcBef>
              <a:spcAft>
                <a:spcPct val="0"/>
              </a:spcAft>
              <a:buClrTx/>
              <a:buSzTx/>
              <a:buFont typeface="Arial" charset="0"/>
              <a:buChar cha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7411" name="Rectangle 2"/>
          <p:cNvSpPr>
            <a:spLocks noGrp="1" noChangeArrowheads="1"/>
          </p:cNvSpPr>
          <p:nvPr>
            <p:ph type="title"/>
          </p:nvPr>
        </p:nvSpPr>
        <p:spPr>
          <a:xfrm>
            <a:off x="457200" y="381000"/>
            <a:ext cx="8229600" cy="533400"/>
          </a:xfrm>
        </p:spPr>
        <p:txBody>
          <a:bodyPr>
            <a:noAutofit/>
          </a:bodyPr>
          <a:lstStyle/>
          <a:p>
            <a:r>
              <a:rPr lang="en-US" sz="3200" dirty="0" smtClean="0"/>
              <a:t>Model Authority Sets</a:t>
            </a:r>
          </a:p>
        </p:txBody>
      </p:sp>
      <p:sp>
        <p:nvSpPr>
          <p:cNvPr id="17412" name="Rectangle 3"/>
          <p:cNvSpPr>
            <a:spLocks noGrp="1" noChangeArrowheads="1"/>
          </p:cNvSpPr>
          <p:nvPr>
            <p:ph type="body" idx="1"/>
          </p:nvPr>
        </p:nvSpPr>
        <p:spPr>
          <a:xfrm>
            <a:off x="152400" y="914400"/>
            <a:ext cx="3276600" cy="5943600"/>
          </a:xfrm>
          <a:solidFill>
            <a:schemeClr val="bg1"/>
          </a:solidFill>
          <a:ln>
            <a:solidFill>
              <a:schemeClr val="tx1"/>
            </a:solidFill>
          </a:ln>
        </p:spPr>
        <p:txBody>
          <a:bodyPr>
            <a:normAutofit/>
          </a:bodyPr>
          <a:lstStyle/>
          <a:p>
            <a:pPr>
              <a:lnSpc>
                <a:spcPct val="80000"/>
              </a:lnSpc>
            </a:pPr>
            <a:r>
              <a:rPr lang="en-US" sz="1600" dirty="0" smtClean="0"/>
              <a:t>Each object is in one and only one set.</a:t>
            </a:r>
          </a:p>
          <a:p>
            <a:pPr lvl="1">
              <a:lnSpc>
                <a:spcPct val="80000"/>
              </a:lnSpc>
            </a:pPr>
            <a:r>
              <a:rPr lang="en-US" sz="1100" dirty="0" smtClean="0"/>
              <a:t>Simple labeling technique for assigning responsibility.</a:t>
            </a:r>
          </a:p>
          <a:p>
            <a:pPr lvl="1">
              <a:lnSpc>
                <a:spcPct val="80000"/>
              </a:lnSpc>
            </a:pPr>
            <a:r>
              <a:rPr lang="en-US" sz="1100" dirty="0" smtClean="0"/>
              <a:t>Associations connect some objects that are in different sets.</a:t>
            </a:r>
          </a:p>
          <a:p>
            <a:pPr lvl="2">
              <a:lnSpc>
                <a:spcPct val="80000"/>
              </a:lnSpc>
            </a:pPr>
            <a:r>
              <a:rPr lang="en-US" sz="1050" dirty="0" smtClean="0"/>
              <a:t>Currently directional from n to 1 (“foreign key” convention) – under discussion.</a:t>
            </a:r>
          </a:p>
          <a:p>
            <a:pPr>
              <a:lnSpc>
                <a:spcPct val="80000"/>
              </a:lnSpc>
            </a:pPr>
            <a:r>
              <a:rPr lang="en-US" sz="1600" dirty="0" smtClean="0"/>
              <a:t>Regional Sets:</a:t>
            </a:r>
          </a:p>
          <a:p>
            <a:pPr lvl="1">
              <a:lnSpc>
                <a:spcPct val="80000"/>
              </a:lnSpc>
            </a:pPr>
            <a:r>
              <a:rPr lang="en-US" sz="1100" dirty="0" smtClean="0"/>
              <a:t>No associations with other regional sets.</a:t>
            </a:r>
          </a:p>
          <a:p>
            <a:pPr lvl="1">
              <a:lnSpc>
                <a:spcPct val="80000"/>
              </a:lnSpc>
            </a:pPr>
            <a:r>
              <a:rPr lang="en-US" sz="1100" dirty="0" smtClean="0"/>
              <a:t>External associations to boundary sets only.</a:t>
            </a:r>
          </a:p>
          <a:p>
            <a:pPr>
              <a:lnSpc>
                <a:spcPct val="80000"/>
              </a:lnSpc>
            </a:pPr>
            <a:r>
              <a:rPr lang="en-US" sz="1600" dirty="0" smtClean="0"/>
              <a:t>Boundary Sets:</a:t>
            </a:r>
          </a:p>
          <a:p>
            <a:pPr lvl="1">
              <a:lnSpc>
                <a:spcPct val="80000"/>
              </a:lnSpc>
            </a:pPr>
            <a:r>
              <a:rPr lang="en-US" sz="1100" dirty="0" smtClean="0"/>
              <a:t>External associations from regional sets.</a:t>
            </a:r>
          </a:p>
          <a:p>
            <a:pPr lvl="1">
              <a:lnSpc>
                <a:spcPct val="80000"/>
              </a:lnSpc>
            </a:pPr>
            <a:r>
              <a:rPr lang="en-US" sz="1100" dirty="0" smtClean="0"/>
              <a:t>External associations with other boundary sets.</a:t>
            </a:r>
          </a:p>
          <a:p>
            <a:pPr>
              <a:lnSpc>
                <a:spcPct val="80000"/>
              </a:lnSpc>
            </a:pPr>
            <a:r>
              <a:rPr lang="en-US" sz="1600" dirty="0" smtClean="0"/>
              <a:t>A regional set may be referentially validated independent of other regional sets.</a:t>
            </a:r>
          </a:p>
          <a:p>
            <a:pPr lvl="1">
              <a:lnSpc>
                <a:spcPct val="80000"/>
              </a:lnSpc>
            </a:pPr>
            <a:r>
              <a:rPr lang="en-US" sz="1100" dirty="0" smtClean="0"/>
              <a:t>Modeling processes can proceed independently in each region.</a:t>
            </a:r>
          </a:p>
          <a:p>
            <a:pPr>
              <a:lnSpc>
                <a:spcPct val="80000"/>
              </a:lnSpc>
            </a:pPr>
            <a:r>
              <a:rPr lang="en-US" sz="1600" dirty="0" smtClean="0"/>
              <a:t>Goal: </a:t>
            </a:r>
          </a:p>
          <a:p>
            <a:pPr lvl="1">
              <a:lnSpc>
                <a:spcPct val="80000"/>
              </a:lnSpc>
            </a:pPr>
            <a:r>
              <a:rPr lang="en-US" sz="1100" dirty="0" smtClean="0"/>
              <a:t>Maximize independence.</a:t>
            </a:r>
          </a:p>
          <a:p>
            <a:pPr lvl="1">
              <a:lnSpc>
                <a:spcPct val="80000"/>
              </a:lnSpc>
            </a:pPr>
            <a:r>
              <a:rPr lang="en-US" sz="1100" dirty="0" smtClean="0"/>
              <a:t>Design boundary sets to achieve:</a:t>
            </a:r>
          </a:p>
          <a:p>
            <a:pPr lvl="2">
              <a:lnSpc>
                <a:spcPct val="80000"/>
              </a:lnSpc>
            </a:pPr>
            <a:r>
              <a:rPr lang="en-US" sz="1050" dirty="0" smtClean="0"/>
              <a:t>Minimum data</a:t>
            </a:r>
          </a:p>
          <a:p>
            <a:pPr lvl="2">
              <a:lnSpc>
                <a:spcPct val="80000"/>
              </a:lnSpc>
            </a:pPr>
            <a:r>
              <a:rPr lang="en-US" sz="1050" dirty="0" smtClean="0"/>
              <a:t>Infrequent change</a:t>
            </a:r>
          </a:p>
          <a:p>
            <a:pPr lvl="1">
              <a:lnSpc>
                <a:spcPct val="80000"/>
              </a:lnSpc>
            </a:pPr>
            <a:endParaRPr lang="en-US" sz="1100" dirty="0" smtClean="0"/>
          </a:p>
        </p:txBody>
      </p:sp>
      <p:graphicFrame>
        <p:nvGraphicFramePr>
          <p:cNvPr id="17410" name="Object 4"/>
          <p:cNvGraphicFramePr>
            <a:graphicFrameLocks noGrp="1" noChangeAspect="1"/>
          </p:cNvGraphicFramePr>
          <p:nvPr>
            <p:ph idx="4294967295"/>
          </p:nvPr>
        </p:nvGraphicFramePr>
        <p:xfrm>
          <a:off x="3505200" y="887897"/>
          <a:ext cx="5638800" cy="5970103"/>
        </p:xfrm>
        <a:graphic>
          <a:graphicData uri="http://schemas.openxmlformats.org/presentationml/2006/ole">
            <mc:AlternateContent xmlns:mc="http://schemas.openxmlformats.org/markup-compatibility/2006">
              <mc:Choice xmlns:v="urn:schemas-microsoft-com:vml" Requires="v">
                <p:oleObj spid="_x0000_s31749" name="Visio" r:id="rId4" imgW="4924800" imgH="5212800" progId="Visio.Drawing.11">
                  <p:embed/>
                </p:oleObj>
              </mc:Choice>
              <mc:Fallback>
                <p:oleObj name="Visio" r:id="rId4" imgW="4924800" imgH="52128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887897"/>
                        <a:ext cx="5638800" cy="5970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12324153"/>
      </p:ext>
    </p:extLst>
  </p:cSld>
  <p:clrMapOvr>
    <a:masterClrMapping/>
  </p:clrMapOvr>
  <p:transition/>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idx="4294967295"/>
          </p:nvPr>
        </p:nvSpPr>
        <p:spPr>
          <a:xfrm>
            <a:off x="457200" y="274638"/>
            <a:ext cx="8229600" cy="792162"/>
          </a:xfrm>
        </p:spPr>
        <p:txBody>
          <a:bodyPr/>
          <a:lstStyle/>
          <a:p>
            <a:r>
              <a:rPr lang="en-US" dirty="0"/>
              <a:t>Diagnostics</a:t>
            </a:r>
          </a:p>
        </p:txBody>
      </p:sp>
      <p:sp>
        <p:nvSpPr>
          <p:cNvPr id="124931" name="Content Placeholder 2"/>
          <p:cNvSpPr>
            <a:spLocks noGrp="1"/>
          </p:cNvSpPr>
          <p:nvPr>
            <p:ph idx="4294967295"/>
          </p:nvPr>
        </p:nvSpPr>
        <p:spPr>
          <a:xfrm>
            <a:off x="683623" y="3962400"/>
            <a:ext cx="7394575" cy="1905000"/>
          </a:xfrm>
        </p:spPr>
        <p:txBody>
          <a:bodyPr/>
          <a:lstStyle/>
          <a:p>
            <a:r>
              <a:rPr lang="en-US" sz="2000" dirty="0"/>
              <a:t>Errors will be written to ‘.diagnostic’ files</a:t>
            </a:r>
          </a:p>
          <a:p>
            <a:r>
              <a:rPr lang="en-US" sz="2000" dirty="0"/>
              <a:t>These are often the consequence of changes in the CIM that have eliminated used classes, relationships or attributes</a:t>
            </a:r>
          </a:p>
          <a:p>
            <a:r>
              <a:rPr lang="en-US" sz="2000" dirty="0"/>
              <a:t>Profiles can then be edited to correct the problems</a:t>
            </a:r>
          </a:p>
        </p:txBody>
      </p:sp>
      <p:pic>
        <p:nvPicPr>
          <p:cNvPr id="1249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63246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12955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idx="4294967295"/>
          </p:nvPr>
        </p:nvSpPr>
        <p:spPr/>
        <p:txBody>
          <a:bodyPr/>
          <a:lstStyle/>
          <a:p>
            <a:r>
              <a:rPr lang="en-US"/>
              <a:t>Backing Up a Project</a:t>
            </a:r>
          </a:p>
        </p:txBody>
      </p:sp>
      <p:sp>
        <p:nvSpPr>
          <p:cNvPr id="125955" name="Content Placeholder 2"/>
          <p:cNvSpPr>
            <a:spLocks noGrp="1"/>
          </p:cNvSpPr>
          <p:nvPr>
            <p:ph idx="4294967295"/>
          </p:nvPr>
        </p:nvSpPr>
        <p:spPr>
          <a:xfrm>
            <a:off x="457200" y="1371600"/>
            <a:ext cx="7839075" cy="4572000"/>
          </a:xfrm>
        </p:spPr>
        <p:txBody>
          <a:bodyPr/>
          <a:lstStyle/>
          <a:p>
            <a:r>
              <a:rPr lang="en-US" sz="2400" dirty="0"/>
              <a:t>Easy way …</a:t>
            </a:r>
          </a:p>
          <a:p>
            <a:pPr lvl="1"/>
            <a:r>
              <a:rPr lang="en-US" sz="2000" dirty="0"/>
              <a:t>Easiest way to back up a project directory is to use WinZip or a similar archive tool</a:t>
            </a:r>
          </a:p>
          <a:p>
            <a:pPr lvl="1"/>
            <a:r>
              <a:rPr lang="en-US" sz="2000" dirty="0"/>
              <a:t>Using WinZip (or similar tool), simply create an archive file of the project folder within the workspace </a:t>
            </a:r>
          </a:p>
          <a:p>
            <a:r>
              <a:rPr lang="en-US" sz="2400" dirty="0"/>
              <a:t>Using a source repository …</a:t>
            </a:r>
          </a:p>
          <a:p>
            <a:pPr lvl="1"/>
            <a:r>
              <a:rPr lang="en-US" sz="2000" dirty="0"/>
              <a:t>Many commercial source repositories options exist that integrate with Eclipse</a:t>
            </a:r>
          </a:p>
          <a:p>
            <a:pPr lvl="1"/>
            <a:r>
              <a:rPr lang="en-US" sz="2000" dirty="0"/>
              <a:t>Plugins can be found for:</a:t>
            </a:r>
          </a:p>
          <a:p>
            <a:pPr lvl="2"/>
            <a:r>
              <a:rPr lang="en-US" sz="1800" dirty="0"/>
              <a:t>CVS </a:t>
            </a:r>
          </a:p>
          <a:p>
            <a:pPr lvl="2"/>
            <a:r>
              <a:rPr lang="en-US" sz="1800" dirty="0"/>
              <a:t>Visual Source Safe</a:t>
            </a:r>
          </a:p>
          <a:p>
            <a:pPr lvl="2"/>
            <a:r>
              <a:rPr lang="en-US" sz="1800" dirty="0"/>
              <a:t>Clear Case</a:t>
            </a:r>
          </a:p>
        </p:txBody>
      </p:sp>
    </p:spTree>
    <p:extLst>
      <p:ext uri="{BB962C8B-B14F-4D97-AF65-F5344CB8AC3E}">
        <p14:creationId xmlns:p14="http://schemas.microsoft.com/office/powerpoint/2010/main" val="1964791930"/>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idx="4294967295"/>
          </p:nvPr>
        </p:nvSpPr>
        <p:spPr>
          <a:xfrm>
            <a:off x="228600" y="457200"/>
            <a:ext cx="8345488" cy="533400"/>
          </a:xfrm>
        </p:spPr>
        <p:txBody>
          <a:bodyPr>
            <a:normAutofit fontScale="90000"/>
          </a:bodyPr>
          <a:lstStyle/>
          <a:p>
            <a:r>
              <a:rPr lang="en-US" dirty="0"/>
              <a:t>Importing a Project</a:t>
            </a:r>
          </a:p>
        </p:txBody>
      </p:sp>
      <p:sp>
        <p:nvSpPr>
          <p:cNvPr id="126979" name="Content Placeholder 2"/>
          <p:cNvSpPr>
            <a:spLocks noGrp="1"/>
          </p:cNvSpPr>
          <p:nvPr>
            <p:ph idx="4294967295"/>
          </p:nvPr>
        </p:nvSpPr>
        <p:spPr>
          <a:xfrm>
            <a:off x="285206" y="1219200"/>
            <a:ext cx="2209800" cy="4724400"/>
          </a:xfrm>
        </p:spPr>
        <p:txBody>
          <a:bodyPr>
            <a:normAutofit fontScale="55000" lnSpcReduction="20000"/>
          </a:bodyPr>
          <a:lstStyle/>
          <a:p>
            <a:r>
              <a:rPr lang="en-US" dirty="0"/>
              <a:t>Select File &gt; Import &gt; To import projects into Workspace</a:t>
            </a:r>
          </a:p>
          <a:p>
            <a:r>
              <a:rPr lang="en-US" dirty="0"/>
              <a:t>Click Next</a:t>
            </a:r>
          </a:p>
          <a:p>
            <a:r>
              <a:rPr lang="en-US" dirty="0"/>
              <a:t>Browse to identify a project directory</a:t>
            </a:r>
          </a:p>
          <a:p>
            <a:r>
              <a:rPr lang="en-US" dirty="0"/>
              <a:t>Can use ‘Copy projects into workspace’ to make a copy of the directory instead of working directly out of the chosen directory</a:t>
            </a:r>
          </a:p>
        </p:txBody>
      </p:sp>
      <p:pic>
        <p:nvPicPr>
          <p:cNvPr id="1269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006" y="1371600"/>
            <a:ext cx="645001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87537"/>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idx="4294967295"/>
          </p:nvPr>
        </p:nvSpPr>
        <p:spPr>
          <a:xfrm>
            <a:off x="304800" y="609600"/>
            <a:ext cx="8345488" cy="533400"/>
          </a:xfrm>
        </p:spPr>
        <p:txBody>
          <a:bodyPr>
            <a:normAutofit fontScale="90000"/>
          </a:bodyPr>
          <a:lstStyle/>
          <a:p>
            <a:r>
              <a:rPr lang="en-US" dirty="0"/>
              <a:t>Deleting a Project</a:t>
            </a:r>
          </a:p>
        </p:txBody>
      </p:sp>
      <p:sp>
        <p:nvSpPr>
          <p:cNvPr id="128003" name="Content Placeholder 2"/>
          <p:cNvSpPr>
            <a:spLocks noGrp="1"/>
          </p:cNvSpPr>
          <p:nvPr>
            <p:ph idx="4294967295"/>
          </p:nvPr>
        </p:nvSpPr>
        <p:spPr>
          <a:xfrm>
            <a:off x="228600" y="1447800"/>
            <a:ext cx="1752600" cy="4724400"/>
          </a:xfrm>
        </p:spPr>
        <p:txBody>
          <a:bodyPr>
            <a:normAutofit lnSpcReduction="10000"/>
          </a:bodyPr>
          <a:lstStyle/>
          <a:p>
            <a:r>
              <a:rPr lang="en-US" sz="2000" dirty="0"/>
              <a:t>Right click on name of project in the Project Explorer</a:t>
            </a:r>
          </a:p>
          <a:p>
            <a:r>
              <a:rPr lang="en-US" sz="2000" dirty="0"/>
              <a:t>Files will only be deleted if the ‘Also delete contents under …’ option is selected</a:t>
            </a:r>
          </a:p>
          <a:p>
            <a:r>
              <a:rPr lang="en-US" sz="2000" dirty="0"/>
              <a:t>Click ‘Yes’</a:t>
            </a:r>
          </a:p>
        </p:txBody>
      </p:sp>
      <p:pic>
        <p:nvPicPr>
          <p:cNvPr id="1280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447800"/>
            <a:ext cx="67818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728816"/>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idx="4294967295"/>
          </p:nvPr>
        </p:nvSpPr>
        <p:spPr>
          <a:xfrm>
            <a:off x="457200" y="274638"/>
            <a:ext cx="8229600" cy="868362"/>
          </a:xfrm>
        </p:spPr>
        <p:txBody>
          <a:bodyPr/>
          <a:lstStyle/>
          <a:p>
            <a:r>
              <a:rPr lang="en-US" dirty="0"/>
              <a:t>CIMTool Updates</a:t>
            </a:r>
          </a:p>
        </p:txBody>
      </p:sp>
      <p:sp>
        <p:nvSpPr>
          <p:cNvPr id="129027" name="Content Placeholder 2"/>
          <p:cNvSpPr>
            <a:spLocks noGrp="1"/>
          </p:cNvSpPr>
          <p:nvPr>
            <p:ph idx="4294967295"/>
          </p:nvPr>
        </p:nvSpPr>
        <p:spPr>
          <a:xfrm>
            <a:off x="121920" y="1295400"/>
            <a:ext cx="2286000" cy="4495800"/>
          </a:xfrm>
        </p:spPr>
        <p:txBody>
          <a:bodyPr/>
          <a:lstStyle/>
          <a:p>
            <a:r>
              <a:rPr lang="en-US" sz="2000" dirty="0"/>
              <a:t>TO obtain updates to Eclipse and CIMTool</a:t>
            </a:r>
          </a:p>
          <a:p>
            <a:r>
              <a:rPr lang="en-US" sz="2000" dirty="0"/>
              <a:t>Use Help &gt; Software Updates &gt; CIMTool</a:t>
            </a:r>
          </a:p>
          <a:p>
            <a:r>
              <a:rPr lang="en-US" sz="2000" dirty="0"/>
              <a:t>Select ‘Search for New Features to Install’ option</a:t>
            </a:r>
          </a:p>
        </p:txBody>
      </p:sp>
      <p:pic>
        <p:nvPicPr>
          <p:cNvPr id="1290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920" y="1295400"/>
            <a:ext cx="64770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827704"/>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609600" y="381000"/>
            <a:ext cx="7239000" cy="762000"/>
          </a:xfrm>
        </p:spPr>
        <p:txBody>
          <a:bodyPr/>
          <a:lstStyle/>
          <a:p>
            <a:r>
              <a:rPr lang="en-US" dirty="0"/>
              <a:t>Where Do I Get …</a:t>
            </a:r>
          </a:p>
        </p:txBody>
      </p:sp>
      <p:sp>
        <p:nvSpPr>
          <p:cNvPr id="130051" name="Rectangle 3"/>
          <p:cNvSpPr>
            <a:spLocks noGrp="1" noChangeArrowheads="1"/>
          </p:cNvSpPr>
          <p:nvPr>
            <p:ph type="body" idx="4294967295"/>
          </p:nvPr>
        </p:nvSpPr>
        <p:spPr/>
        <p:txBody>
          <a:bodyPr/>
          <a:lstStyle/>
          <a:p>
            <a:r>
              <a:rPr lang="en-US" sz="2400"/>
              <a:t>CIMTool and Eclipse:</a:t>
            </a:r>
          </a:p>
          <a:p>
            <a:pPr lvl="1"/>
            <a:r>
              <a:rPr lang="en-US" sz="2000">
                <a:hlinkClick r:id="rId3"/>
              </a:rPr>
              <a:t>http://eclipse.org</a:t>
            </a:r>
            <a:r>
              <a:rPr lang="en-US" sz="2000"/>
              <a:t> </a:t>
            </a:r>
          </a:p>
          <a:p>
            <a:pPr lvl="1"/>
            <a:r>
              <a:rPr lang="en-US" sz="2000">
                <a:hlinkClick r:id="rId4"/>
              </a:rPr>
              <a:t>http://cimtool.org</a:t>
            </a:r>
            <a:endParaRPr lang="en-US" sz="2000"/>
          </a:p>
          <a:p>
            <a:r>
              <a:rPr lang="en-US" sz="2400"/>
              <a:t>CIM:</a:t>
            </a:r>
          </a:p>
          <a:p>
            <a:pPr lvl="1"/>
            <a:r>
              <a:rPr lang="en-US" sz="2000">
                <a:hlinkClick r:id="rId5"/>
              </a:rPr>
              <a:t>http://www.ucaiug.org/CIMug</a:t>
            </a:r>
            <a:endParaRPr lang="en-US" sz="2000"/>
          </a:p>
          <a:p>
            <a:r>
              <a:rPr lang="en-US" sz="2400"/>
              <a:t>IEC Standards:</a:t>
            </a:r>
          </a:p>
          <a:p>
            <a:pPr lvl="1"/>
            <a:r>
              <a:rPr lang="en-US" sz="2000">
                <a:hlinkClick r:id="rId6"/>
              </a:rPr>
              <a:t>http://www.iec.ch</a:t>
            </a:r>
            <a:endParaRPr lang="en-US" sz="2000"/>
          </a:p>
        </p:txBody>
      </p:sp>
    </p:spTree>
    <p:extLst>
      <p:ext uri="{BB962C8B-B14F-4D97-AF65-F5344CB8AC3E}">
        <p14:creationId xmlns:p14="http://schemas.microsoft.com/office/powerpoint/2010/main" val="3156087924"/>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idx="4294967295"/>
          </p:nvPr>
        </p:nvSpPr>
        <p:spPr>
          <a:xfrm>
            <a:off x="228600" y="457200"/>
            <a:ext cx="8345488" cy="533400"/>
          </a:xfrm>
        </p:spPr>
        <p:txBody>
          <a:bodyPr>
            <a:normAutofit fontScale="90000"/>
          </a:bodyPr>
          <a:lstStyle/>
          <a:p>
            <a:r>
              <a:rPr lang="en-US" dirty="0"/>
              <a:t>Acknowledgements</a:t>
            </a:r>
          </a:p>
        </p:txBody>
      </p:sp>
      <p:sp>
        <p:nvSpPr>
          <p:cNvPr id="131075" name="Content Placeholder 2"/>
          <p:cNvSpPr>
            <a:spLocks noGrp="1"/>
          </p:cNvSpPr>
          <p:nvPr>
            <p:ph idx="4294967295"/>
          </p:nvPr>
        </p:nvSpPr>
        <p:spPr>
          <a:xfrm>
            <a:off x="381000" y="1371600"/>
            <a:ext cx="7839075" cy="4724400"/>
          </a:xfrm>
        </p:spPr>
        <p:txBody>
          <a:bodyPr/>
          <a:lstStyle/>
          <a:p>
            <a:pPr lvl="1"/>
            <a:r>
              <a:rPr lang="en-US" sz="2400" dirty="0"/>
              <a:t>Not possible without the efforts of Arnold DeVos, the developer of CIMTool</a:t>
            </a:r>
          </a:p>
          <a:p>
            <a:pPr lvl="1"/>
            <a:r>
              <a:rPr lang="en-US" sz="2400" dirty="0"/>
              <a:t>Thanks to those companies that also helped to fund CIMTool development</a:t>
            </a:r>
          </a:p>
          <a:p>
            <a:pPr lvl="1"/>
            <a:r>
              <a:rPr lang="en-US" sz="2400" dirty="0"/>
              <a:t>Thanks to the CIM model managers that have helped to advance the CIM:</a:t>
            </a:r>
          </a:p>
          <a:p>
            <a:pPr lvl="2"/>
            <a:r>
              <a:rPr lang="en-US" sz="2000" dirty="0"/>
              <a:t>Kurt Hunter, Siemens (WG13)</a:t>
            </a:r>
          </a:p>
          <a:p>
            <a:pPr lvl="2"/>
            <a:r>
              <a:rPr lang="en-US" sz="2000" dirty="0"/>
              <a:t>Kendall Demaree, Areva (WG13)</a:t>
            </a:r>
          </a:p>
          <a:p>
            <a:pPr lvl="2"/>
            <a:r>
              <a:rPr lang="en-US" sz="2000" dirty="0"/>
              <a:t>Lars-Ola Osterlund, ABB (WG13)</a:t>
            </a:r>
          </a:p>
          <a:p>
            <a:pPr lvl="2"/>
            <a:r>
              <a:rPr lang="en-US" sz="2000" dirty="0"/>
              <a:t>Tatjana Kostic, ABB (WG14)</a:t>
            </a:r>
          </a:p>
          <a:p>
            <a:pPr lvl="2"/>
            <a:r>
              <a:rPr lang="en-US" sz="2000" dirty="0"/>
              <a:t>Margaret Goodrich, SISCO (WG16)</a:t>
            </a:r>
          </a:p>
        </p:txBody>
      </p:sp>
    </p:spTree>
    <p:extLst>
      <p:ext uri="{BB962C8B-B14F-4D97-AF65-F5344CB8AC3E}">
        <p14:creationId xmlns:p14="http://schemas.microsoft.com/office/powerpoint/2010/main" val="4374384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6"/>
          <p:cNvSpPr>
            <a:spLocks noGrp="1"/>
          </p:cNvSpPr>
          <p:nvPr>
            <p:ph type="title" idx="4294967295"/>
          </p:nvPr>
        </p:nvSpPr>
        <p:spPr>
          <a:xfrm>
            <a:off x="290513" y="914400"/>
            <a:ext cx="8345487" cy="609600"/>
          </a:xfrm>
        </p:spPr>
        <p:txBody>
          <a:bodyPr>
            <a:normAutofit fontScale="90000"/>
          </a:bodyPr>
          <a:lstStyle/>
          <a:p>
            <a:r>
              <a:rPr lang="en-US"/>
              <a:t>More Information</a:t>
            </a:r>
          </a:p>
        </p:txBody>
      </p:sp>
      <p:sp>
        <p:nvSpPr>
          <p:cNvPr id="132099" name="Text Placeholder 7"/>
          <p:cNvSpPr>
            <a:spLocks noGrp="1"/>
          </p:cNvSpPr>
          <p:nvPr>
            <p:ph type="body" sz="half" idx="4294967295"/>
          </p:nvPr>
        </p:nvSpPr>
        <p:spPr>
          <a:xfrm>
            <a:off x="304800" y="1752600"/>
            <a:ext cx="8077200" cy="2133600"/>
          </a:xfrm>
        </p:spPr>
        <p:txBody>
          <a:bodyPr/>
          <a:lstStyle/>
          <a:p>
            <a:r>
              <a:rPr lang="en-US" sz="2400"/>
              <a:t>Eclipse web site: </a:t>
            </a:r>
            <a:r>
              <a:rPr lang="en-US" sz="2400">
                <a:hlinkClick r:id="rId3"/>
              </a:rPr>
              <a:t>http://eclipse.org</a:t>
            </a:r>
            <a:endParaRPr lang="en-US" sz="2400"/>
          </a:p>
          <a:p>
            <a:r>
              <a:rPr lang="en-US" sz="2400"/>
              <a:t>CIMTool web site: </a:t>
            </a:r>
            <a:r>
              <a:rPr lang="en-US" sz="2400">
                <a:hlinkClick r:id="rId4"/>
              </a:rPr>
              <a:t>http://cimtool.org</a:t>
            </a:r>
            <a:endParaRPr lang="en-US" sz="2400"/>
          </a:p>
          <a:p>
            <a:r>
              <a:rPr lang="en-US" sz="2400"/>
              <a:t>E-mail: margaret@sisconet.com</a:t>
            </a:r>
          </a:p>
        </p:txBody>
      </p:sp>
      <p:pic>
        <p:nvPicPr>
          <p:cNvPr id="13210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4038600"/>
            <a:ext cx="14192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038600"/>
            <a:ext cx="25527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4" name="Text Box 8"/>
          <p:cNvSpPr txBox="1">
            <a:spLocks noChangeArrowheads="1"/>
          </p:cNvSpPr>
          <p:nvPr/>
        </p:nvSpPr>
        <p:spPr bwMode="auto">
          <a:xfrm>
            <a:off x="685800" y="5181600"/>
            <a:ext cx="746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a:t>Screen Shots Compliments of UISOL and Scott Neumann</a:t>
            </a:r>
          </a:p>
        </p:txBody>
      </p:sp>
    </p:spTree>
    <p:extLst>
      <p:ext uri="{BB962C8B-B14F-4D97-AF65-F5344CB8AC3E}">
        <p14:creationId xmlns:p14="http://schemas.microsoft.com/office/powerpoint/2010/main" val="4205932972"/>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3067051"/>
          </a:xfrm>
        </p:spPr>
        <p:txBody>
          <a:bodyPr>
            <a:normAutofit/>
          </a:bodyPr>
          <a:lstStyle/>
          <a:p>
            <a:r>
              <a:rPr lang="en-US" dirty="0" smtClean="0"/>
              <a:t>Tutorial Section XIII</a:t>
            </a:r>
            <a:br>
              <a:rPr lang="en-US" dirty="0" smtClean="0"/>
            </a:br>
            <a:r>
              <a:rPr lang="en-US" dirty="0" smtClean="0"/>
              <a:t>*****</a:t>
            </a:r>
            <a:br>
              <a:rPr lang="en-US" dirty="0" smtClean="0"/>
            </a:br>
            <a:r>
              <a:rPr lang="en-US" dirty="0" smtClean="0"/>
              <a:t>Interoperability &amp; IOP Testing</a:t>
            </a:r>
            <a:endParaRPr lang="en-US" dirty="0"/>
          </a:p>
        </p:txBody>
      </p:sp>
      <p:sp>
        <p:nvSpPr>
          <p:cNvPr id="3" name="Subtitle 2"/>
          <p:cNvSpPr>
            <a:spLocks noGrp="1"/>
          </p:cNvSpPr>
          <p:nvPr>
            <p:ph type="subTitle" idx="1"/>
          </p:nvPr>
        </p:nvSpPr>
        <p:spPr>
          <a:xfrm>
            <a:off x="1295400" y="4343400"/>
            <a:ext cx="6400800" cy="1752600"/>
          </a:xfrm>
        </p:spPr>
        <p:txBody>
          <a:bodyPr/>
          <a:lstStyle/>
          <a:p>
            <a:r>
              <a:rPr lang="en-US" dirty="0" smtClean="0"/>
              <a:t>Margaret Goodrich</a:t>
            </a:r>
          </a:p>
          <a:p>
            <a:r>
              <a:rPr lang="en-US" dirty="0" smtClean="0"/>
              <a:t>SISCO</a:t>
            </a:r>
          </a:p>
          <a:p>
            <a:r>
              <a:rPr lang="en-US" dirty="0" smtClean="0"/>
              <a:t>margaret@sisconet.com</a:t>
            </a:r>
            <a:endParaRPr lang="en-US" dirty="0"/>
          </a:p>
        </p:txBody>
      </p:sp>
    </p:spTree>
    <p:extLst>
      <p:ext uri="{BB962C8B-B14F-4D97-AF65-F5344CB8AC3E}">
        <p14:creationId xmlns:p14="http://schemas.microsoft.com/office/powerpoint/2010/main" val="702392916"/>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ChangeArrowheads="1"/>
          </p:cNvSpPr>
          <p:nvPr>
            <p:ph type="title"/>
          </p:nvPr>
        </p:nvSpPr>
        <p:spPr>
          <a:xfrm>
            <a:off x="457200" y="381000"/>
            <a:ext cx="8229600" cy="792162"/>
          </a:xfrm>
        </p:spPr>
        <p:txBody>
          <a:bodyPr/>
          <a:lstStyle/>
          <a:p>
            <a:r>
              <a:rPr lang="en-US" dirty="0"/>
              <a:t>Topics</a:t>
            </a:r>
          </a:p>
        </p:txBody>
      </p:sp>
      <p:sp>
        <p:nvSpPr>
          <p:cNvPr id="975875" name="Rectangle 3"/>
          <p:cNvSpPr>
            <a:spLocks noGrp="1" noChangeArrowheads="1"/>
          </p:cNvSpPr>
          <p:nvPr>
            <p:ph type="body" idx="1"/>
          </p:nvPr>
        </p:nvSpPr>
        <p:spPr>
          <a:xfrm>
            <a:off x="457200" y="1219200"/>
            <a:ext cx="8229600" cy="4525963"/>
          </a:xfrm>
        </p:spPr>
        <p:txBody>
          <a:bodyPr>
            <a:normAutofit lnSpcReduction="10000"/>
          </a:bodyPr>
          <a:lstStyle/>
          <a:p>
            <a:r>
              <a:rPr lang="en-US" sz="3200" dirty="0"/>
              <a:t>Major IOP Artifacts</a:t>
            </a:r>
          </a:p>
          <a:p>
            <a:r>
              <a:rPr lang="en-US" sz="3200" dirty="0"/>
              <a:t>Major </a:t>
            </a:r>
            <a:r>
              <a:rPr lang="en-US" sz="3200" dirty="0" smtClean="0"/>
              <a:t>Activities</a:t>
            </a:r>
            <a:endParaRPr lang="en-US" dirty="0" smtClean="0"/>
          </a:p>
          <a:p>
            <a:r>
              <a:rPr lang="en-US" dirty="0"/>
              <a:t>IOP Profile Contents (both Model and Message)</a:t>
            </a:r>
          </a:p>
          <a:p>
            <a:r>
              <a:rPr lang="en-US" dirty="0" smtClean="0"/>
              <a:t>Models </a:t>
            </a:r>
            <a:r>
              <a:rPr lang="en-US" dirty="0"/>
              <a:t>and Message </a:t>
            </a:r>
            <a:r>
              <a:rPr lang="en-US" dirty="0" smtClean="0"/>
              <a:t>Exchange</a:t>
            </a:r>
          </a:p>
          <a:p>
            <a:r>
              <a:rPr lang="en-US" dirty="0"/>
              <a:t>Role of Test Witness</a:t>
            </a:r>
          </a:p>
          <a:p>
            <a:r>
              <a:rPr lang="en-US" dirty="0"/>
              <a:t>Report Test Contents</a:t>
            </a:r>
          </a:p>
          <a:p>
            <a:r>
              <a:rPr lang="en-US" dirty="0"/>
              <a:t>Next </a:t>
            </a:r>
            <a:r>
              <a:rPr lang="en-US" dirty="0" smtClean="0"/>
              <a:t>Steps</a:t>
            </a:r>
            <a:endParaRPr lang="en-US" dirty="0"/>
          </a:p>
        </p:txBody>
      </p:sp>
    </p:spTree>
    <p:extLst>
      <p:ext uri="{BB962C8B-B14F-4D97-AF65-F5344CB8AC3E}">
        <p14:creationId xmlns:p14="http://schemas.microsoft.com/office/powerpoint/2010/main" val="3075529380"/>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914400"/>
            <a:ext cx="9144000" cy="5943600"/>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normAutofit/>
          </a:bodyPr>
          <a:lstStyle/>
          <a:p>
            <a:pPr marL="742950" marR="0" lvl="1" indent="-285750" algn="l" defTabSz="914400" rtl="0" eaLnBrk="0" fontAlgn="base" latinLnBrk="0" hangingPunct="0">
              <a:lnSpc>
                <a:spcPct val="80000"/>
              </a:lnSpc>
              <a:spcBef>
                <a:spcPct val="20000"/>
              </a:spcBef>
              <a:spcAft>
                <a:spcPct val="0"/>
              </a:spcAft>
              <a:buClrTx/>
              <a:buSzTx/>
              <a:buFont typeface="Arial" charset="0"/>
              <a:buChar cha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8435" name="Rectangle 2"/>
          <p:cNvSpPr>
            <a:spLocks noGrp="1" noChangeArrowheads="1"/>
          </p:cNvSpPr>
          <p:nvPr>
            <p:ph type="title"/>
          </p:nvPr>
        </p:nvSpPr>
        <p:spPr>
          <a:xfrm>
            <a:off x="457200" y="381000"/>
            <a:ext cx="8229600" cy="457200"/>
          </a:xfrm>
        </p:spPr>
        <p:txBody>
          <a:bodyPr>
            <a:noAutofit/>
          </a:bodyPr>
          <a:lstStyle/>
          <a:p>
            <a:r>
              <a:rPr lang="en-US" sz="3200" dirty="0" smtClean="0"/>
              <a:t>Typical North American Operations Boundary</a:t>
            </a:r>
          </a:p>
        </p:txBody>
      </p:sp>
      <p:graphicFrame>
        <p:nvGraphicFramePr>
          <p:cNvPr id="18434" name="Object 3"/>
          <p:cNvGraphicFramePr>
            <a:graphicFrameLocks noGrp="1" noChangeAspect="1"/>
          </p:cNvGraphicFramePr>
          <p:nvPr>
            <p:ph idx="1"/>
          </p:nvPr>
        </p:nvGraphicFramePr>
        <p:xfrm>
          <a:off x="609600" y="1058011"/>
          <a:ext cx="7772399" cy="5799990"/>
        </p:xfrm>
        <a:graphic>
          <a:graphicData uri="http://schemas.openxmlformats.org/presentationml/2006/ole">
            <mc:AlternateContent xmlns:mc="http://schemas.openxmlformats.org/markup-compatibility/2006">
              <mc:Choice xmlns:v="urn:schemas-microsoft-com:vml" Requires="v">
                <p:oleObj spid="_x0000_s32773" name="Visio" r:id="rId4" imgW="6282212" imgH="4688083" progId="Visio.Drawing.11">
                  <p:embed/>
                </p:oleObj>
              </mc:Choice>
              <mc:Fallback>
                <p:oleObj name="Visio" r:id="rId4" imgW="6282212" imgH="4688083"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058011"/>
                        <a:ext cx="7772399" cy="57999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03868127"/>
      </p:ext>
    </p:extLst>
  </p:cSld>
  <p:clrMapOvr>
    <a:masterClrMapping/>
  </p:clrMapOvr>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body" idx="1"/>
          </p:nvPr>
        </p:nvSpPr>
        <p:spPr>
          <a:noFill/>
          <a:ln/>
        </p:spPr>
        <p:txBody>
          <a:bodyPr lIns="92075" tIns="46038" rIns="92075" bIns="46038"/>
          <a:lstStyle/>
          <a:p>
            <a:pPr marL="495300" indent="-495300"/>
            <a:r>
              <a:rPr lang="en-US"/>
              <a:t>Use Cases and Test Cases (ENTSO-E and Vendors)</a:t>
            </a:r>
          </a:p>
          <a:p>
            <a:pPr marL="495300" indent="-495300"/>
            <a:r>
              <a:rPr lang="en-US"/>
              <a:t>Profile Document(s) (ENTSO-E and Vendors)</a:t>
            </a:r>
          </a:p>
          <a:p>
            <a:pPr marL="495300" indent="-495300"/>
            <a:r>
              <a:rPr lang="en-US"/>
              <a:t>Test Exchange Models (Vendors)</a:t>
            </a:r>
          </a:p>
          <a:p>
            <a:pPr marL="495300" indent="-495300"/>
            <a:r>
              <a:rPr lang="en-US"/>
              <a:t>Test Procedure (ENTSO-E)</a:t>
            </a:r>
          </a:p>
          <a:p>
            <a:pPr marL="495300" indent="-495300"/>
            <a:r>
              <a:rPr lang="en-US"/>
              <a:t>Test Report (ENTSO-E)</a:t>
            </a:r>
          </a:p>
        </p:txBody>
      </p:sp>
      <p:sp>
        <p:nvSpPr>
          <p:cNvPr id="976899" name="Rectangle 3"/>
          <p:cNvSpPr>
            <a:spLocks noGrp="1" noChangeArrowheads="1"/>
          </p:cNvSpPr>
          <p:nvPr>
            <p:ph type="title"/>
          </p:nvPr>
        </p:nvSpPr>
        <p:spPr>
          <a:xfrm>
            <a:off x="362857" y="609600"/>
            <a:ext cx="8382000" cy="838200"/>
          </a:xfrm>
          <a:noFill/>
          <a:ln/>
        </p:spPr>
        <p:txBody>
          <a:bodyPr lIns="92075" tIns="46038" rIns="92075" bIns="46038"/>
          <a:lstStyle/>
          <a:p>
            <a:r>
              <a:rPr lang="en-US" sz="3400"/>
              <a:t>Major IOP Artifacts </a:t>
            </a:r>
          </a:p>
        </p:txBody>
      </p:sp>
    </p:spTree>
    <p:extLst>
      <p:ext uri="{BB962C8B-B14F-4D97-AF65-F5344CB8AC3E}">
        <p14:creationId xmlns:p14="http://schemas.microsoft.com/office/powerpoint/2010/main" val="3409286906"/>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2"/>
          <p:cNvSpPr>
            <a:spLocks noGrp="1" noChangeArrowheads="1"/>
          </p:cNvSpPr>
          <p:nvPr>
            <p:ph type="title"/>
          </p:nvPr>
        </p:nvSpPr>
        <p:spPr>
          <a:xfrm>
            <a:off x="423333" y="854075"/>
            <a:ext cx="7982857" cy="503238"/>
          </a:xfrm>
          <a:noFill/>
          <a:ln/>
        </p:spPr>
        <p:txBody>
          <a:bodyPr lIns="92075" tIns="46038" rIns="92075" bIns="46038">
            <a:normAutofit fontScale="90000"/>
          </a:bodyPr>
          <a:lstStyle/>
          <a:p>
            <a:r>
              <a:rPr lang="en-US" sz="3400"/>
              <a:t>Major Activities</a:t>
            </a:r>
          </a:p>
        </p:txBody>
      </p:sp>
      <p:sp>
        <p:nvSpPr>
          <p:cNvPr id="977923" name="Rectangle 3"/>
          <p:cNvSpPr>
            <a:spLocks noGrp="1" noChangeArrowheads="1"/>
          </p:cNvSpPr>
          <p:nvPr>
            <p:ph type="body" idx="1"/>
          </p:nvPr>
        </p:nvSpPr>
        <p:spPr>
          <a:xfrm>
            <a:off x="362857" y="1657350"/>
            <a:ext cx="8345714" cy="4629150"/>
          </a:xfrm>
          <a:noFill/>
          <a:ln/>
        </p:spPr>
        <p:txBody>
          <a:bodyPr lIns="92075" tIns="46038" rIns="92075" bIns="46038"/>
          <a:lstStyle/>
          <a:p>
            <a:pPr marL="495300" indent="-495300"/>
            <a:r>
              <a:rPr lang="en-US" sz="2600"/>
              <a:t>Conference Calls with Vendors and Test Witnesses </a:t>
            </a:r>
          </a:p>
          <a:p>
            <a:pPr marL="495300" indent="-495300"/>
            <a:r>
              <a:rPr lang="en-US" sz="2600"/>
              <a:t>Update of the UML Model, if needed</a:t>
            </a:r>
          </a:p>
          <a:p>
            <a:pPr marL="495300" indent="-495300"/>
            <a:r>
              <a:rPr lang="en-US" sz="2600"/>
              <a:t>Revision of the IOP Profile</a:t>
            </a:r>
          </a:p>
          <a:p>
            <a:pPr marL="495300" indent="-495300"/>
            <a:r>
              <a:rPr lang="en-US" sz="2600"/>
              <a:t>Generation of the Test Procedures</a:t>
            </a:r>
          </a:p>
          <a:p>
            <a:pPr marL="495300" indent="-495300"/>
            <a:r>
              <a:rPr lang="en-US" sz="2600"/>
              <a:t>Pre-Test – Exchange of Model Files</a:t>
            </a:r>
          </a:p>
          <a:p>
            <a:pPr marL="495300" indent="-495300"/>
            <a:r>
              <a:rPr lang="en-US" sz="2600"/>
              <a:t>Execution of the Test and Capture of the Data and Results</a:t>
            </a:r>
          </a:p>
          <a:p>
            <a:pPr marL="495300" indent="-495300"/>
            <a:r>
              <a:rPr lang="en-US" sz="2600"/>
              <a:t>Generation of the Test Report</a:t>
            </a:r>
          </a:p>
        </p:txBody>
      </p:sp>
    </p:spTree>
    <p:extLst>
      <p:ext uri="{BB962C8B-B14F-4D97-AF65-F5344CB8AC3E}">
        <p14:creationId xmlns:p14="http://schemas.microsoft.com/office/powerpoint/2010/main" val="1462332176"/>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body" idx="1"/>
          </p:nvPr>
        </p:nvSpPr>
        <p:spPr>
          <a:xfrm>
            <a:off x="435429" y="1447801"/>
            <a:ext cx="8078108" cy="4748213"/>
          </a:xfrm>
          <a:noFill/>
          <a:ln/>
        </p:spPr>
        <p:txBody>
          <a:bodyPr lIns="92075" tIns="46038" rIns="92075" bIns="46038">
            <a:normAutofit fontScale="85000" lnSpcReduction="20000"/>
          </a:bodyPr>
          <a:lstStyle/>
          <a:p>
            <a:r>
              <a:rPr lang="en-US"/>
              <a:t>A Profile is the portion of the UML that is included in the IOP to complete the Use Case.</a:t>
            </a:r>
          </a:p>
          <a:p>
            <a:r>
              <a:rPr lang="en-US"/>
              <a:t>The Profile defines the set of data (classes, attributes and associations) that MAY be exchanged.</a:t>
            </a:r>
          </a:p>
          <a:p>
            <a:r>
              <a:rPr lang="en-US"/>
              <a:t>A Model Exchange Profile (i.e., the CPSM profile for example) defines a subset of the CIM that will be exchanged and defines the minimum requirements as a Power System Model that is complete enough to allow a Power Flow to be solved.  </a:t>
            </a:r>
          </a:p>
          <a:p>
            <a:r>
              <a:rPr lang="en-US"/>
              <a:t>The Model Exchange Profile will be represented in an RDF Schema and will use CIM/XML RDF files to complete the exchange.  </a:t>
            </a:r>
          </a:p>
        </p:txBody>
      </p:sp>
      <p:sp>
        <p:nvSpPr>
          <p:cNvPr id="991235" name="Rectangle 3"/>
          <p:cNvSpPr>
            <a:spLocks noGrp="1" noChangeArrowheads="1"/>
          </p:cNvSpPr>
          <p:nvPr>
            <p:ph type="title"/>
          </p:nvPr>
        </p:nvSpPr>
        <p:spPr>
          <a:xfrm>
            <a:off x="362857" y="533400"/>
            <a:ext cx="8382000" cy="838200"/>
          </a:xfrm>
          <a:noFill/>
          <a:ln/>
        </p:spPr>
        <p:txBody>
          <a:bodyPr lIns="92075" tIns="46038" rIns="92075" bIns="46038"/>
          <a:lstStyle/>
          <a:p>
            <a:r>
              <a:rPr lang="en-US" sz="3400"/>
              <a:t>Profile Contents </a:t>
            </a:r>
          </a:p>
        </p:txBody>
      </p:sp>
    </p:spTree>
    <p:extLst>
      <p:ext uri="{BB962C8B-B14F-4D97-AF65-F5344CB8AC3E}">
        <p14:creationId xmlns:p14="http://schemas.microsoft.com/office/powerpoint/2010/main" val="1978607806"/>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ChangeArrowheads="1"/>
          </p:cNvSpPr>
          <p:nvPr>
            <p:ph type="body" idx="1"/>
          </p:nvPr>
        </p:nvSpPr>
        <p:spPr>
          <a:xfrm>
            <a:off x="435429" y="1371601"/>
            <a:ext cx="8078108" cy="4748213"/>
          </a:xfrm>
          <a:noFill/>
          <a:ln/>
        </p:spPr>
        <p:txBody>
          <a:bodyPr lIns="92075" tIns="46038" rIns="92075" bIns="46038"/>
          <a:lstStyle/>
          <a:p>
            <a:r>
              <a:rPr lang="en-US" sz="2000" dirty="0" smtClean="0"/>
              <a:t>A </a:t>
            </a:r>
            <a:r>
              <a:rPr lang="en-US" sz="2000" dirty="0"/>
              <a:t>Message profile defines the set of data that must be provided to complete a specific task.</a:t>
            </a:r>
          </a:p>
          <a:p>
            <a:r>
              <a:rPr lang="en-US" sz="2000" dirty="0" smtClean="0"/>
              <a:t>The </a:t>
            </a:r>
            <a:r>
              <a:rPr lang="en-US" sz="2000" dirty="0"/>
              <a:t>Message profile actually defines a superset of the contents that will be exchanged.  </a:t>
            </a:r>
          </a:p>
          <a:p>
            <a:r>
              <a:rPr lang="en-US" sz="2000" dirty="0"/>
              <a:t>Message profiles use XML Schema and the XSDs are then used to generate the XML message(s) that will be exchanged for each task</a:t>
            </a:r>
            <a:r>
              <a:rPr lang="en-US" sz="2000" dirty="0" smtClean="0"/>
              <a:t>.</a:t>
            </a:r>
          </a:p>
          <a:p>
            <a:r>
              <a:rPr lang="en-US" sz="2000" dirty="0"/>
              <a:t>One of more full models may be used for exchange of a Power System Model for Transmission or Distribution. </a:t>
            </a:r>
          </a:p>
          <a:p>
            <a:r>
              <a:rPr lang="en-US" sz="2000" dirty="0"/>
              <a:t>One or more Profile Group files may also be provided for use in the Transmission or Distribution model exchange.</a:t>
            </a:r>
          </a:p>
          <a:p>
            <a:r>
              <a:rPr lang="en-US" sz="2000" dirty="0"/>
              <a:t>One or more Message profiles (XSDs) may be provided for use in the Distribution and Market exchange.</a:t>
            </a:r>
          </a:p>
          <a:p>
            <a:pPr marL="0" indent="0">
              <a:buNone/>
            </a:pPr>
            <a:endParaRPr lang="en-US" sz="2000" dirty="0"/>
          </a:p>
        </p:txBody>
      </p:sp>
      <p:sp>
        <p:nvSpPr>
          <p:cNvPr id="992259" name="Rectangle 3"/>
          <p:cNvSpPr>
            <a:spLocks noGrp="1" noChangeArrowheads="1"/>
          </p:cNvSpPr>
          <p:nvPr>
            <p:ph type="title"/>
          </p:nvPr>
        </p:nvSpPr>
        <p:spPr>
          <a:xfrm>
            <a:off x="362857" y="533400"/>
            <a:ext cx="8382000" cy="838200"/>
          </a:xfrm>
          <a:noFill/>
          <a:ln/>
        </p:spPr>
        <p:txBody>
          <a:bodyPr lIns="92075" tIns="46038" rIns="92075" bIns="46038"/>
          <a:lstStyle/>
          <a:p>
            <a:r>
              <a:rPr lang="en-US" sz="3400"/>
              <a:t>Profile Contents </a:t>
            </a:r>
          </a:p>
        </p:txBody>
      </p:sp>
    </p:spTree>
    <p:extLst>
      <p:ext uri="{BB962C8B-B14F-4D97-AF65-F5344CB8AC3E}">
        <p14:creationId xmlns:p14="http://schemas.microsoft.com/office/powerpoint/2010/main" val="77011312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endParaRPr lang="en-US" dirty="0"/>
          </a:p>
        </p:txBody>
      </p:sp>
      <p:sp>
        <p:nvSpPr>
          <p:cNvPr id="1000451" name="Rectangle 3"/>
          <p:cNvSpPr>
            <a:spLocks noGrp="1" noChangeArrowheads="1"/>
          </p:cNvSpPr>
          <p:nvPr>
            <p:ph type="body" idx="1"/>
          </p:nvPr>
        </p:nvSpPr>
        <p:spPr>
          <a:xfrm>
            <a:off x="457200" y="2438400"/>
            <a:ext cx="8229600" cy="1219200"/>
          </a:xfrm>
        </p:spPr>
        <p:txBody>
          <a:bodyPr/>
          <a:lstStyle/>
          <a:p>
            <a:pPr marL="0" indent="0">
              <a:buNone/>
            </a:pPr>
            <a:r>
              <a:rPr lang="en-US" sz="3600" dirty="0" smtClean="0">
                <a:solidFill>
                  <a:srgbClr val="FF0000"/>
                </a:solidFill>
              </a:rPr>
              <a:t>Models </a:t>
            </a:r>
            <a:r>
              <a:rPr lang="en-US" sz="3600" dirty="0">
                <a:solidFill>
                  <a:srgbClr val="FF0000"/>
                </a:solidFill>
              </a:rPr>
              <a:t>and Message Exchange</a:t>
            </a:r>
            <a:endParaRPr lang="en-US" sz="3600" dirty="0"/>
          </a:p>
          <a:p>
            <a:endParaRPr lang="en-US" dirty="0"/>
          </a:p>
          <a:p>
            <a:endParaRPr lang="en-US" b="1" dirty="0">
              <a:solidFill>
                <a:srgbClr val="FF0000"/>
              </a:solidFill>
            </a:endParaRPr>
          </a:p>
          <a:p>
            <a:pPr marL="0" indent="0">
              <a:buNone/>
            </a:pPr>
            <a:endParaRPr lang="en-US" dirty="0"/>
          </a:p>
        </p:txBody>
      </p:sp>
    </p:spTree>
    <p:extLst>
      <p:ext uri="{BB962C8B-B14F-4D97-AF65-F5344CB8AC3E}">
        <p14:creationId xmlns:p14="http://schemas.microsoft.com/office/powerpoint/2010/main" val="3634469089"/>
      </p:ext>
    </p:extLst>
  </p:cSld>
  <p:clrMapOvr>
    <a:masterClrMapping/>
  </p:clrMapOvr>
  <p:transition>
    <p:wipe dir="r"/>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r>
              <a:rPr lang="en-US"/>
              <a:t>Exchange Test Cases</a:t>
            </a:r>
          </a:p>
        </p:txBody>
      </p:sp>
      <p:sp>
        <p:nvSpPr>
          <p:cNvPr id="1001475" name="Rectangle 3"/>
          <p:cNvSpPr>
            <a:spLocks noGrp="1" noChangeArrowheads="1"/>
          </p:cNvSpPr>
          <p:nvPr>
            <p:ph type="body" idx="1"/>
          </p:nvPr>
        </p:nvSpPr>
        <p:spPr/>
        <p:txBody>
          <a:bodyPr>
            <a:normAutofit fontScale="92500" lnSpcReduction="20000"/>
          </a:bodyPr>
          <a:lstStyle/>
          <a:p>
            <a:r>
              <a:rPr lang="en-US" sz="2800"/>
              <a:t>Define the type of tests to perform</a:t>
            </a:r>
          </a:p>
          <a:p>
            <a:pPr lvl="1"/>
            <a:r>
              <a:rPr lang="en-US"/>
              <a:t>Full Model Exchange</a:t>
            </a:r>
          </a:p>
          <a:p>
            <a:pPr lvl="1"/>
            <a:r>
              <a:rPr lang="en-US"/>
              <a:t>Profile Data Group Exchange</a:t>
            </a:r>
          </a:p>
          <a:p>
            <a:pPr lvl="1"/>
            <a:r>
              <a:rPr lang="en-US"/>
              <a:t>Message Exchange</a:t>
            </a:r>
          </a:p>
          <a:p>
            <a:r>
              <a:rPr lang="en-US" sz="2800"/>
              <a:t>Define the contents of the tests</a:t>
            </a:r>
          </a:p>
          <a:p>
            <a:pPr lvl="1"/>
            <a:r>
              <a:rPr lang="en-US"/>
              <a:t>Exchange EMS data between two or more EMS Systems</a:t>
            </a:r>
          </a:p>
          <a:p>
            <a:pPr lvl="1"/>
            <a:r>
              <a:rPr lang="en-US"/>
              <a:t>Exchange data between two different systems – e.g., GIS data flowing to a DMS system</a:t>
            </a:r>
          </a:p>
          <a:p>
            <a:pPr lvl="1"/>
            <a:r>
              <a:rPr lang="en-US"/>
              <a:t>Exchange messages between two systems – e.g., metering data sent to an MDM system</a:t>
            </a:r>
          </a:p>
        </p:txBody>
      </p:sp>
    </p:spTree>
    <p:extLst>
      <p:ext uri="{BB962C8B-B14F-4D97-AF65-F5344CB8AC3E}">
        <p14:creationId xmlns:p14="http://schemas.microsoft.com/office/powerpoint/2010/main" val="3819231693"/>
      </p:ext>
    </p:extLst>
  </p:cSld>
  <p:clrMapOvr>
    <a:masterClrMapping/>
  </p:clrMapOvr>
  <p:transition>
    <p:wipe dir="r"/>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r>
              <a:rPr lang="en-US"/>
              <a:t>Model Exchange Test Cases</a:t>
            </a:r>
          </a:p>
        </p:txBody>
      </p:sp>
      <p:sp>
        <p:nvSpPr>
          <p:cNvPr id="1003523" name="Rectangle 3"/>
          <p:cNvSpPr>
            <a:spLocks noGrp="1" noChangeArrowheads="1"/>
          </p:cNvSpPr>
          <p:nvPr>
            <p:ph type="body" idx="1"/>
          </p:nvPr>
        </p:nvSpPr>
        <p:spPr/>
        <p:txBody>
          <a:bodyPr/>
          <a:lstStyle/>
          <a:p>
            <a:r>
              <a:rPr lang="en-US"/>
              <a:t>61970-452 – CPSM exchange - Model Exchange focus</a:t>
            </a:r>
          </a:p>
          <a:p>
            <a:r>
              <a:rPr lang="en-US"/>
              <a:t>61970-456 – Planning &amp; Dynamics exchange – Solved Case focus </a:t>
            </a:r>
          </a:p>
          <a:p>
            <a:r>
              <a:rPr lang="en-US"/>
              <a:t>62325-452 – Market exchange – Model Exchange focus</a:t>
            </a:r>
          </a:p>
          <a:p>
            <a:endParaRPr lang="en-US"/>
          </a:p>
          <a:p>
            <a:endParaRPr lang="en-US"/>
          </a:p>
        </p:txBody>
      </p:sp>
    </p:spTree>
    <p:extLst>
      <p:ext uri="{BB962C8B-B14F-4D97-AF65-F5344CB8AC3E}">
        <p14:creationId xmlns:p14="http://schemas.microsoft.com/office/powerpoint/2010/main" val="2470148620"/>
      </p:ext>
    </p:extLst>
  </p:cSld>
  <p:clrMapOvr>
    <a:masterClrMapping/>
  </p:clrMapOvr>
  <p:transition>
    <p:wipe dir="r"/>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p:txBody>
          <a:bodyPr/>
          <a:lstStyle/>
          <a:p>
            <a:r>
              <a:rPr lang="en-US"/>
              <a:t>Model Exchange Test Cases</a:t>
            </a:r>
          </a:p>
        </p:txBody>
      </p:sp>
      <p:sp>
        <p:nvSpPr>
          <p:cNvPr id="1004547" name="Rectangle 3"/>
          <p:cNvSpPr>
            <a:spLocks noGrp="1" noChangeArrowheads="1"/>
          </p:cNvSpPr>
          <p:nvPr>
            <p:ph type="body" idx="1"/>
          </p:nvPr>
        </p:nvSpPr>
        <p:spPr/>
        <p:txBody>
          <a:bodyPr/>
          <a:lstStyle/>
          <a:p>
            <a:pPr>
              <a:buFontTx/>
              <a:buNone/>
            </a:pPr>
            <a:endParaRPr lang="en-US"/>
          </a:p>
          <a:p>
            <a:endParaRPr lang="en-US"/>
          </a:p>
        </p:txBody>
      </p:sp>
      <p:sp>
        <p:nvSpPr>
          <p:cNvPr id="1004548" name="Rectangle 4"/>
          <p:cNvSpPr>
            <a:spLocks noChangeArrowheads="1"/>
          </p:cNvSpPr>
          <p:nvPr/>
        </p:nvSpPr>
        <p:spPr bwMode="auto">
          <a:xfrm>
            <a:off x="406703" y="1438275"/>
            <a:ext cx="7075714"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3038" indent="-173038" algn="l" eaLnBrk="1" hangingPunct="1">
              <a:lnSpc>
                <a:spcPct val="95000"/>
              </a:lnSpc>
              <a:spcBef>
                <a:spcPct val="25000"/>
              </a:spcBef>
              <a:spcAft>
                <a:spcPct val="25000"/>
              </a:spcAft>
            </a:pPr>
            <a:r>
              <a:rPr lang="en-US" sz="2400" b="1">
                <a:solidFill>
                  <a:schemeClr val="accent1"/>
                </a:solidFill>
              </a:rPr>
              <a:t>Exchange of CPSM &amp; Market Models</a:t>
            </a:r>
          </a:p>
          <a:p>
            <a:pPr marL="173038" indent="-173038" algn="l" eaLnBrk="1" hangingPunct="1">
              <a:lnSpc>
                <a:spcPct val="95000"/>
              </a:lnSpc>
              <a:spcBef>
                <a:spcPct val="25000"/>
              </a:spcBef>
              <a:spcAft>
                <a:spcPct val="25000"/>
              </a:spcAft>
              <a:buFontTx/>
              <a:buChar char="•"/>
            </a:pPr>
            <a:endParaRPr lang="en-US" sz="2400"/>
          </a:p>
        </p:txBody>
      </p:sp>
      <p:pic>
        <p:nvPicPr>
          <p:cNvPr id="100454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t="17473" b="8179"/>
          <a:stretch>
            <a:fillRect/>
          </a:stretch>
        </p:blipFill>
        <p:spPr bwMode="auto">
          <a:xfrm>
            <a:off x="970643" y="2265364"/>
            <a:ext cx="5686274"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0005329"/>
      </p:ext>
    </p:extLst>
  </p:cSld>
  <p:clrMapOvr>
    <a:masterClrMapping/>
  </p:clrMapOvr>
  <p:transition>
    <p:wipe dir="r"/>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r>
              <a:rPr lang="en-US"/>
              <a:t>Message Exchange Test Cases</a:t>
            </a:r>
          </a:p>
        </p:txBody>
      </p:sp>
      <p:sp>
        <p:nvSpPr>
          <p:cNvPr id="1006595" name="Rectangle 3"/>
          <p:cNvSpPr>
            <a:spLocks noGrp="1" noChangeArrowheads="1"/>
          </p:cNvSpPr>
          <p:nvPr>
            <p:ph type="body" idx="1"/>
          </p:nvPr>
        </p:nvSpPr>
        <p:spPr/>
        <p:txBody>
          <a:bodyPr>
            <a:normAutofit lnSpcReduction="10000"/>
          </a:bodyPr>
          <a:lstStyle/>
          <a:p>
            <a:r>
              <a:rPr lang="en-US"/>
              <a:t>Market – Message Exchange focus will use XSD XML Messages provided by the vendors: ABB, Siemens, EDF, Areva, Software AG, Item Solutions, Delta Energy Solution AG, Transition Technologies, Smart Technologies, Unicorn, Astron KFT, Soptim AG, Innsoft, PSI, etc.</a:t>
            </a:r>
          </a:p>
          <a:p>
            <a:r>
              <a:rPr lang="en-US"/>
              <a:t>These messages still need to be fully defined and agreed to between the Utilities, the ISOs and the Vendors.</a:t>
            </a:r>
            <a:endParaRPr lang="en-US" b="1">
              <a:solidFill>
                <a:srgbClr val="FF0000"/>
              </a:solidFill>
            </a:endParaRPr>
          </a:p>
          <a:p>
            <a:endParaRPr lang="en-US"/>
          </a:p>
        </p:txBody>
      </p:sp>
    </p:spTree>
    <p:extLst>
      <p:ext uri="{BB962C8B-B14F-4D97-AF65-F5344CB8AC3E}">
        <p14:creationId xmlns:p14="http://schemas.microsoft.com/office/powerpoint/2010/main" val="4158034592"/>
      </p:ext>
    </p:extLst>
  </p:cSld>
  <p:clrMapOvr>
    <a:masterClrMapping/>
  </p:clrMapOvr>
  <p:transition>
    <p:wipe dir="r"/>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a:xfrm>
            <a:off x="469599" y="381000"/>
            <a:ext cx="8312452" cy="685800"/>
          </a:xfrm>
          <a:noFill/>
          <a:ln/>
        </p:spPr>
        <p:txBody>
          <a:bodyPr lIns="92075" tIns="46038" rIns="92075" bIns="46038"/>
          <a:lstStyle/>
          <a:p>
            <a:r>
              <a:rPr lang="en-US" sz="3400" dirty="0"/>
              <a:t>Message Exchange </a:t>
            </a:r>
            <a:r>
              <a:rPr lang="en-US" sz="3400" dirty="0" smtClean="0"/>
              <a:t>Tests</a:t>
            </a:r>
            <a:endParaRPr lang="en-US" sz="3400" dirty="0"/>
          </a:p>
        </p:txBody>
      </p:sp>
      <p:sp>
        <p:nvSpPr>
          <p:cNvPr id="993283" name="Rectangle 3"/>
          <p:cNvSpPr>
            <a:spLocks noChangeArrowheads="1"/>
          </p:cNvSpPr>
          <p:nvPr/>
        </p:nvSpPr>
        <p:spPr bwMode="auto">
          <a:xfrm>
            <a:off x="491370" y="3162300"/>
            <a:ext cx="7669892" cy="9525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284" name="Text Box 4"/>
          <p:cNvSpPr txBox="1">
            <a:spLocks noChangeArrowheads="1"/>
          </p:cNvSpPr>
          <p:nvPr/>
        </p:nvSpPr>
        <p:spPr bwMode="auto">
          <a:xfrm>
            <a:off x="2269369" y="3181350"/>
            <a:ext cx="374196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19075" indent="-219075"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sz="2000" b="1">
                <a:solidFill>
                  <a:srgbClr val="FF0000"/>
                </a:solidFill>
                <a:latin typeface="Arial" charset="0"/>
              </a:rPr>
              <a:t>Message Bus</a:t>
            </a:r>
          </a:p>
        </p:txBody>
      </p:sp>
      <p:sp>
        <p:nvSpPr>
          <p:cNvPr id="993285" name="Oval 5"/>
          <p:cNvSpPr>
            <a:spLocks noChangeArrowheads="1"/>
          </p:cNvSpPr>
          <p:nvPr/>
        </p:nvSpPr>
        <p:spPr bwMode="auto">
          <a:xfrm>
            <a:off x="1168703" y="3809999"/>
            <a:ext cx="1338035" cy="4191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286" name="Text Box 6"/>
          <p:cNvSpPr txBox="1">
            <a:spLocks noChangeArrowheads="1"/>
          </p:cNvSpPr>
          <p:nvPr/>
        </p:nvSpPr>
        <p:spPr bwMode="auto">
          <a:xfrm>
            <a:off x="1161623" y="3851274"/>
            <a:ext cx="13431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19075" indent="-219075"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sz="1600">
                <a:solidFill>
                  <a:srgbClr val="000000"/>
                </a:solidFill>
                <a:latin typeface="Arial" charset="0"/>
              </a:rPr>
              <a:t>Web Service</a:t>
            </a:r>
          </a:p>
        </p:txBody>
      </p:sp>
      <p:sp>
        <p:nvSpPr>
          <p:cNvPr id="993287" name="Line 7"/>
          <p:cNvSpPr>
            <a:spLocks noChangeShapeType="1"/>
          </p:cNvSpPr>
          <p:nvPr/>
        </p:nvSpPr>
        <p:spPr bwMode="auto">
          <a:xfrm>
            <a:off x="1778000" y="4248149"/>
            <a:ext cx="0" cy="4381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993288" name="Oval 8"/>
          <p:cNvSpPr>
            <a:spLocks noChangeArrowheads="1"/>
          </p:cNvSpPr>
          <p:nvPr/>
        </p:nvSpPr>
        <p:spPr bwMode="auto">
          <a:xfrm>
            <a:off x="1100667" y="4667249"/>
            <a:ext cx="1338036" cy="32385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289" name="Text Box 9"/>
          <p:cNvSpPr txBox="1">
            <a:spLocks noChangeArrowheads="1"/>
          </p:cNvSpPr>
          <p:nvPr/>
        </p:nvSpPr>
        <p:spPr bwMode="auto">
          <a:xfrm>
            <a:off x="1144992" y="4689474"/>
            <a:ext cx="13431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19075" indent="-219075"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sz="1600">
                <a:solidFill>
                  <a:srgbClr val="000000"/>
                </a:solidFill>
                <a:latin typeface="Arial" charset="0"/>
              </a:rPr>
              <a:t>Web Service</a:t>
            </a:r>
          </a:p>
        </p:txBody>
      </p:sp>
      <p:sp>
        <p:nvSpPr>
          <p:cNvPr id="993290" name="Rectangle 10"/>
          <p:cNvSpPr>
            <a:spLocks noChangeArrowheads="1"/>
          </p:cNvSpPr>
          <p:nvPr/>
        </p:nvSpPr>
        <p:spPr bwMode="auto">
          <a:xfrm>
            <a:off x="964595" y="4991099"/>
            <a:ext cx="1524000" cy="8001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291" name="Text Box 11"/>
          <p:cNvSpPr txBox="1">
            <a:spLocks noChangeArrowheads="1"/>
          </p:cNvSpPr>
          <p:nvPr/>
        </p:nvSpPr>
        <p:spPr bwMode="auto">
          <a:xfrm>
            <a:off x="997461" y="5222874"/>
            <a:ext cx="13675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19075" indent="-219075"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sz="1600">
                <a:solidFill>
                  <a:schemeClr val="tx2"/>
                </a:solidFill>
                <a:latin typeface="Arial" charset="0"/>
              </a:rPr>
              <a:t>Application A</a:t>
            </a:r>
          </a:p>
        </p:txBody>
      </p:sp>
      <p:sp>
        <p:nvSpPr>
          <p:cNvPr id="993292" name="Oval 12"/>
          <p:cNvSpPr>
            <a:spLocks noChangeArrowheads="1"/>
          </p:cNvSpPr>
          <p:nvPr/>
        </p:nvSpPr>
        <p:spPr bwMode="auto">
          <a:xfrm>
            <a:off x="1201965" y="2476499"/>
            <a:ext cx="1338035" cy="4191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293" name="Text Box 13"/>
          <p:cNvSpPr txBox="1">
            <a:spLocks noChangeArrowheads="1"/>
          </p:cNvSpPr>
          <p:nvPr/>
        </p:nvSpPr>
        <p:spPr bwMode="auto">
          <a:xfrm>
            <a:off x="1196397" y="2517774"/>
            <a:ext cx="13431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19075" indent="-219075"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sz="1600">
                <a:solidFill>
                  <a:srgbClr val="000000"/>
                </a:solidFill>
                <a:latin typeface="Arial" charset="0"/>
              </a:rPr>
              <a:t>Web Service</a:t>
            </a:r>
          </a:p>
        </p:txBody>
      </p:sp>
      <p:sp>
        <p:nvSpPr>
          <p:cNvPr id="993294" name="Line 14"/>
          <p:cNvSpPr>
            <a:spLocks noChangeShapeType="1"/>
          </p:cNvSpPr>
          <p:nvPr/>
        </p:nvSpPr>
        <p:spPr bwMode="auto">
          <a:xfrm>
            <a:off x="1895929" y="2057399"/>
            <a:ext cx="0" cy="4381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993295" name="Rectangle 15"/>
          <p:cNvSpPr>
            <a:spLocks noChangeArrowheads="1"/>
          </p:cNvSpPr>
          <p:nvPr/>
        </p:nvSpPr>
        <p:spPr bwMode="auto">
          <a:xfrm>
            <a:off x="1152071" y="1257299"/>
            <a:ext cx="1524000" cy="8001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296" name="Text Box 16"/>
          <p:cNvSpPr txBox="1">
            <a:spLocks noChangeArrowheads="1"/>
          </p:cNvSpPr>
          <p:nvPr/>
        </p:nvSpPr>
        <p:spPr bwMode="auto">
          <a:xfrm>
            <a:off x="1177751" y="1489074"/>
            <a:ext cx="13789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19075" indent="-219075"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sz="1600">
                <a:solidFill>
                  <a:srgbClr val="009999"/>
                </a:solidFill>
                <a:latin typeface="Arial" charset="0"/>
              </a:rPr>
              <a:t>Application B</a:t>
            </a:r>
          </a:p>
        </p:txBody>
      </p:sp>
      <p:sp>
        <p:nvSpPr>
          <p:cNvPr id="993297" name="Line 17"/>
          <p:cNvSpPr>
            <a:spLocks noChangeShapeType="1"/>
          </p:cNvSpPr>
          <p:nvPr/>
        </p:nvSpPr>
        <p:spPr bwMode="auto">
          <a:xfrm>
            <a:off x="6079370" y="3848099"/>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993298" name="Oval 18"/>
          <p:cNvSpPr>
            <a:spLocks noChangeArrowheads="1"/>
          </p:cNvSpPr>
          <p:nvPr/>
        </p:nvSpPr>
        <p:spPr bwMode="auto">
          <a:xfrm>
            <a:off x="5639405" y="4514849"/>
            <a:ext cx="931333" cy="3048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299" name="Line 19"/>
          <p:cNvSpPr>
            <a:spLocks noChangeShapeType="1"/>
          </p:cNvSpPr>
          <p:nvPr/>
        </p:nvSpPr>
        <p:spPr bwMode="auto">
          <a:xfrm>
            <a:off x="5621262" y="4686299"/>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993300" name="Line 20"/>
          <p:cNvSpPr>
            <a:spLocks noChangeShapeType="1"/>
          </p:cNvSpPr>
          <p:nvPr/>
        </p:nvSpPr>
        <p:spPr bwMode="auto">
          <a:xfrm>
            <a:off x="6570738" y="4667249"/>
            <a:ext cx="0" cy="704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993301" name="Oval 21"/>
          <p:cNvSpPr>
            <a:spLocks noChangeArrowheads="1"/>
          </p:cNvSpPr>
          <p:nvPr/>
        </p:nvSpPr>
        <p:spPr bwMode="auto">
          <a:xfrm>
            <a:off x="5622775" y="5353049"/>
            <a:ext cx="981226" cy="889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302" name="Line 22"/>
          <p:cNvSpPr>
            <a:spLocks noChangeShapeType="1"/>
          </p:cNvSpPr>
          <p:nvPr/>
        </p:nvSpPr>
        <p:spPr bwMode="auto">
          <a:xfrm flipV="1">
            <a:off x="6232071" y="2324099"/>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993303" name="Rectangle 23"/>
          <p:cNvSpPr>
            <a:spLocks noChangeArrowheads="1"/>
          </p:cNvSpPr>
          <p:nvPr/>
        </p:nvSpPr>
        <p:spPr bwMode="auto">
          <a:xfrm>
            <a:off x="6197298" y="1828799"/>
            <a:ext cx="1117297" cy="4572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304" name="Rectangle 24"/>
          <p:cNvSpPr>
            <a:spLocks noChangeArrowheads="1"/>
          </p:cNvSpPr>
          <p:nvPr/>
        </p:nvSpPr>
        <p:spPr bwMode="auto">
          <a:xfrm>
            <a:off x="6350001" y="1733549"/>
            <a:ext cx="1286631" cy="4191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305" name="Rectangle 25"/>
          <p:cNvSpPr>
            <a:spLocks noChangeArrowheads="1"/>
          </p:cNvSpPr>
          <p:nvPr/>
        </p:nvSpPr>
        <p:spPr bwMode="auto">
          <a:xfrm>
            <a:off x="6620632" y="1333499"/>
            <a:ext cx="1371297" cy="6286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306" name="Text Box 26"/>
          <p:cNvSpPr txBox="1">
            <a:spLocks noChangeArrowheads="1"/>
          </p:cNvSpPr>
          <p:nvPr/>
        </p:nvSpPr>
        <p:spPr bwMode="auto">
          <a:xfrm>
            <a:off x="6809525" y="1431924"/>
            <a:ext cx="12218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19075" indent="-219075"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sz="1600">
                <a:solidFill>
                  <a:srgbClr val="000000"/>
                </a:solidFill>
                <a:latin typeface="Arial" charset="0"/>
              </a:rPr>
              <a:t>Documents</a:t>
            </a:r>
          </a:p>
        </p:txBody>
      </p:sp>
    </p:spTree>
    <p:extLst>
      <p:ext uri="{BB962C8B-B14F-4D97-AF65-F5344CB8AC3E}">
        <p14:creationId xmlns:p14="http://schemas.microsoft.com/office/powerpoint/2010/main" val="33254625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914400"/>
            <a:ext cx="9144000" cy="5943600"/>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normAutofit/>
          </a:bodyPr>
          <a:lstStyle/>
          <a:p>
            <a:pPr marL="742950" marR="0" lvl="1" indent="-285750" algn="l" defTabSz="914400" rtl="0" eaLnBrk="0" fontAlgn="base" latinLnBrk="0" hangingPunct="0">
              <a:lnSpc>
                <a:spcPct val="80000"/>
              </a:lnSpc>
              <a:spcBef>
                <a:spcPct val="20000"/>
              </a:spcBef>
              <a:spcAft>
                <a:spcPct val="0"/>
              </a:spcAft>
              <a:buClrTx/>
              <a:buSzTx/>
              <a:buFont typeface="Arial" charset="0"/>
              <a:buChar cha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9459" name="Rectangle 2"/>
          <p:cNvSpPr>
            <a:spLocks noGrp="1" noChangeArrowheads="1"/>
          </p:cNvSpPr>
          <p:nvPr>
            <p:ph type="title"/>
          </p:nvPr>
        </p:nvSpPr>
        <p:spPr>
          <a:xfrm>
            <a:off x="381000" y="381000"/>
            <a:ext cx="8229600" cy="685800"/>
          </a:xfrm>
        </p:spPr>
        <p:txBody>
          <a:bodyPr>
            <a:normAutofit/>
          </a:bodyPr>
          <a:lstStyle/>
          <a:p>
            <a:r>
              <a:rPr lang="en-US" sz="3200" dirty="0" smtClean="0"/>
              <a:t>Typical ENTSO-E Operations Boundary</a:t>
            </a:r>
          </a:p>
        </p:txBody>
      </p:sp>
      <p:graphicFrame>
        <p:nvGraphicFramePr>
          <p:cNvPr id="19458" name="Object 3"/>
          <p:cNvGraphicFramePr>
            <a:graphicFrameLocks noGrp="1" noChangeAspect="1"/>
          </p:cNvGraphicFramePr>
          <p:nvPr>
            <p:ph idx="1"/>
          </p:nvPr>
        </p:nvGraphicFramePr>
        <p:xfrm>
          <a:off x="457200" y="1371600"/>
          <a:ext cx="8250238" cy="5091113"/>
        </p:xfrm>
        <a:graphic>
          <a:graphicData uri="http://schemas.openxmlformats.org/presentationml/2006/ole">
            <mc:AlternateContent xmlns:mc="http://schemas.openxmlformats.org/markup-compatibility/2006">
              <mc:Choice xmlns:v="urn:schemas-microsoft-com:vml" Requires="v">
                <p:oleObj spid="_x0000_s33797" name="Visio" r:id="rId4" imgW="7596950" imgH="4688300" progId="Visio.Drawing.11">
                  <p:embed/>
                </p:oleObj>
              </mc:Choice>
              <mc:Fallback>
                <p:oleObj name="Visio" r:id="rId4" imgW="7596950" imgH="46883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371600"/>
                        <a:ext cx="8250238" cy="509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68336782"/>
      </p:ext>
    </p:extLst>
  </p:cSld>
  <p:clrMapOvr>
    <a:masterClrMapping/>
  </p:clrMapOvr>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2"/>
          <p:cNvSpPr>
            <a:spLocks noGrp="1" noChangeArrowheads="1"/>
          </p:cNvSpPr>
          <p:nvPr>
            <p:ph type="title"/>
          </p:nvPr>
        </p:nvSpPr>
        <p:spPr>
          <a:xfrm>
            <a:off x="381000" y="457200"/>
            <a:ext cx="7982857" cy="503238"/>
          </a:xfrm>
          <a:noFill/>
          <a:ln/>
        </p:spPr>
        <p:txBody>
          <a:bodyPr lIns="92075" tIns="46038" rIns="92075" bIns="46038">
            <a:normAutofit fontScale="90000"/>
          </a:bodyPr>
          <a:lstStyle/>
          <a:p>
            <a:r>
              <a:rPr lang="en-US" dirty="0"/>
              <a:t>Role of Test Witness</a:t>
            </a:r>
          </a:p>
        </p:txBody>
      </p:sp>
      <p:sp>
        <p:nvSpPr>
          <p:cNvPr id="977923" name="Rectangle 3"/>
          <p:cNvSpPr>
            <a:spLocks noGrp="1" noChangeArrowheads="1"/>
          </p:cNvSpPr>
          <p:nvPr>
            <p:ph type="body" idx="1"/>
          </p:nvPr>
        </p:nvSpPr>
        <p:spPr>
          <a:xfrm>
            <a:off x="533400" y="1371600"/>
            <a:ext cx="7772703" cy="4629150"/>
          </a:xfrm>
          <a:noFill/>
          <a:ln/>
        </p:spPr>
        <p:txBody>
          <a:bodyPr lIns="92075" tIns="46038" rIns="92075" bIns="46038"/>
          <a:lstStyle/>
          <a:p>
            <a:pPr marL="495300" indent="-495300"/>
            <a:r>
              <a:rPr lang="en-US" dirty="0"/>
              <a:t>Prior to the Test:</a:t>
            </a:r>
          </a:p>
          <a:p>
            <a:pPr marL="782638" lvl="1" indent="-495300"/>
            <a:r>
              <a:rPr lang="en-US" sz="2000" dirty="0"/>
              <a:t>Obtain model information for each model to be exchanged</a:t>
            </a:r>
          </a:p>
          <a:p>
            <a:pPr marL="782638" lvl="1" indent="-495300"/>
            <a:r>
              <a:rPr lang="en-US" sz="2000" dirty="0"/>
              <a:t>Review Test Plan &amp; Procedure document</a:t>
            </a:r>
          </a:p>
          <a:p>
            <a:pPr marL="782638" lvl="1" indent="-495300"/>
            <a:r>
              <a:rPr lang="en-US" sz="2000" dirty="0"/>
              <a:t>Install and learn to use the CIM Validation Tools </a:t>
            </a:r>
          </a:p>
          <a:p>
            <a:pPr marL="782638" lvl="1" indent="-495300"/>
            <a:r>
              <a:rPr lang="en-US" sz="2000" dirty="0"/>
              <a:t>Participate in the conference calls and provide expertise</a:t>
            </a:r>
          </a:p>
          <a:p>
            <a:pPr marL="782638" lvl="1" indent="-495300"/>
            <a:r>
              <a:rPr lang="en-US" sz="2000" dirty="0"/>
              <a:t>Review the Profile</a:t>
            </a:r>
            <a:r>
              <a:rPr lang="en-US" dirty="0"/>
              <a:t> </a:t>
            </a:r>
          </a:p>
          <a:p>
            <a:pPr marL="495300" indent="-495300"/>
            <a:r>
              <a:rPr lang="en-US" dirty="0"/>
              <a:t>During the Test:</a:t>
            </a:r>
          </a:p>
          <a:p>
            <a:pPr marL="782638" lvl="1" indent="-495300"/>
            <a:r>
              <a:rPr lang="en-US" sz="2000" dirty="0"/>
              <a:t>Observe and ensure that the test Participant executes the test as defined in the Test Procedure</a:t>
            </a:r>
          </a:p>
          <a:p>
            <a:pPr marL="782638" lvl="1" indent="-495300"/>
            <a:r>
              <a:rPr lang="en-US" sz="2000" dirty="0"/>
              <a:t>Observe the results and complete any analysis necessary to determine the status of the results</a:t>
            </a:r>
            <a:r>
              <a:rPr lang="en-US" dirty="0"/>
              <a:t>  </a:t>
            </a:r>
          </a:p>
          <a:p>
            <a:pPr marL="495300" indent="-495300"/>
            <a:endParaRPr lang="en-US" dirty="0"/>
          </a:p>
        </p:txBody>
      </p:sp>
    </p:spTree>
    <p:extLst>
      <p:ext uri="{BB962C8B-B14F-4D97-AF65-F5344CB8AC3E}">
        <p14:creationId xmlns:p14="http://schemas.microsoft.com/office/powerpoint/2010/main" val="812360252"/>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Grp="1" noChangeArrowheads="1"/>
          </p:cNvSpPr>
          <p:nvPr>
            <p:ph type="title"/>
          </p:nvPr>
        </p:nvSpPr>
        <p:spPr>
          <a:xfrm>
            <a:off x="457200" y="533400"/>
            <a:ext cx="7982857" cy="503238"/>
          </a:xfrm>
          <a:noFill/>
          <a:ln/>
        </p:spPr>
        <p:txBody>
          <a:bodyPr lIns="92075" tIns="46038" rIns="92075" bIns="46038">
            <a:normAutofit fontScale="90000"/>
          </a:bodyPr>
          <a:lstStyle/>
          <a:p>
            <a:r>
              <a:rPr lang="en-US" dirty="0"/>
              <a:t>Role of Test Witness</a:t>
            </a:r>
          </a:p>
        </p:txBody>
      </p:sp>
      <p:sp>
        <p:nvSpPr>
          <p:cNvPr id="979971" name="Rectangle 3"/>
          <p:cNvSpPr>
            <a:spLocks noGrp="1" noChangeArrowheads="1"/>
          </p:cNvSpPr>
          <p:nvPr>
            <p:ph type="body" idx="1"/>
          </p:nvPr>
        </p:nvSpPr>
        <p:spPr>
          <a:xfrm>
            <a:off x="533400" y="1447800"/>
            <a:ext cx="7772703" cy="4629150"/>
          </a:xfrm>
          <a:noFill/>
          <a:ln/>
        </p:spPr>
        <p:txBody>
          <a:bodyPr lIns="92075" tIns="46038" rIns="92075" bIns="46038"/>
          <a:lstStyle/>
          <a:p>
            <a:pPr marL="495300" indent="-495300"/>
            <a:r>
              <a:rPr lang="en-US" dirty="0"/>
              <a:t>During the Test, Continued:</a:t>
            </a:r>
          </a:p>
          <a:p>
            <a:pPr marL="782638" lvl="1" indent="-495300"/>
            <a:r>
              <a:rPr lang="en-US" sz="2000" dirty="0"/>
              <a:t>Record the test results </a:t>
            </a:r>
          </a:p>
          <a:p>
            <a:pPr marL="782638" lvl="1" indent="-495300"/>
            <a:r>
              <a:rPr lang="en-US" sz="2000" dirty="0"/>
              <a:t>Record any and all issues</a:t>
            </a:r>
          </a:p>
          <a:p>
            <a:pPr marL="495300" indent="-495300"/>
            <a:r>
              <a:rPr lang="en-US" dirty="0"/>
              <a:t>After the Test:</a:t>
            </a:r>
          </a:p>
          <a:p>
            <a:pPr marL="782638" lvl="1" indent="-495300"/>
            <a:r>
              <a:rPr lang="en-US" sz="2000" dirty="0"/>
              <a:t>Review the Test Report and ensure that all results and issues are correctly recorded </a:t>
            </a:r>
          </a:p>
          <a:p>
            <a:pPr marL="782638" lvl="1" indent="-495300"/>
            <a:r>
              <a:rPr lang="en-US" sz="2000" dirty="0"/>
              <a:t>Participate in the conference calls to discuss the issues and provide required feedback  </a:t>
            </a:r>
          </a:p>
          <a:p>
            <a:pPr marL="495300" indent="-495300">
              <a:buFontTx/>
              <a:buNone/>
            </a:pPr>
            <a:endParaRPr lang="en-US" sz="2000" dirty="0"/>
          </a:p>
          <a:p>
            <a:pPr marL="495300" indent="-495300"/>
            <a:endParaRPr lang="en-US" dirty="0"/>
          </a:p>
          <a:p>
            <a:pPr marL="495300" indent="-495300"/>
            <a:endParaRPr lang="en-US" dirty="0"/>
          </a:p>
        </p:txBody>
      </p:sp>
    </p:spTree>
    <p:extLst>
      <p:ext uri="{BB962C8B-B14F-4D97-AF65-F5344CB8AC3E}">
        <p14:creationId xmlns:p14="http://schemas.microsoft.com/office/powerpoint/2010/main" val="1576755807"/>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p:cNvSpPr>
            <a:spLocks noGrp="1" noChangeArrowheads="1"/>
          </p:cNvSpPr>
          <p:nvPr>
            <p:ph type="title"/>
          </p:nvPr>
        </p:nvSpPr>
        <p:spPr>
          <a:xfrm>
            <a:off x="381000" y="457200"/>
            <a:ext cx="7982857" cy="503238"/>
          </a:xfrm>
          <a:noFill/>
          <a:ln/>
        </p:spPr>
        <p:txBody>
          <a:bodyPr lIns="92075" tIns="46038" rIns="92075" bIns="46038">
            <a:normAutofit fontScale="90000"/>
          </a:bodyPr>
          <a:lstStyle/>
          <a:p>
            <a:r>
              <a:rPr lang="en-US" dirty="0"/>
              <a:t>Test Report Contents </a:t>
            </a:r>
          </a:p>
        </p:txBody>
      </p:sp>
      <p:sp>
        <p:nvSpPr>
          <p:cNvPr id="984067" name="Rectangle 3"/>
          <p:cNvSpPr>
            <a:spLocks noGrp="1" noChangeArrowheads="1"/>
          </p:cNvSpPr>
          <p:nvPr>
            <p:ph type="body" idx="1"/>
          </p:nvPr>
        </p:nvSpPr>
        <p:spPr>
          <a:xfrm>
            <a:off x="533400" y="1371600"/>
            <a:ext cx="7772703" cy="4629150"/>
          </a:xfrm>
          <a:noFill/>
          <a:ln/>
        </p:spPr>
        <p:txBody>
          <a:bodyPr lIns="92075" tIns="46038" rIns="92075" bIns="46038">
            <a:normAutofit fontScale="92500" lnSpcReduction="20000"/>
          </a:bodyPr>
          <a:lstStyle/>
          <a:p>
            <a:pPr marL="495300" indent="-495300"/>
            <a:r>
              <a:rPr lang="en-US" dirty="0"/>
              <a:t>Objectives &amp; Scope of the Test</a:t>
            </a:r>
          </a:p>
          <a:p>
            <a:pPr marL="495300" indent="-495300"/>
            <a:r>
              <a:rPr lang="en-US" dirty="0"/>
              <a:t>Test Participants</a:t>
            </a:r>
          </a:p>
          <a:p>
            <a:pPr marL="495300" indent="-495300"/>
            <a:r>
              <a:rPr lang="en-US" dirty="0"/>
              <a:t>Test Results with Tables showing results recorded from Test Record Forms</a:t>
            </a:r>
          </a:p>
          <a:p>
            <a:pPr marL="495300" indent="-495300"/>
            <a:r>
              <a:rPr lang="en-US" dirty="0"/>
              <a:t>Summary of Issues </a:t>
            </a:r>
          </a:p>
          <a:p>
            <a:pPr marL="495300" indent="-495300"/>
            <a:r>
              <a:rPr lang="en-US" dirty="0"/>
              <a:t>Appendix with Marketing Material for Participant Products</a:t>
            </a:r>
          </a:p>
          <a:p>
            <a:pPr marL="495300" indent="-495300"/>
            <a:r>
              <a:rPr lang="en-US" dirty="0"/>
              <a:t>Appendix with Test Configuration Data</a:t>
            </a:r>
          </a:p>
          <a:p>
            <a:pPr marL="495300" indent="-495300"/>
            <a:r>
              <a:rPr lang="en-US" dirty="0"/>
              <a:t>Appendix with Test Approach and Descriptions (form Test Plan)</a:t>
            </a:r>
          </a:p>
          <a:p>
            <a:pPr marL="782638" lvl="1" indent="-495300"/>
            <a:endParaRPr lang="en-US" sz="2000" dirty="0"/>
          </a:p>
        </p:txBody>
      </p:sp>
    </p:spTree>
    <p:extLst>
      <p:ext uri="{BB962C8B-B14F-4D97-AF65-F5344CB8AC3E}">
        <p14:creationId xmlns:p14="http://schemas.microsoft.com/office/powerpoint/2010/main" val="2269883856"/>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a:xfrm>
            <a:off x="381000" y="609600"/>
            <a:ext cx="7982857" cy="503238"/>
          </a:xfrm>
          <a:noFill/>
          <a:ln/>
        </p:spPr>
        <p:txBody>
          <a:bodyPr lIns="92075" tIns="46038" rIns="92075" bIns="46038">
            <a:normAutofit fontScale="90000"/>
          </a:bodyPr>
          <a:lstStyle/>
          <a:p>
            <a:r>
              <a:rPr lang="en-US" dirty="0"/>
              <a:t>Next Steps</a:t>
            </a:r>
          </a:p>
        </p:txBody>
      </p:sp>
      <p:sp>
        <p:nvSpPr>
          <p:cNvPr id="986115" name="Rectangle 3"/>
          <p:cNvSpPr>
            <a:spLocks noGrp="1" noChangeArrowheads="1"/>
          </p:cNvSpPr>
          <p:nvPr>
            <p:ph type="body" idx="1"/>
          </p:nvPr>
        </p:nvSpPr>
        <p:spPr>
          <a:xfrm>
            <a:off x="685800" y="1676400"/>
            <a:ext cx="7772702" cy="2819400"/>
          </a:xfrm>
          <a:noFill/>
          <a:ln/>
        </p:spPr>
        <p:txBody>
          <a:bodyPr lIns="92075" tIns="46038" rIns="92075" bIns="46038">
            <a:normAutofit/>
          </a:bodyPr>
          <a:lstStyle/>
          <a:p>
            <a:r>
              <a:rPr lang="en-US" dirty="0" smtClean="0"/>
              <a:t>Submit </a:t>
            </a:r>
            <a:r>
              <a:rPr lang="en-US" dirty="0"/>
              <a:t>IOP findings, report and issues to IEC WGs for review and consideration</a:t>
            </a:r>
          </a:p>
        </p:txBody>
      </p:sp>
    </p:spTree>
    <p:extLst>
      <p:ext uri="{BB962C8B-B14F-4D97-AF65-F5344CB8AC3E}">
        <p14:creationId xmlns:p14="http://schemas.microsoft.com/office/powerpoint/2010/main" val="3489887496"/>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0"/>
            <a:ext cx="7772400" cy="2819400"/>
          </a:xfrm>
        </p:spPr>
        <p:txBody>
          <a:bodyPr>
            <a:normAutofit/>
          </a:bodyPr>
          <a:lstStyle/>
          <a:p>
            <a:r>
              <a:rPr lang="en-US" dirty="0" smtClean="0"/>
              <a:t>Tutorial Section XIVa</a:t>
            </a:r>
            <a:br>
              <a:rPr lang="en-US" dirty="0" smtClean="0"/>
            </a:br>
            <a:r>
              <a:rPr lang="en-US" dirty="0" smtClean="0"/>
              <a:t>*****</a:t>
            </a:r>
            <a:br>
              <a:rPr lang="en-US" dirty="0" smtClean="0"/>
            </a:br>
            <a:r>
              <a:rPr lang="en-US" dirty="0" smtClean="0"/>
              <a:t>Enterprise Integration:</a:t>
            </a:r>
            <a:br>
              <a:rPr lang="en-US" dirty="0" smtClean="0"/>
            </a:br>
            <a:r>
              <a:rPr lang="en-US" dirty="0" smtClean="0"/>
              <a:t>Models and Applications</a:t>
            </a:r>
            <a:endParaRPr lang="en-US" dirty="0"/>
          </a:p>
        </p:txBody>
      </p:sp>
      <p:sp>
        <p:nvSpPr>
          <p:cNvPr id="3" name="Subtitle 2"/>
          <p:cNvSpPr>
            <a:spLocks noGrp="1"/>
          </p:cNvSpPr>
          <p:nvPr>
            <p:ph type="subTitle" idx="1"/>
          </p:nvPr>
        </p:nvSpPr>
        <p:spPr>
          <a:xfrm>
            <a:off x="762000" y="3962400"/>
            <a:ext cx="7772400" cy="2057400"/>
          </a:xfrm>
        </p:spPr>
        <p:txBody>
          <a:bodyPr/>
          <a:lstStyle/>
          <a:p>
            <a:pPr algn="l"/>
            <a:r>
              <a:rPr lang="en-US" sz="2600" dirty="0" smtClean="0"/>
              <a:t>Margaret Goodrich      		Scott Neumann</a:t>
            </a:r>
          </a:p>
          <a:p>
            <a:pPr algn="l"/>
            <a:r>
              <a:rPr lang="en-US" sz="2600" dirty="0" smtClean="0"/>
              <a:t>SISCO 					UISOL</a:t>
            </a:r>
          </a:p>
          <a:p>
            <a:pPr algn="l"/>
            <a:r>
              <a:rPr lang="en-US" sz="2600" dirty="0" smtClean="0"/>
              <a:t>margaret@sisconet.com		sneumann@uisol.com</a:t>
            </a:r>
            <a:endParaRPr lang="en-US" sz="2600" dirty="0"/>
          </a:p>
        </p:txBody>
      </p:sp>
    </p:spTree>
    <p:extLst>
      <p:ext uri="{BB962C8B-B14F-4D97-AF65-F5344CB8AC3E}">
        <p14:creationId xmlns:p14="http://schemas.microsoft.com/office/powerpoint/2010/main" val="374745855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t>Introduction</a:t>
            </a:r>
          </a:p>
        </p:txBody>
      </p:sp>
      <p:sp>
        <p:nvSpPr>
          <p:cNvPr id="17410" name="Content Placeholder 2"/>
          <p:cNvSpPr>
            <a:spLocks noGrp="1"/>
          </p:cNvSpPr>
          <p:nvPr>
            <p:ph idx="1"/>
          </p:nvPr>
        </p:nvSpPr>
        <p:spPr>
          <a:xfrm>
            <a:off x="457200" y="1371600"/>
            <a:ext cx="8229600" cy="4648200"/>
          </a:xfrm>
        </p:spPr>
        <p:txBody>
          <a:bodyPr/>
          <a:lstStyle/>
          <a:p>
            <a:r>
              <a:rPr lang="en-US" dirty="0" smtClean="0"/>
              <a:t>The purpose of this presentation is to describe a process for using the CIM for enterprise integration</a:t>
            </a:r>
          </a:p>
          <a:p>
            <a:r>
              <a:rPr lang="en-US" dirty="0" smtClean="0"/>
              <a:t>This process is reflective of IEC standards efforts, best practices and integration experiences at major utilities including AEP and BC Hydro</a:t>
            </a:r>
          </a:p>
          <a:p>
            <a:r>
              <a:rPr lang="en-US" dirty="0" smtClean="0"/>
              <a:t>This is an attempt to provide an overview of key topics given time constraints</a:t>
            </a:r>
          </a:p>
        </p:txBody>
      </p:sp>
    </p:spTree>
    <p:extLst>
      <p:ext uri="{BB962C8B-B14F-4D97-AF65-F5344CB8AC3E}">
        <p14:creationId xmlns:p14="http://schemas.microsoft.com/office/powerpoint/2010/main" val="103581666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a:xfrm>
            <a:off x="457200" y="228600"/>
            <a:ext cx="8229600" cy="914400"/>
          </a:xfrm>
        </p:spPr>
        <p:txBody>
          <a:bodyPr/>
          <a:lstStyle/>
          <a:p>
            <a:r>
              <a:rPr lang="en-US" dirty="0" smtClean="0"/>
              <a:t>What are we integrating?</a:t>
            </a:r>
          </a:p>
        </p:txBody>
      </p:sp>
      <p:sp>
        <p:nvSpPr>
          <p:cNvPr id="3" name="Content Placeholder 2"/>
          <p:cNvSpPr>
            <a:spLocks noGrp="1"/>
          </p:cNvSpPr>
          <p:nvPr>
            <p:ph idx="1"/>
          </p:nvPr>
        </p:nvSpPr>
        <p:spPr>
          <a:xfrm>
            <a:off x="457200" y="4953000"/>
            <a:ext cx="8229600" cy="1371600"/>
          </a:xfrm>
        </p:spPr>
        <p:txBody>
          <a:bodyPr rtlCol="0">
            <a:normAutofit fontScale="85000" lnSpcReduction="10000"/>
          </a:bodyPr>
          <a:lstStyle/>
          <a:p>
            <a:pPr fontAlgn="auto">
              <a:spcAft>
                <a:spcPts val="0"/>
              </a:spcAft>
              <a:buFont typeface="Arial" pitchFamily="34" charset="0"/>
              <a:buChar char="•"/>
              <a:defRPr/>
            </a:pPr>
            <a:r>
              <a:rPr lang="en-US" dirty="0" smtClean="0"/>
              <a:t>Above is a common example for distribution</a:t>
            </a:r>
          </a:p>
          <a:p>
            <a:pPr fontAlgn="auto">
              <a:spcAft>
                <a:spcPts val="0"/>
              </a:spcAft>
              <a:buFont typeface="Arial" pitchFamily="34" charset="0"/>
              <a:buChar char="•"/>
              <a:defRPr/>
            </a:pPr>
            <a:r>
              <a:rPr lang="en-US" dirty="0" smtClean="0"/>
              <a:t>Other examples are transmission or market systems</a:t>
            </a:r>
          </a:p>
          <a:p>
            <a:pPr fontAlgn="auto">
              <a:spcAft>
                <a:spcPts val="0"/>
              </a:spcAft>
              <a:buFont typeface="Arial" pitchFamily="34" charset="0"/>
              <a:buChar char="•"/>
              <a:defRPr/>
            </a:pPr>
            <a:r>
              <a:rPr lang="en-US" dirty="0" smtClean="0"/>
              <a:t>Can not assume one size fits all</a:t>
            </a:r>
            <a:endParaRPr lang="en-US" dirty="0"/>
          </a:p>
        </p:txBody>
      </p:sp>
      <p:graphicFrame>
        <p:nvGraphicFramePr>
          <p:cNvPr id="28674" name="Object 2"/>
          <p:cNvGraphicFramePr>
            <a:graphicFrameLocks noChangeAspect="1"/>
          </p:cNvGraphicFramePr>
          <p:nvPr/>
        </p:nvGraphicFramePr>
        <p:xfrm>
          <a:off x="1295400" y="1066800"/>
          <a:ext cx="6019800" cy="3736975"/>
        </p:xfrm>
        <a:graphic>
          <a:graphicData uri="http://schemas.openxmlformats.org/presentationml/2006/ole">
            <mc:AlternateContent xmlns:mc="http://schemas.openxmlformats.org/markup-compatibility/2006">
              <mc:Choice xmlns:v="urn:schemas-microsoft-com:vml" Requires="v">
                <p:oleObj spid="_x0000_s28683" name="Visio" r:id="rId3" imgW="8444103" imgH="5243703" progId="Visio.Drawing.11">
                  <p:embed/>
                </p:oleObj>
              </mc:Choice>
              <mc:Fallback>
                <p:oleObj name="Visio" r:id="rId3" imgW="8444103" imgH="524370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066800"/>
                        <a:ext cx="6019800"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10071888"/>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smtClean="0"/>
              <a:t>People and Process</a:t>
            </a:r>
          </a:p>
        </p:txBody>
      </p:sp>
      <p:sp>
        <p:nvSpPr>
          <p:cNvPr id="29698" name="Content Placeholder 2"/>
          <p:cNvSpPr>
            <a:spLocks noGrp="1"/>
          </p:cNvSpPr>
          <p:nvPr>
            <p:ph idx="1"/>
          </p:nvPr>
        </p:nvSpPr>
        <p:spPr>
          <a:xfrm>
            <a:off x="457200" y="1524000"/>
            <a:ext cx="8229600" cy="4525963"/>
          </a:xfrm>
        </p:spPr>
        <p:txBody>
          <a:bodyPr/>
          <a:lstStyle/>
          <a:p>
            <a:r>
              <a:rPr lang="en-US" sz="2000" dirty="0" smtClean="0"/>
              <a:t>Integration success involves people and process as much as technology</a:t>
            </a:r>
          </a:p>
          <a:p>
            <a:r>
              <a:rPr lang="en-US" sz="2000" dirty="0" smtClean="0"/>
              <a:t>It is necessary to have people from different ‘silos’ work, recognizing that not everyone has the same knowledge, responsibility, focus or skill set</a:t>
            </a:r>
          </a:p>
          <a:p>
            <a:r>
              <a:rPr lang="en-US" sz="2000" dirty="0" smtClean="0"/>
              <a:t>The architecture and processes need to be well documented, where opportunities for training and discussion are provided to be supportive of ‘buy in’</a:t>
            </a:r>
          </a:p>
          <a:p>
            <a:r>
              <a:rPr lang="en-US" sz="2000" dirty="0" smtClean="0"/>
              <a:t>A strong governance process is needed to insure architecture conformance, but…</a:t>
            </a:r>
          </a:p>
          <a:p>
            <a:r>
              <a:rPr lang="en-US" sz="2000" dirty="0" smtClean="0"/>
              <a:t>Processes are also needed to address cases where exceptions are needed</a:t>
            </a:r>
          </a:p>
          <a:p>
            <a:r>
              <a:rPr lang="en-US" sz="2000" dirty="0" smtClean="0"/>
              <a:t>Time and budget are factors that must be recognized, and may factor into specific integration priorities and decisions</a:t>
            </a:r>
            <a:endParaRPr lang="en-US" sz="2800" dirty="0" smtClean="0"/>
          </a:p>
          <a:p>
            <a:endParaRPr lang="en-US" dirty="0" smtClean="0"/>
          </a:p>
        </p:txBody>
      </p:sp>
    </p:spTree>
    <p:extLst>
      <p:ext uri="{BB962C8B-B14F-4D97-AF65-F5344CB8AC3E}">
        <p14:creationId xmlns:p14="http://schemas.microsoft.com/office/powerpoint/2010/main" val="1897588314"/>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smtClean="0"/>
              <a:t>Documentation</a:t>
            </a:r>
          </a:p>
        </p:txBody>
      </p:sp>
      <p:sp>
        <p:nvSpPr>
          <p:cNvPr id="30722" name="Content Placeholder 2"/>
          <p:cNvSpPr>
            <a:spLocks noGrp="1"/>
          </p:cNvSpPr>
          <p:nvPr>
            <p:ph idx="1"/>
          </p:nvPr>
        </p:nvSpPr>
        <p:spPr>
          <a:xfrm>
            <a:off x="533400" y="1066800"/>
            <a:ext cx="8382000" cy="4648200"/>
          </a:xfrm>
        </p:spPr>
        <p:txBody>
          <a:bodyPr/>
          <a:lstStyle/>
          <a:p>
            <a:r>
              <a:rPr lang="en-US" sz="1800" smtClean="0"/>
              <a:t>Documentation is key for design, governance, development, testing, deployment and support… avoiding dependencies upon ‘tribal’ knowledge</a:t>
            </a:r>
          </a:p>
          <a:p>
            <a:r>
              <a:rPr lang="en-US" sz="1800" smtClean="0"/>
              <a:t>Documentation must be useful and provide value to a given audience, using a set of standard templates and avoiding replication of information</a:t>
            </a:r>
          </a:p>
          <a:p>
            <a:r>
              <a:rPr lang="en-US" sz="1800" smtClean="0"/>
              <a:t>Use of industry standards helps avoid reinventing wheels</a:t>
            </a:r>
          </a:p>
          <a:p>
            <a:r>
              <a:rPr lang="en-US" sz="1800" smtClean="0"/>
              <a:t>The architecture should be documented in a manner that provides guidance all those doing modeling, design and development </a:t>
            </a:r>
          </a:p>
          <a:p>
            <a:r>
              <a:rPr lang="en-US" sz="1800" smtClean="0"/>
              <a:t>Things that need to be documented to support integration include:</a:t>
            </a:r>
          </a:p>
          <a:p>
            <a:pPr lvl="1"/>
            <a:r>
              <a:rPr lang="en-US" sz="1600" smtClean="0"/>
              <a:t>Use Cases</a:t>
            </a:r>
          </a:p>
          <a:p>
            <a:pPr lvl="1"/>
            <a:r>
              <a:rPr lang="en-US" sz="1600" smtClean="0"/>
              <a:t>Functional requirements</a:t>
            </a:r>
          </a:p>
          <a:p>
            <a:pPr lvl="1"/>
            <a:r>
              <a:rPr lang="en-US" sz="1600" smtClean="0"/>
              <a:t>Non-functional requirements</a:t>
            </a:r>
          </a:p>
          <a:p>
            <a:pPr lvl="1"/>
            <a:r>
              <a:rPr lang="en-US" sz="1600" smtClean="0"/>
              <a:t>System Interaction Specification</a:t>
            </a:r>
          </a:p>
          <a:p>
            <a:pPr lvl="1"/>
            <a:r>
              <a:rPr lang="en-US" sz="1600" smtClean="0"/>
              <a:t>Interface designs for source and target(s)</a:t>
            </a:r>
          </a:p>
          <a:p>
            <a:pPr lvl="1"/>
            <a:r>
              <a:rPr lang="en-US" sz="1600" smtClean="0"/>
              <a:t>Models and mappings</a:t>
            </a:r>
          </a:p>
          <a:p>
            <a:pPr lvl="1"/>
            <a:r>
              <a:rPr lang="en-US" sz="1600" smtClean="0"/>
              <a:t>Integration patterns</a:t>
            </a:r>
          </a:p>
          <a:p>
            <a:r>
              <a:rPr lang="en-US" sz="1800" smtClean="0"/>
              <a:t>In general, if something isn’t documented, take the view that it doesn’t exist!</a:t>
            </a:r>
          </a:p>
          <a:p>
            <a:pPr lvl="1"/>
            <a:endParaRPr lang="en-US" sz="2400" smtClean="0"/>
          </a:p>
        </p:txBody>
      </p:sp>
    </p:spTree>
    <p:extLst>
      <p:ext uri="{BB962C8B-B14F-4D97-AF65-F5344CB8AC3E}">
        <p14:creationId xmlns:p14="http://schemas.microsoft.com/office/powerpoint/2010/main" val="4239793577"/>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457200" y="274638"/>
            <a:ext cx="8229600" cy="944562"/>
          </a:xfrm>
        </p:spPr>
        <p:txBody>
          <a:bodyPr/>
          <a:lstStyle/>
          <a:p>
            <a:r>
              <a:rPr lang="en-US" dirty="0" smtClean="0"/>
              <a:t>Uses Cases</a:t>
            </a:r>
          </a:p>
        </p:txBody>
      </p:sp>
      <p:sp>
        <p:nvSpPr>
          <p:cNvPr id="3" name="Content Placeholder 2"/>
          <p:cNvSpPr>
            <a:spLocks noGrp="1"/>
          </p:cNvSpPr>
          <p:nvPr>
            <p:ph idx="1"/>
          </p:nvPr>
        </p:nvSpPr>
        <p:spPr>
          <a:xfrm>
            <a:off x="457200" y="1447800"/>
            <a:ext cx="8229600" cy="4525963"/>
          </a:xfrm>
        </p:spPr>
        <p:txBody>
          <a:bodyPr rtlCol="0">
            <a:normAutofit fontScale="70000" lnSpcReduction="20000"/>
          </a:bodyPr>
          <a:lstStyle/>
          <a:p>
            <a:pPr fontAlgn="auto">
              <a:spcAft>
                <a:spcPts val="0"/>
              </a:spcAft>
              <a:buFont typeface="Arial" pitchFamily="34" charset="0"/>
              <a:buChar char="•"/>
              <a:defRPr/>
            </a:pPr>
            <a:r>
              <a:rPr lang="en-US" dirty="0" smtClean="0"/>
              <a:t>Everything needs to start with use cases… as they help define requirements and are supportive of testing</a:t>
            </a:r>
          </a:p>
          <a:p>
            <a:pPr fontAlgn="auto">
              <a:spcAft>
                <a:spcPts val="0"/>
              </a:spcAft>
              <a:buFont typeface="Arial" pitchFamily="34" charset="0"/>
              <a:buChar char="•"/>
              <a:defRPr/>
            </a:pPr>
            <a:r>
              <a:rPr lang="en-US" dirty="0"/>
              <a:t>In the simplest terms, a use case answers the question: </a:t>
            </a:r>
            <a:r>
              <a:rPr lang="en-US" b="1" dirty="0"/>
              <a:t>‘WHO does WHAT to WHO, WHEN, and WHY do they do it</a:t>
            </a:r>
            <a:r>
              <a:rPr lang="en-US" b="1" dirty="0" smtClean="0"/>
              <a:t>?’</a:t>
            </a:r>
            <a:endParaRPr lang="en-US" dirty="0"/>
          </a:p>
          <a:p>
            <a:pPr fontAlgn="auto">
              <a:spcAft>
                <a:spcPts val="0"/>
              </a:spcAft>
              <a:buFont typeface="Arial" pitchFamily="34" charset="0"/>
              <a:buChar char="•"/>
              <a:defRPr/>
            </a:pPr>
            <a:r>
              <a:rPr lang="en-US" dirty="0"/>
              <a:t>The ‘</a:t>
            </a:r>
            <a:r>
              <a:rPr lang="en-US" b="1" dirty="0"/>
              <a:t>WHO</a:t>
            </a:r>
            <a:r>
              <a:rPr lang="en-US" dirty="0"/>
              <a:t>’ are called actors, which may be persons with specific roles or systems</a:t>
            </a:r>
          </a:p>
          <a:p>
            <a:pPr fontAlgn="auto">
              <a:spcAft>
                <a:spcPts val="0"/>
              </a:spcAft>
              <a:buFont typeface="Arial" pitchFamily="34" charset="0"/>
              <a:buChar char="•"/>
              <a:defRPr/>
            </a:pPr>
            <a:r>
              <a:rPr lang="en-US" dirty="0"/>
              <a:t>A sequence diagram should be defined to describe the information flows between actors, describing the </a:t>
            </a:r>
            <a:r>
              <a:rPr lang="en-US" b="1" dirty="0"/>
              <a:t>WHAT</a:t>
            </a:r>
            <a:r>
              <a:rPr lang="en-US" dirty="0"/>
              <a:t> and the </a:t>
            </a:r>
            <a:r>
              <a:rPr lang="en-US" b="1" dirty="0"/>
              <a:t>WHEN</a:t>
            </a:r>
          </a:p>
          <a:p>
            <a:pPr fontAlgn="auto">
              <a:spcAft>
                <a:spcPts val="0"/>
              </a:spcAft>
              <a:buFont typeface="Arial" pitchFamily="34" charset="0"/>
              <a:buChar char="•"/>
              <a:defRPr/>
            </a:pPr>
            <a:r>
              <a:rPr lang="en-US" dirty="0"/>
              <a:t>Each </a:t>
            </a:r>
            <a:r>
              <a:rPr lang="en-US" b="1" dirty="0"/>
              <a:t>WHAT</a:t>
            </a:r>
            <a:r>
              <a:rPr lang="en-US" dirty="0"/>
              <a:t> is typically viewed as a potential message</a:t>
            </a:r>
          </a:p>
          <a:p>
            <a:pPr fontAlgn="auto">
              <a:spcAft>
                <a:spcPts val="0"/>
              </a:spcAft>
              <a:buFont typeface="Arial" pitchFamily="34" charset="0"/>
              <a:buChar char="•"/>
              <a:defRPr/>
            </a:pPr>
            <a:r>
              <a:rPr lang="en-US" dirty="0"/>
              <a:t>The </a:t>
            </a:r>
            <a:r>
              <a:rPr lang="en-US" b="1" dirty="0"/>
              <a:t>WHY</a:t>
            </a:r>
            <a:r>
              <a:rPr lang="en-US" dirty="0"/>
              <a:t> should be provided as background information</a:t>
            </a:r>
          </a:p>
          <a:p>
            <a:pPr fontAlgn="auto">
              <a:spcAft>
                <a:spcPts val="0"/>
              </a:spcAft>
              <a:buFont typeface="Arial" pitchFamily="34" charset="0"/>
              <a:buChar char="•"/>
              <a:defRPr/>
            </a:pPr>
            <a:r>
              <a:rPr lang="en-US" b="1" i="1" dirty="0" smtClean="0"/>
              <a:t>The use case does NOT say HOW!</a:t>
            </a:r>
          </a:p>
          <a:p>
            <a:pPr fontAlgn="auto">
              <a:spcAft>
                <a:spcPts val="0"/>
              </a:spcAft>
              <a:buFont typeface="Arial" pitchFamily="34" charset="0"/>
              <a:buChar char="•"/>
              <a:defRPr/>
            </a:pPr>
            <a:r>
              <a:rPr lang="en-US" b="1" i="1" dirty="0" smtClean="0"/>
              <a:t>Uses cases can be first defined at a business level, which then can guide the development of more detailed technical use cases as needed for implementation</a:t>
            </a:r>
            <a:endParaRPr lang="en-US" dirty="0" smtClean="0"/>
          </a:p>
          <a:p>
            <a:pPr fontAlgn="auto">
              <a:spcAft>
                <a:spcPts val="0"/>
              </a:spcAft>
              <a:buFont typeface="Arial" pitchFamily="34" charset="0"/>
              <a:buChar char="•"/>
              <a:defRPr/>
            </a:pPr>
            <a:endParaRPr lang="en-US" dirty="0"/>
          </a:p>
        </p:txBody>
      </p:sp>
    </p:spTree>
    <p:extLst>
      <p:ext uri="{BB962C8B-B14F-4D97-AF65-F5344CB8AC3E}">
        <p14:creationId xmlns:p14="http://schemas.microsoft.com/office/powerpoint/2010/main" val="24287495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381000"/>
            <a:ext cx="8229600" cy="609600"/>
          </a:xfrm>
        </p:spPr>
        <p:txBody>
          <a:bodyPr>
            <a:normAutofit/>
          </a:bodyPr>
          <a:lstStyle/>
          <a:p>
            <a:r>
              <a:rPr lang="en-US" sz="2800" dirty="0" smtClean="0"/>
              <a:t>Partitioning by Purpose – ‘</a:t>
            </a:r>
            <a:r>
              <a:rPr lang="en-US" sz="2800" dirty="0" err="1" smtClean="0"/>
              <a:t>datasets’</a:t>
            </a:r>
            <a:endParaRPr lang="en-US" sz="2800" dirty="0" smtClean="0"/>
          </a:p>
        </p:txBody>
      </p:sp>
      <p:pic>
        <p:nvPicPr>
          <p:cNvPr id="19459" name="Picture 3"/>
          <p:cNvPicPr>
            <a:picLocks noChangeAspect="1" noChangeArrowheads="1"/>
          </p:cNvPicPr>
          <p:nvPr/>
        </p:nvPicPr>
        <p:blipFill>
          <a:blip r:embed="rId3" cstate="print"/>
          <a:srcRect/>
          <a:stretch>
            <a:fillRect/>
          </a:stretch>
        </p:blipFill>
        <p:spPr bwMode="auto">
          <a:xfrm>
            <a:off x="1066800" y="947880"/>
            <a:ext cx="7086600" cy="5100120"/>
          </a:xfrm>
          <a:prstGeom prst="rect">
            <a:avLst/>
          </a:prstGeom>
          <a:noFill/>
          <a:ln w="9525">
            <a:noFill/>
            <a:miter lim="800000"/>
            <a:headEnd/>
            <a:tailEnd/>
          </a:ln>
        </p:spPr>
      </p:pic>
    </p:spTree>
    <p:extLst>
      <p:ext uri="{BB962C8B-B14F-4D97-AF65-F5344CB8AC3E}">
        <p14:creationId xmlns:p14="http://schemas.microsoft.com/office/powerpoint/2010/main" val="2159122398"/>
      </p:ext>
    </p:extLst>
  </p:cSld>
  <p:clrMapOvr>
    <a:masterClrMapping/>
  </p:clrMapOvr>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38"/>
            <a:ext cx="8229600" cy="944562"/>
          </a:xfrm>
        </p:spPr>
        <p:txBody>
          <a:bodyPr/>
          <a:lstStyle/>
          <a:p>
            <a:r>
              <a:rPr lang="en-US" dirty="0" smtClean="0"/>
              <a:t>Modeling Levels</a:t>
            </a:r>
          </a:p>
        </p:txBody>
      </p:sp>
      <p:sp>
        <p:nvSpPr>
          <p:cNvPr id="32770" name="Content Placeholder 2"/>
          <p:cNvSpPr>
            <a:spLocks noGrp="1"/>
          </p:cNvSpPr>
          <p:nvPr>
            <p:ph idx="1"/>
          </p:nvPr>
        </p:nvSpPr>
        <p:spPr/>
        <p:txBody>
          <a:bodyPr/>
          <a:lstStyle/>
          <a:p>
            <a:endParaRPr lang="en-US" smtClean="0"/>
          </a:p>
        </p:txBody>
      </p:sp>
      <p:sp>
        <p:nvSpPr>
          <p:cNvPr id="4" name="Slide Number Placeholder 3"/>
          <p:cNvSpPr>
            <a:spLocks noGrp="1"/>
          </p:cNvSpPr>
          <p:nvPr>
            <p:ph type="sldNum" sz="quarter" idx="10"/>
          </p:nvPr>
        </p:nvSpPr>
        <p:spPr/>
        <p:txBody>
          <a:bodyPr/>
          <a:lstStyle/>
          <a:p>
            <a:pPr>
              <a:defRPr/>
            </a:pPr>
            <a:fld id="{17A54C88-E992-41B8-BEDC-53E8BF464433}" type="slidenum">
              <a:rPr lang="en-US" smtClean="0"/>
              <a:pPr>
                <a:defRPr/>
              </a:pPr>
              <a:t>380</a:t>
            </a:fld>
            <a:endParaRPr lang="en-US"/>
          </a:p>
        </p:txBody>
      </p:sp>
      <p:pic>
        <p:nvPicPr>
          <p:cNvPr id="32772" name="Picture 1"/>
          <p:cNvPicPr>
            <a:picLocks noChangeAspect="1" noChangeArrowheads="1"/>
          </p:cNvPicPr>
          <p:nvPr/>
        </p:nvPicPr>
        <p:blipFill>
          <a:blip r:embed="rId2"/>
          <a:srcRect/>
          <a:stretch>
            <a:fillRect/>
          </a:stretch>
        </p:blipFill>
        <p:spPr bwMode="auto">
          <a:xfrm>
            <a:off x="190500" y="1066800"/>
            <a:ext cx="8763000" cy="5105400"/>
          </a:xfrm>
          <a:prstGeom prst="rect">
            <a:avLst/>
          </a:prstGeom>
          <a:noFill/>
          <a:ln w="9525">
            <a:noFill/>
            <a:miter lim="800000"/>
            <a:headEnd/>
            <a:tailEnd/>
          </a:ln>
        </p:spPr>
      </p:pic>
    </p:spTree>
    <p:extLst>
      <p:ext uri="{BB962C8B-B14F-4D97-AF65-F5344CB8AC3E}">
        <p14:creationId xmlns:p14="http://schemas.microsoft.com/office/powerpoint/2010/main" val="212569120"/>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smtClean="0"/>
              <a:t>Conceptual Models</a:t>
            </a:r>
          </a:p>
        </p:txBody>
      </p:sp>
      <p:sp>
        <p:nvSpPr>
          <p:cNvPr id="3" name="Content Placeholder 2"/>
          <p:cNvSpPr>
            <a:spLocks noGrp="1"/>
          </p:cNvSpPr>
          <p:nvPr>
            <p:ph idx="1"/>
          </p:nvPr>
        </p:nvSpPr>
        <p:spPr>
          <a:xfrm>
            <a:off x="457200" y="4800600"/>
            <a:ext cx="8229600" cy="1325563"/>
          </a:xfrm>
        </p:spPr>
        <p:txBody>
          <a:bodyPr rtlCol="0">
            <a:normAutofit fontScale="62500" lnSpcReduction="20000"/>
          </a:bodyPr>
          <a:lstStyle/>
          <a:p>
            <a:pPr fontAlgn="auto">
              <a:spcAft>
                <a:spcPts val="0"/>
              </a:spcAft>
              <a:buFont typeface="Arial" pitchFamily="34" charset="0"/>
              <a:buChar char="•"/>
              <a:defRPr/>
            </a:pPr>
            <a:r>
              <a:rPr lang="en-US" dirty="0" smtClean="0"/>
              <a:t>Very important that it can be readily understood by business stakeholders</a:t>
            </a:r>
          </a:p>
          <a:p>
            <a:pPr fontAlgn="auto">
              <a:spcAft>
                <a:spcPts val="0"/>
              </a:spcAft>
              <a:buFont typeface="Arial" pitchFamily="34" charset="0"/>
              <a:buChar char="•"/>
              <a:defRPr/>
            </a:pPr>
            <a:r>
              <a:rPr lang="en-US" dirty="0" smtClean="0"/>
              <a:t>Provides the needed vocabulary for business-level use cases</a:t>
            </a:r>
          </a:p>
          <a:p>
            <a:pPr fontAlgn="auto">
              <a:spcAft>
                <a:spcPts val="0"/>
              </a:spcAft>
              <a:buFont typeface="Arial" pitchFamily="34" charset="0"/>
              <a:buChar char="•"/>
              <a:defRPr/>
            </a:pPr>
            <a:r>
              <a:rPr lang="en-US" dirty="0" smtClean="0"/>
              <a:t>Can be readily mapped to a logical model where a more detailed technical view is provided</a:t>
            </a:r>
            <a:endParaRPr lang="en-US" dirty="0"/>
          </a:p>
        </p:txBody>
      </p:sp>
      <p:pic>
        <p:nvPicPr>
          <p:cNvPr id="33795" name="Picture 6"/>
          <p:cNvPicPr>
            <a:picLocks noChangeAspect="1" noChangeArrowheads="1"/>
          </p:cNvPicPr>
          <p:nvPr/>
        </p:nvPicPr>
        <p:blipFill>
          <a:blip r:embed="rId2"/>
          <a:srcRect/>
          <a:stretch>
            <a:fillRect/>
          </a:stretch>
        </p:blipFill>
        <p:spPr bwMode="auto">
          <a:xfrm>
            <a:off x="1828800" y="1676400"/>
            <a:ext cx="4648200" cy="2865438"/>
          </a:xfrm>
          <a:prstGeom prst="rect">
            <a:avLst/>
          </a:prstGeom>
          <a:noFill/>
          <a:ln w="9525">
            <a:noFill/>
            <a:miter lim="800000"/>
            <a:headEnd/>
            <a:tailEnd/>
          </a:ln>
        </p:spPr>
      </p:pic>
    </p:spTree>
    <p:extLst>
      <p:ext uri="{BB962C8B-B14F-4D97-AF65-F5344CB8AC3E}">
        <p14:creationId xmlns:p14="http://schemas.microsoft.com/office/powerpoint/2010/main" val="235344038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smtClean="0"/>
              <a:t>Logical Models</a:t>
            </a:r>
          </a:p>
        </p:txBody>
      </p:sp>
      <p:sp>
        <p:nvSpPr>
          <p:cNvPr id="3" name="Content Placeholder 2"/>
          <p:cNvSpPr>
            <a:spLocks noGrp="1"/>
          </p:cNvSpPr>
          <p:nvPr>
            <p:ph idx="1"/>
          </p:nvPr>
        </p:nvSpPr>
        <p:spPr/>
        <p:txBody>
          <a:bodyPr rtlCol="0">
            <a:normAutofit fontScale="85000" lnSpcReduction="10000"/>
          </a:bodyPr>
          <a:lstStyle/>
          <a:p>
            <a:pPr fontAlgn="auto">
              <a:spcAft>
                <a:spcPts val="0"/>
              </a:spcAft>
              <a:buFont typeface="Arial" pitchFamily="34" charset="0"/>
              <a:buChar char="•"/>
              <a:defRPr/>
            </a:pPr>
            <a:r>
              <a:rPr lang="en-US" dirty="0" smtClean="0"/>
              <a:t>The IEC CIM is the primary logical model of interest for this audience</a:t>
            </a:r>
          </a:p>
          <a:p>
            <a:pPr fontAlgn="auto">
              <a:spcAft>
                <a:spcPts val="0"/>
              </a:spcAft>
              <a:buFont typeface="Arial" pitchFamily="34" charset="0"/>
              <a:buChar char="•"/>
              <a:defRPr/>
            </a:pPr>
            <a:r>
              <a:rPr lang="en-US" dirty="0" smtClean="0"/>
              <a:t>However, there are other logical models that may be leveraged for integration purposes, especially when we get outside of the core electrical domain</a:t>
            </a:r>
          </a:p>
          <a:p>
            <a:pPr fontAlgn="auto">
              <a:spcAft>
                <a:spcPts val="0"/>
              </a:spcAft>
              <a:buFont typeface="Arial" pitchFamily="34" charset="0"/>
              <a:buChar char="•"/>
              <a:defRPr/>
            </a:pPr>
            <a:r>
              <a:rPr lang="en-US" dirty="0" smtClean="0"/>
              <a:t>Logical models are usually, but not always expressed as UML (e.g. OAGIS defined using XSDs)</a:t>
            </a:r>
          </a:p>
          <a:p>
            <a:pPr fontAlgn="auto">
              <a:spcAft>
                <a:spcPts val="0"/>
              </a:spcAft>
              <a:buFont typeface="Arial" pitchFamily="34" charset="0"/>
              <a:buChar char="•"/>
              <a:defRPr/>
            </a:pPr>
            <a:r>
              <a:rPr lang="en-US" dirty="0" smtClean="0"/>
              <a:t>Sometimes logical models are derived from legacy XML schemas, entity-relationship models, etc.</a:t>
            </a:r>
            <a:endParaRPr lang="en-US" dirty="0"/>
          </a:p>
        </p:txBody>
      </p:sp>
    </p:spTree>
    <p:extLst>
      <p:ext uri="{BB962C8B-B14F-4D97-AF65-F5344CB8AC3E}">
        <p14:creationId xmlns:p14="http://schemas.microsoft.com/office/powerpoint/2010/main" val="2101708950"/>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274638"/>
            <a:ext cx="8229600" cy="1020762"/>
          </a:xfrm>
        </p:spPr>
        <p:txBody>
          <a:bodyPr/>
          <a:lstStyle/>
          <a:p>
            <a:r>
              <a:rPr lang="en-US" dirty="0" smtClean="0"/>
              <a:t>Logical Models</a:t>
            </a:r>
          </a:p>
        </p:txBody>
      </p:sp>
      <p:sp>
        <p:nvSpPr>
          <p:cNvPr id="3" name="Content Placeholder 2"/>
          <p:cNvSpPr>
            <a:spLocks noGrp="1"/>
          </p:cNvSpPr>
          <p:nvPr>
            <p:ph idx="1"/>
          </p:nvPr>
        </p:nvSpPr>
        <p:spPr>
          <a:xfrm>
            <a:off x="457200" y="5486400"/>
            <a:ext cx="8229600" cy="639763"/>
          </a:xfrm>
        </p:spPr>
        <p:txBody>
          <a:bodyPr rtlCol="0">
            <a:normAutofit fontScale="70000" lnSpcReduction="20000"/>
          </a:bodyPr>
          <a:lstStyle/>
          <a:p>
            <a:pPr fontAlgn="auto">
              <a:spcAft>
                <a:spcPts val="0"/>
              </a:spcAft>
              <a:buFont typeface="Arial" pitchFamily="34" charset="0"/>
              <a:buChar char="•"/>
              <a:defRPr/>
            </a:pPr>
            <a:r>
              <a:rPr lang="en-US" dirty="0" smtClean="0"/>
              <a:t>CIM fragment with classes, inheritance, associations, attributes and data types</a:t>
            </a:r>
            <a:endParaRPr lang="en-US" dirty="0"/>
          </a:p>
        </p:txBody>
      </p:sp>
      <p:pic>
        <p:nvPicPr>
          <p:cNvPr id="35843" name="Picture 1"/>
          <p:cNvPicPr>
            <a:picLocks noChangeAspect="1" noChangeArrowheads="1"/>
          </p:cNvPicPr>
          <p:nvPr/>
        </p:nvPicPr>
        <p:blipFill>
          <a:blip r:embed="rId2"/>
          <a:srcRect/>
          <a:stretch>
            <a:fillRect/>
          </a:stretch>
        </p:blipFill>
        <p:spPr bwMode="auto">
          <a:xfrm>
            <a:off x="762000" y="1143000"/>
            <a:ext cx="7534275" cy="4267200"/>
          </a:xfrm>
          <a:prstGeom prst="rect">
            <a:avLst/>
          </a:prstGeom>
          <a:noFill/>
          <a:ln w="9525">
            <a:noFill/>
            <a:miter lim="800000"/>
            <a:headEnd/>
            <a:tailEnd/>
          </a:ln>
        </p:spPr>
      </p:pic>
    </p:spTree>
    <p:extLst>
      <p:ext uri="{BB962C8B-B14F-4D97-AF65-F5344CB8AC3E}">
        <p14:creationId xmlns:p14="http://schemas.microsoft.com/office/powerpoint/2010/main" val="3691435097"/>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smtClean="0"/>
              <a:t>Canonicals</a:t>
            </a:r>
          </a:p>
        </p:txBody>
      </p:sp>
      <p:sp>
        <p:nvSpPr>
          <p:cNvPr id="36866" name="Content Placeholder 2"/>
          <p:cNvSpPr>
            <a:spLocks noGrp="1"/>
          </p:cNvSpPr>
          <p:nvPr>
            <p:ph idx="1"/>
          </p:nvPr>
        </p:nvSpPr>
        <p:spPr>
          <a:xfrm>
            <a:off x="457200" y="1447800"/>
            <a:ext cx="8229600" cy="4525963"/>
          </a:xfrm>
        </p:spPr>
        <p:txBody>
          <a:bodyPr/>
          <a:lstStyle/>
          <a:p>
            <a:r>
              <a:rPr lang="en-US" sz="2400" dirty="0" smtClean="0"/>
              <a:t>Canonical data models are used for information exchanges to provide a common reference</a:t>
            </a:r>
          </a:p>
          <a:p>
            <a:r>
              <a:rPr lang="en-US" sz="2400" dirty="0" smtClean="0"/>
              <a:t>Components convert to and from the canonical data model as needed to facilitate a given information exchange</a:t>
            </a:r>
          </a:p>
          <a:p>
            <a:r>
              <a:rPr lang="en-US" sz="2400" dirty="0" smtClean="0"/>
              <a:t>Using the CIM, canonicals are defined using ‘contextual profiles’, where a subset of the CIM (and potentially other logical models) are leveraged</a:t>
            </a:r>
          </a:p>
          <a:p>
            <a:r>
              <a:rPr lang="en-US" sz="2400" dirty="0" smtClean="0"/>
              <a:t>Each element of a profile/canonical can be traced back to a source element in a logical model</a:t>
            </a:r>
          </a:p>
          <a:p>
            <a:r>
              <a:rPr lang="en-US" sz="2400" dirty="0" smtClean="0"/>
              <a:t>A canonical data model is a physical data model that is often realized as an XSD</a:t>
            </a:r>
          </a:p>
        </p:txBody>
      </p:sp>
    </p:spTree>
    <p:extLst>
      <p:ext uri="{BB962C8B-B14F-4D97-AF65-F5344CB8AC3E}">
        <p14:creationId xmlns:p14="http://schemas.microsoft.com/office/powerpoint/2010/main" val="1183317694"/>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457200" y="274638"/>
            <a:ext cx="8229600" cy="944562"/>
          </a:xfrm>
        </p:spPr>
        <p:txBody>
          <a:bodyPr/>
          <a:lstStyle/>
          <a:p>
            <a:r>
              <a:rPr lang="en-US" dirty="0" smtClean="0"/>
              <a:t>Example Modeling Process</a:t>
            </a:r>
          </a:p>
        </p:txBody>
      </p:sp>
      <p:pic>
        <p:nvPicPr>
          <p:cNvPr id="37890" name="Picture 14"/>
          <p:cNvPicPr>
            <a:picLocks noChangeAspect="1" noChangeArrowheads="1"/>
          </p:cNvPicPr>
          <p:nvPr/>
        </p:nvPicPr>
        <p:blipFill>
          <a:blip r:embed="rId2"/>
          <a:srcRect/>
          <a:stretch>
            <a:fillRect/>
          </a:stretch>
        </p:blipFill>
        <p:spPr bwMode="auto">
          <a:xfrm>
            <a:off x="1295400" y="1219200"/>
            <a:ext cx="6705600" cy="4857750"/>
          </a:xfrm>
          <a:prstGeom prst="rect">
            <a:avLst/>
          </a:prstGeom>
          <a:noFill/>
          <a:ln w="9525">
            <a:noFill/>
            <a:miter lim="800000"/>
            <a:headEnd/>
            <a:tailEnd/>
          </a:ln>
        </p:spPr>
      </p:pic>
    </p:spTree>
    <p:extLst>
      <p:ext uri="{BB962C8B-B14F-4D97-AF65-F5344CB8AC3E}">
        <p14:creationId xmlns:p14="http://schemas.microsoft.com/office/powerpoint/2010/main" val="1397455822"/>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smtClean="0"/>
              <a:t>Tools</a:t>
            </a:r>
          </a:p>
        </p:txBody>
      </p:sp>
      <p:sp>
        <p:nvSpPr>
          <p:cNvPr id="3" name="Content Placeholder 2"/>
          <p:cNvSpPr>
            <a:spLocks noGrp="1"/>
          </p:cNvSpPr>
          <p:nvPr>
            <p:ph idx="1"/>
          </p:nvPr>
        </p:nvSpPr>
        <p:spPr>
          <a:xfrm>
            <a:off x="457200" y="1371600"/>
            <a:ext cx="8229600" cy="4525963"/>
          </a:xfrm>
        </p:spPr>
        <p:txBody>
          <a:bodyPr rtlCol="0">
            <a:normAutofit fontScale="85000" lnSpcReduction="20000"/>
          </a:bodyPr>
          <a:lstStyle/>
          <a:p>
            <a:pPr fontAlgn="auto">
              <a:spcAft>
                <a:spcPts val="0"/>
              </a:spcAft>
              <a:buFont typeface="Arial" pitchFamily="34" charset="0"/>
              <a:buChar char="•"/>
              <a:defRPr/>
            </a:pPr>
            <a:r>
              <a:rPr lang="en-US" dirty="0" smtClean="0"/>
              <a:t>Process needs to be supported by tools</a:t>
            </a:r>
          </a:p>
          <a:p>
            <a:pPr fontAlgn="auto">
              <a:spcAft>
                <a:spcPts val="0"/>
              </a:spcAft>
              <a:buFont typeface="Arial" pitchFamily="34" charset="0"/>
              <a:buChar char="•"/>
              <a:defRPr/>
            </a:pPr>
            <a:r>
              <a:rPr lang="en-US" dirty="0" smtClean="0"/>
              <a:t>Need to avoid any ‘unique’ modeling approaches that could potentially result in rework, lock-in or inability to leverage tools of choice</a:t>
            </a:r>
          </a:p>
          <a:p>
            <a:pPr fontAlgn="auto">
              <a:spcAft>
                <a:spcPts val="0"/>
              </a:spcAft>
              <a:buFont typeface="Arial" pitchFamily="34" charset="0"/>
              <a:buChar char="•"/>
              <a:defRPr/>
            </a:pPr>
            <a:r>
              <a:rPr lang="en-US" dirty="0" smtClean="0"/>
              <a:t>Should understand the consequences of the use of any tool or any forced migration to another tool</a:t>
            </a:r>
          </a:p>
          <a:p>
            <a:pPr fontAlgn="auto">
              <a:spcAft>
                <a:spcPts val="0"/>
              </a:spcAft>
              <a:buFont typeface="Arial" pitchFamily="34" charset="0"/>
              <a:buChar char="•"/>
              <a:defRPr/>
            </a:pPr>
            <a:r>
              <a:rPr lang="en-US" dirty="0" smtClean="0"/>
              <a:t>Must avoid models being a ‘dead end’, where they are only useful as a reference instead of being used for the generation of useful design artifacts</a:t>
            </a:r>
          </a:p>
          <a:p>
            <a:pPr fontAlgn="auto">
              <a:spcAft>
                <a:spcPts val="0"/>
              </a:spcAft>
              <a:buFont typeface="Arial" pitchFamily="34" charset="0"/>
              <a:buChar char="•"/>
              <a:defRPr/>
            </a:pPr>
            <a:r>
              <a:rPr lang="en-US" dirty="0" smtClean="0"/>
              <a:t>Enterprise Architect (EA) for UML Modeling </a:t>
            </a:r>
          </a:p>
          <a:p>
            <a:pPr fontAlgn="auto">
              <a:spcAft>
                <a:spcPts val="0"/>
              </a:spcAft>
              <a:buFont typeface="Arial" pitchFamily="34" charset="0"/>
              <a:buChar char="•"/>
              <a:defRPr/>
            </a:pPr>
            <a:r>
              <a:rPr lang="en-US" dirty="0" smtClean="0"/>
              <a:t>CIMTool for Profile Generation – several others exist that will do the job too and most of them are free</a:t>
            </a:r>
            <a:endParaRPr lang="en-US" dirty="0"/>
          </a:p>
        </p:txBody>
      </p:sp>
    </p:spTree>
    <p:extLst>
      <p:ext uri="{BB962C8B-B14F-4D97-AF65-F5344CB8AC3E}">
        <p14:creationId xmlns:p14="http://schemas.microsoft.com/office/powerpoint/2010/main" val="2493088682"/>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dirty="0" smtClean="0"/>
              <a:t>Namespaces</a:t>
            </a:r>
          </a:p>
        </p:txBody>
      </p:sp>
      <p:sp>
        <p:nvSpPr>
          <p:cNvPr id="51202" name="Content Placeholder 2"/>
          <p:cNvSpPr>
            <a:spLocks noGrp="1"/>
          </p:cNvSpPr>
          <p:nvPr>
            <p:ph idx="1"/>
          </p:nvPr>
        </p:nvSpPr>
        <p:spPr>
          <a:xfrm>
            <a:off x="304800" y="1447800"/>
            <a:ext cx="8610600" cy="4114800"/>
          </a:xfrm>
        </p:spPr>
        <p:txBody>
          <a:bodyPr/>
          <a:lstStyle/>
          <a:p>
            <a:r>
              <a:rPr lang="en-US" sz="2000" dirty="0" smtClean="0"/>
              <a:t>Namespaces are used in models, XSDs, profile definitions and WSDLs</a:t>
            </a:r>
          </a:p>
          <a:p>
            <a:r>
              <a:rPr lang="en-US" sz="2000" dirty="0" smtClean="0"/>
              <a:t>Changing namespaces can force significant levels of reimplementation effort… that might otherwise be avoided</a:t>
            </a:r>
          </a:p>
          <a:p>
            <a:r>
              <a:rPr lang="en-US" sz="2000" dirty="0" smtClean="0"/>
              <a:t>Along the lines of OASIS recommendations, avoid changing namespaces unless there is an absolute need to do so to reflect a version that would otherwise be incompatible</a:t>
            </a:r>
          </a:p>
          <a:p>
            <a:r>
              <a:rPr lang="en-US" sz="2000" dirty="0" smtClean="0"/>
              <a:t>Use the ‘version’ attribute to track version numbers, e.g.: </a:t>
            </a:r>
            <a:r>
              <a:rPr lang="en-US" sz="2000" b="1" i="1" dirty="0" smtClean="0"/>
              <a:t>version="1.0.0"</a:t>
            </a:r>
          </a:p>
          <a:p>
            <a:r>
              <a:rPr lang="en-US" sz="2000" dirty="0" smtClean="0"/>
              <a:t>Each profile should/will have its own namespace, avoiding conflicts where a CIM class might be used differently in different profiles, e.g.: </a:t>
            </a:r>
            <a:r>
              <a:rPr lang="en-US" sz="2000" b="1" i="1" dirty="0" smtClean="0"/>
              <a:t>targetNamespace="http://iec.ch/TC57/2011/EndDeviceControls#"</a:t>
            </a:r>
            <a:endParaRPr lang="en-US" sz="2800" b="1" i="1" dirty="0" smtClean="0"/>
          </a:p>
          <a:p>
            <a:endParaRPr lang="en-US" dirty="0" smtClean="0"/>
          </a:p>
        </p:txBody>
      </p:sp>
    </p:spTree>
    <p:extLst>
      <p:ext uri="{BB962C8B-B14F-4D97-AF65-F5344CB8AC3E}">
        <p14:creationId xmlns:p14="http://schemas.microsoft.com/office/powerpoint/2010/main" val="1976103848"/>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smtClean="0"/>
              <a:t>Traceability</a:t>
            </a:r>
          </a:p>
        </p:txBody>
      </p:sp>
      <p:sp>
        <p:nvSpPr>
          <p:cNvPr id="52226" name="Content Placeholder 2"/>
          <p:cNvSpPr>
            <a:spLocks noGrp="1"/>
          </p:cNvSpPr>
          <p:nvPr>
            <p:ph idx="1"/>
          </p:nvPr>
        </p:nvSpPr>
        <p:spPr>
          <a:xfrm>
            <a:off x="457200" y="1143000"/>
            <a:ext cx="8229600" cy="4983163"/>
          </a:xfrm>
        </p:spPr>
        <p:txBody>
          <a:bodyPr/>
          <a:lstStyle/>
          <a:p>
            <a:r>
              <a:rPr lang="en-US" sz="2400" smtClean="0"/>
              <a:t>Need to be able to trace from a canonical/physical model back to a logical model</a:t>
            </a:r>
          </a:p>
          <a:p>
            <a:r>
              <a:rPr lang="en-US" sz="2400" smtClean="0"/>
              <a:t>SAWSDL is a standard for semantic annotations</a:t>
            </a:r>
          </a:p>
          <a:p>
            <a:r>
              <a:rPr lang="en-US" sz="2400" smtClean="0"/>
              <a:t>It is used to provide traceability within a contextual profile</a:t>
            </a:r>
          </a:p>
          <a:p>
            <a:r>
              <a:rPr lang="en-US" sz="2400" smtClean="0"/>
              <a:t>This helps to avoid any semantic confusion</a:t>
            </a:r>
            <a:endParaRPr lang="en-US" sz="1400" smtClean="0"/>
          </a:p>
          <a:p>
            <a:r>
              <a:rPr lang="en-US" sz="2400" smtClean="0"/>
              <a:t>XML Schema fragment using SAWSDL:</a:t>
            </a:r>
            <a:endParaRPr lang="en-US" sz="2000" smtClean="0"/>
          </a:p>
          <a:p>
            <a:pPr>
              <a:buFontTx/>
              <a:buNone/>
            </a:pPr>
            <a:endParaRPr lang="en-US" sz="1200" smtClean="0"/>
          </a:p>
          <a:p>
            <a:pPr lvl="1">
              <a:buFontTx/>
              <a:buNone/>
            </a:pPr>
            <a:r>
              <a:rPr lang="en-US" sz="1200" smtClean="0"/>
              <a:t>&lt;xs:complexType name="Asset" </a:t>
            </a:r>
            <a:r>
              <a:rPr lang="en-US" sz="1200" b="1" smtClean="0"/>
              <a:t>sawsdl:modelReference="http://iec.ch/TC57/CIM-generic#Asset"&gt;</a:t>
            </a:r>
          </a:p>
          <a:p>
            <a:pPr lvl="1">
              <a:buFontTx/>
              <a:buNone/>
            </a:pPr>
            <a:r>
              <a:rPr lang="en-US" sz="1200" smtClean="0"/>
              <a:t>&lt;xs:sequence&gt;</a:t>
            </a:r>
          </a:p>
          <a:p>
            <a:pPr lvl="1">
              <a:buFontTx/>
              <a:buNone/>
            </a:pPr>
            <a:r>
              <a:rPr lang="en-US" sz="1200" smtClean="0"/>
              <a:t>&lt;xs:element name="mRID" minOccurs="1" maxOccurs="1" type="xs:string" </a:t>
            </a:r>
          </a:p>
          <a:p>
            <a:pPr lvl="1">
              <a:buFontTx/>
              <a:buNone/>
            </a:pPr>
            <a:r>
              <a:rPr lang="en-US" sz="1200" b="1" smtClean="0"/>
              <a:t>	sawsdl:modelReference="http://iec.ch/TC57/CIM-generic#IdentifiedObject.mRID"</a:t>
            </a:r>
            <a:r>
              <a:rPr lang="en-US" sz="1200" smtClean="0"/>
              <a:t>/&gt;</a:t>
            </a:r>
          </a:p>
          <a:p>
            <a:pPr lvl="1">
              <a:buFontTx/>
              <a:buNone/>
            </a:pPr>
            <a:r>
              <a:rPr lang="en-US" sz="1200" smtClean="0"/>
              <a:t>&lt;xs:element name="category" minOccurs="1" maxOccurs="1" type="xs:string" </a:t>
            </a:r>
            <a:r>
              <a:rPr lang="en-US" sz="1200" b="1" smtClean="0"/>
              <a:t>sawsdl:modelReference="http://iec.ch/TC57/CIM-generic#Asset.category"</a:t>
            </a:r>
            <a:r>
              <a:rPr lang="en-US" sz="1200" smtClean="0"/>
              <a:t>/&gt;</a:t>
            </a:r>
          </a:p>
          <a:p>
            <a:pPr lvl="1">
              <a:buFontTx/>
              <a:buNone/>
            </a:pPr>
            <a:r>
              <a:rPr lang="en-US" sz="1200" smtClean="0"/>
              <a:t>&lt;xs:element name="name" minOccurs="0" maxOccurs="1" type="xs:string" </a:t>
            </a:r>
          </a:p>
          <a:p>
            <a:pPr lvl="1">
              <a:buFontTx/>
              <a:buNone/>
            </a:pPr>
            <a:r>
              <a:rPr lang="en-US" sz="1200" b="1" smtClean="0"/>
              <a:t>	sawsdl:modelReference="http://iec.ch/TC57/CIM-generic#IdentifiedObject.name"</a:t>
            </a:r>
            <a:r>
              <a:rPr lang="en-US" sz="1200" smtClean="0"/>
              <a:t>/&gt;</a:t>
            </a:r>
          </a:p>
          <a:p>
            <a:pPr>
              <a:buFontTx/>
              <a:buNone/>
            </a:pPr>
            <a:endParaRPr lang="en-US" sz="1200" smtClean="0"/>
          </a:p>
        </p:txBody>
      </p:sp>
    </p:spTree>
    <p:extLst>
      <p:ext uri="{BB962C8B-B14F-4D97-AF65-F5344CB8AC3E}">
        <p14:creationId xmlns:p14="http://schemas.microsoft.com/office/powerpoint/2010/main" val="2448946502"/>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457200" y="274638"/>
            <a:ext cx="8229600" cy="792162"/>
          </a:xfrm>
        </p:spPr>
        <p:txBody>
          <a:bodyPr/>
          <a:lstStyle/>
          <a:p>
            <a:r>
              <a:rPr lang="en-US" dirty="0" smtClean="0"/>
              <a:t>Integration Choices</a:t>
            </a:r>
          </a:p>
        </p:txBody>
      </p:sp>
      <p:sp>
        <p:nvSpPr>
          <p:cNvPr id="53250" name="Content Placeholder 2"/>
          <p:cNvSpPr>
            <a:spLocks noGrp="1"/>
          </p:cNvSpPr>
          <p:nvPr>
            <p:ph idx="1"/>
          </p:nvPr>
        </p:nvSpPr>
        <p:spPr>
          <a:xfrm>
            <a:off x="533400" y="990600"/>
            <a:ext cx="8077200" cy="4724400"/>
          </a:xfrm>
        </p:spPr>
        <p:txBody>
          <a:bodyPr/>
          <a:lstStyle/>
          <a:p>
            <a:r>
              <a:rPr lang="en-US" sz="2000" dirty="0" smtClean="0"/>
              <a:t>Depending upon the integration scenario, there are many factors that may drive the implementation of an information flow</a:t>
            </a:r>
          </a:p>
          <a:p>
            <a:r>
              <a:rPr lang="en-US" sz="2000" dirty="0" smtClean="0"/>
              <a:t>Some of the implementation options include:</a:t>
            </a:r>
          </a:p>
          <a:p>
            <a:pPr lvl="1">
              <a:buFont typeface="Arial" charset="0"/>
              <a:buChar char="–"/>
            </a:pPr>
            <a:r>
              <a:rPr lang="en-US" sz="1600" dirty="0" smtClean="0"/>
              <a:t>Messages through an ESB that convey transactions to create, change or delete of objects</a:t>
            </a:r>
          </a:p>
          <a:p>
            <a:pPr lvl="1">
              <a:buFont typeface="Arial" charset="0"/>
              <a:buChar char="–"/>
            </a:pPr>
            <a:r>
              <a:rPr lang="en-US" sz="1600" dirty="0" smtClean="0"/>
              <a:t>Event notification messages through an ESB that indicate the create, change or delete of objects</a:t>
            </a:r>
          </a:p>
          <a:p>
            <a:pPr lvl="1">
              <a:buFont typeface="Arial" charset="0"/>
              <a:buChar char="–"/>
            </a:pPr>
            <a:r>
              <a:rPr lang="en-US" sz="1600" dirty="0" smtClean="0"/>
              <a:t>Messages through an ESB that support query requests, potentially with asynchronous replies </a:t>
            </a:r>
          </a:p>
          <a:p>
            <a:pPr lvl="1">
              <a:buFont typeface="Arial" charset="0"/>
              <a:buChar char="–"/>
            </a:pPr>
            <a:r>
              <a:rPr lang="en-US" sz="1600" dirty="0" smtClean="0"/>
              <a:t>Web service requests for queries or transactions</a:t>
            </a:r>
          </a:p>
          <a:p>
            <a:pPr lvl="1">
              <a:buFont typeface="Arial" charset="0"/>
              <a:buChar char="–"/>
            </a:pPr>
            <a:r>
              <a:rPr lang="en-US" sz="1600" dirty="0" smtClean="0"/>
              <a:t>Data set exchanges via CIM/XML files</a:t>
            </a:r>
          </a:p>
          <a:p>
            <a:pPr lvl="1">
              <a:buFont typeface="Arial" charset="0"/>
              <a:buChar char="–"/>
            </a:pPr>
            <a:r>
              <a:rPr lang="en-US" sz="1600" dirty="0" smtClean="0"/>
              <a:t>Data set updates using incremental CIM/XML</a:t>
            </a:r>
          </a:p>
          <a:p>
            <a:pPr lvl="1">
              <a:buFont typeface="Arial" charset="0"/>
              <a:buChar char="–"/>
            </a:pPr>
            <a:r>
              <a:rPr lang="en-US" sz="1600" dirty="0" smtClean="0"/>
              <a:t>Information transfer to a data warehouse using ETL mechanisms</a:t>
            </a:r>
          </a:p>
          <a:p>
            <a:pPr lvl="1">
              <a:buFont typeface="Arial" charset="0"/>
              <a:buChar char="–"/>
            </a:pPr>
            <a:r>
              <a:rPr lang="en-US" sz="1600" dirty="0" smtClean="0"/>
              <a:t>HTTP requests</a:t>
            </a:r>
          </a:p>
          <a:p>
            <a:r>
              <a:rPr lang="en-US" sz="2000" dirty="0" smtClean="0"/>
              <a:t>There are a variety of technical, performance, availability and security considerations that would need to be factored/addressed for any integration choice</a:t>
            </a:r>
          </a:p>
        </p:txBody>
      </p:sp>
    </p:spTree>
    <p:extLst>
      <p:ext uri="{BB962C8B-B14F-4D97-AF65-F5344CB8AC3E}">
        <p14:creationId xmlns:p14="http://schemas.microsoft.com/office/powerpoint/2010/main" val="41662785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914400"/>
            <a:ext cx="9144000" cy="5943600"/>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normAutofit/>
          </a:bodyPr>
          <a:lstStyle/>
          <a:p>
            <a:pPr marL="742950" marR="0" lvl="1" indent="-285750" algn="l" defTabSz="914400" rtl="0" eaLnBrk="0" fontAlgn="base" latinLnBrk="0" hangingPunct="0">
              <a:lnSpc>
                <a:spcPct val="80000"/>
              </a:lnSpc>
              <a:spcBef>
                <a:spcPct val="20000"/>
              </a:spcBef>
              <a:spcAft>
                <a:spcPct val="0"/>
              </a:spcAft>
              <a:buClrTx/>
              <a:buSzTx/>
              <a:buFont typeface="Arial" charset="0"/>
              <a:buChar cha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5603" name="Rectangle 3"/>
          <p:cNvSpPr>
            <a:spLocks noGrp="1" noChangeArrowheads="1"/>
          </p:cNvSpPr>
          <p:nvPr>
            <p:ph type="title"/>
          </p:nvPr>
        </p:nvSpPr>
        <p:spPr>
          <a:xfrm>
            <a:off x="0" y="2286000"/>
            <a:ext cx="1752600" cy="1481138"/>
          </a:xfrm>
          <a:solidFill>
            <a:schemeClr val="bg1"/>
          </a:solidFill>
        </p:spPr>
        <p:txBody>
          <a:bodyPr>
            <a:normAutofit fontScale="90000"/>
          </a:bodyPr>
          <a:lstStyle/>
          <a:p>
            <a:pPr algn="ctr"/>
            <a:r>
              <a:rPr lang="en-US" sz="2400" dirty="0" smtClean="0"/>
              <a:t>Combining profiles into a complete solution description.</a:t>
            </a:r>
          </a:p>
        </p:txBody>
      </p:sp>
      <p:graphicFrame>
        <p:nvGraphicFramePr>
          <p:cNvPr id="25602" name="Object 4"/>
          <p:cNvGraphicFramePr>
            <a:graphicFrameLocks noGrp="1" noChangeAspect="1"/>
          </p:cNvGraphicFramePr>
          <p:nvPr>
            <p:ph idx="1"/>
          </p:nvPr>
        </p:nvGraphicFramePr>
        <p:xfrm>
          <a:off x="1847850" y="533399"/>
          <a:ext cx="7067550" cy="6346339"/>
        </p:xfrm>
        <a:graphic>
          <a:graphicData uri="http://schemas.openxmlformats.org/presentationml/2006/ole">
            <mc:AlternateContent xmlns:mc="http://schemas.openxmlformats.org/markup-compatibility/2006">
              <mc:Choice xmlns:v="urn:schemas-microsoft-com:vml" Requires="v">
                <p:oleObj spid="_x0000_s34821" name="Visio" r:id="rId4" imgW="6016680" imgH="5402520" progId="Visio.Drawing.11">
                  <p:embed/>
                </p:oleObj>
              </mc:Choice>
              <mc:Fallback>
                <p:oleObj name="Visio" r:id="rId4" imgW="6016680" imgH="540252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533399"/>
                        <a:ext cx="7067550" cy="634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44494783"/>
      </p:ext>
    </p:extLst>
  </p:cSld>
  <p:clrMapOvr>
    <a:masterClrMapping/>
  </p:clrMapOvr>
  <p:transition/>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smtClean="0"/>
              <a:t>Basic Integration Patterns</a:t>
            </a:r>
          </a:p>
        </p:txBody>
      </p:sp>
      <p:pic>
        <p:nvPicPr>
          <p:cNvPr id="58370" name="Picture 6"/>
          <p:cNvPicPr>
            <a:picLocks noChangeAspect="1" noChangeArrowheads="1"/>
          </p:cNvPicPr>
          <p:nvPr/>
        </p:nvPicPr>
        <p:blipFill>
          <a:blip r:embed="rId2"/>
          <a:srcRect/>
          <a:stretch>
            <a:fillRect/>
          </a:stretch>
        </p:blipFill>
        <p:spPr bwMode="auto">
          <a:xfrm>
            <a:off x="4648200" y="1447800"/>
            <a:ext cx="4238625" cy="1828800"/>
          </a:xfrm>
          <a:prstGeom prst="rect">
            <a:avLst/>
          </a:prstGeom>
          <a:noFill/>
          <a:ln w="9525">
            <a:noFill/>
            <a:miter lim="800000"/>
            <a:headEnd/>
            <a:tailEnd/>
          </a:ln>
        </p:spPr>
      </p:pic>
      <p:pic>
        <p:nvPicPr>
          <p:cNvPr id="58371" name="Picture 7"/>
          <p:cNvPicPr>
            <a:picLocks noChangeAspect="1" noChangeArrowheads="1"/>
          </p:cNvPicPr>
          <p:nvPr/>
        </p:nvPicPr>
        <p:blipFill>
          <a:blip r:embed="rId3"/>
          <a:srcRect/>
          <a:stretch>
            <a:fillRect/>
          </a:stretch>
        </p:blipFill>
        <p:spPr bwMode="auto">
          <a:xfrm>
            <a:off x="304800" y="4191000"/>
            <a:ext cx="4038600" cy="1752600"/>
          </a:xfrm>
          <a:prstGeom prst="rect">
            <a:avLst/>
          </a:prstGeom>
          <a:noFill/>
          <a:ln w="9525">
            <a:noFill/>
            <a:miter lim="800000"/>
            <a:headEnd/>
            <a:tailEnd/>
          </a:ln>
        </p:spPr>
      </p:pic>
      <p:pic>
        <p:nvPicPr>
          <p:cNvPr id="58372" name="Picture 8"/>
          <p:cNvPicPr>
            <a:picLocks noChangeAspect="1" noChangeArrowheads="1"/>
          </p:cNvPicPr>
          <p:nvPr/>
        </p:nvPicPr>
        <p:blipFill>
          <a:blip r:embed="rId4"/>
          <a:srcRect/>
          <a:stretch>
            <a:fillRect/>
          </a:stretch>
        </p:blipFill>
        <p:spPr bwMode="auto">
          <a:xfrm>
            <a:off x="304800" y="1524000"/>
            <a:ext cx="4038600" cy="2209800"/>
          </a:xfrm>
          <a:prstGeom prst="rect">
            <a:avLst/>
          </a:prstGeom>
          <a:noFill/>
          <a:ln w="9525">
            <a:noFill/>
            <a:miter lim="800000"/>
            <a:headEnd/>
            <a:tailEnd/>
          </a:ln>
        </p:spPr>
      </p:pic>
      <p:pic>
        <p:nvPicPr>
          <p:cNvPr id="58373" name="Picture 9"/>
          <p:cNvPicPr>
            <a:picLocks noChangeAspect="1" noChangeArrowheads="1"/>
          </p:cNvPicPr>
          <p:nvPr/>
        </p:nvPicPr>
        <p:blipFill>
          <a:blip r:embed="rId5"/>
          <a:srcRect/>
          <a:stretch>
            <a:fillRect/>
          </a:stretch>
        </p:blipFill>
        <p:spPr bwMode="auto">
          <a:xfrm>
            <a:off x="4724400" y="3733800"/>
            <a:ext cx="4038600" cy="2297113"/>
          </a:xfrm>
          <a:prstGeom prst="rect">
            <a:avLst/>
          </a:prstGeom>
          <a:noFill/>
          <a:ln w="9525">
            <a:noFill/>
            <a:miter lim="800000"/>
            <a:headEnd/>
            <a:tailEnd/>
          </a:ln>
        </p:spPr>
      </p:pic>
      <p:sp>
        <p:nvSpPr>
          <p:cNvPr id="58374" name="TextBox 10"/>
          <p:cNvSpPr txBox="1">
            <a:spLocks noChangeArrowheads="1"/>
          </p:cNvSpPr>
          <p:nvPr/>
        </p:nvSpPr>
        <p:spPr bwMode="auto">
          <a:xfrm>
            <a:off x="304800" y="3733800"/>
            <a:ext cx="2971800" cy="461963"/>
          </a:xfrm>
          <a:prstGeom prst="rect">
            <a:avLst/>
          </a:prstGeom>
          <a:noFill/>
          <a:ln w="9525">
            <a:noFill/>
            <a:miter lim="800000"/>
            <a:headEnd/>
            <a:tailEnd/>
          </a:ln>
        </p:spPr>
        <p:txBody>
          <a:bodyPr>
            <a:spAutoFit/>
          </a:bodyPr>
          <a:lstStyle/>
          <a:p>
            <a:pPr algn="ctr"/>
            <a:r>
              <a:rPr lang="en-US">
                <a:latin typeface="Calibri" pitchFamily="34" charset="0"/>
              </a:rPr>
              <a:t>Multicasting</a:t>
            </a:r>
          </a:p>
        </p:txBody>
      </p:sp>
      <p:sp>
        <p:nvSpPr>
          <p:cNvPr id="58375" name="TextBox 11"/>
          <p:cNvSpPr txBox="1">
            <a:spLocks noChangeArrowheads="1"/>
          </p:cNvSpPr>
          <p:nvPr/>
        </p:nvSpPr>
        <p:spPr bwMode="auto">
          <a:xfrm>
            <a:off x="304800" y="1066800"/>
            <a:ext cx="4038600" cy="461963"/>
          </a:xfrm>
          <a:prstGeom prst="rect">
            <a:avLst/>
          </a:prstGeom>
          <a:noFill/>
          <a:ln w="9525">
            <a:noFill/>
            <a:miter lim="800000"/>
            <a:headEnd/>
            <a:tailEnd/>
          </a:ln>
        </p:spPr>
        <p:txBody>
          <a:bodyPr>
            <a:spAutoFit/>
          </a:bodyPr>
          <a:lstStyle/>
          <a:p>
            <a:pPr algn="ctr"/>
            <a:r>
              <a:rPr lang="en-US">
                <a:latin typeface="Calibri" pitchFamily="34" charset="0"/>
              </a:rPr>
              <a:t>Synchronous Request/Reply</a:t>
            </a:r>
          </a:p>
        </p:txBody>
      </p:sp>
      <p:sp>
        <p:nvSpPr>
          <p:cNvPr id="58376" name="TextBox 12"/>
          <p:cNvSpPr txBox="1">
            <a:spLocks noChangeArrowheads="1"/>
          </p:cNvSpPr>
          <p:nvPr/>
        </p:nvSpPr>
        <p:spPr bwMode="auto">
          <a:xfrm>
            <a:off x="4800600" y="3352800"/>
            <a:ext cx="4114800" cy="461963"/>
          </a:xfrm>
          <a:prstGeom prst="rect">
            <a:avLst/>
          </a:prstGeom>
          <a:noFill/>
          <a:ln w="9525">
            <a:noFill/>
            <a:miter lim="800000"/>
            <a:headEnd/>
            <a:tailEnd/>
          </a:ln>
        </p:spPr>
        <p:txBody>
          <a:bodyPr>
            <a:spAutoFit/>
          </a:bodyPr>
          <a:lstStyle/>
          <a:p>
            <a:pPr algn="ctr"/>
            <a:r>
              <a:rPr lang="en-US">
                <a:latin typeface="Calibri" pitchFamily="34" charset="0"/>
              </a:rPr>
              <a:t>Asynchronous Request/Reply</a:t>
            </a:r>
          </a:p>
        </p:txBody>
      </p:sp>
      <p:sp>
        <p:nvSpPr>
          <p:cNvPr id="58377" name="TextBox 13"/>
          <p:cNvSpPr txBox="1">
            <a:spLocks noChangeArrowheads="1"/>
          </p:cNvSpPr>
          <p:nvPr/>
        </p:nvSpPr>
        <p:spPr bwMode="auto">
          <a:xfrm>
            <a:off x="4648200" y="1066800"/>
            <a:ext cx="3200400" cy="461963"/>
          </a:xfrm>
          <a:prstGeom prst="rect">
            <a:avLst/>
          </a:prstGeom>
          <a:noFill/>
          <a:ln w="9525">
            <a:noFill/>
            <a:miter lim="800000"/>
            <a:headEnd/>
            <a:tailEnd/>
          </a:ln>
        </p:spPr>
        <p:txBody>
          <a:bodyPr>
            <a:spAutoFit/>
          </a:bodyPr>
          <a:lstStyle/>
          <a:p>
            <a:pPr algn="ctr"/>
            <a:r>
              <a:rPr lang="en-US">
                <a:latin typeface="Calibri" pitchFamily="34" charset="0"/>
              </a:rPr>
              <a:t>Point-to-Point</a:t>
            </a:r>
          </a:p>
        </p:txBody>
      </p:sp>
    </p:spTree>
    <p:extLst>
      <p:ext uri="{BB962C8B-B14F-4D97-AF65-F5344CB8AC3E}">
        <p14:creationId xmlns:p14="http://schemas.microsoft.com/office/powerpoint/2010/main" val="2101901736"/>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smtClean="0"/>
              <a:t>Patterns and Verbs</a:t>
            </a:r>
          </a:p>
        </p:txBody>
      </p:sp>
      <p:sp>
        <p:nvSpPr>
          <p:cNvPr id="3" name="Content Placeholder 2"/>
          <p:cNvSpPr>
            <a:spLocks noGrp="1"/>
          </p:cNvSpPr>
          <p:nvPr>
            <p:ph idx="1"/>
          </p:nvPr>
        </p:nvSpPr>
        <p:spPr>
          <a:xfrm>
            <a:off x="533400" y="1219200"/>
            <a:ext cx="8305800" cy="4495800"/>
          </a:xfrm>
        </p:spPr>
        <p:txBody>
          <a:bodyPr rtlCol="0">
            <a:normAutofit fontScale="77500" lnSpcReduction="20000"/>
          </a:bodyPr>
          <a:lstStyle/>
          <a:p>
            <a:pPr fontAlgn="auto">
              <a:spcAft>
                <a:spcPts val="0"/>
              </a:spcAft>
              <a:buFont typeface="Arial" pitchFamily="34" charset="0"/>
              <a:buChar char="•"/>
              <a:defRPr/>
            </a:pPr>
            <a:r>
              <a:rPr lang="en-US" b="1" dirty="0" smtClean="0"/>
              <a:t>Queries</a:t>
            </a:r>
            <a:r>
              <a:rPr lang="en-US" dirty="0" smtClean="0"/>
              <a:t> are indicated by the use of a ‘</a:t>
            </a:r>
            <a:r>
              <a:rPr lang="en-US" b="1" dirty="0" smtClean="0"/>
              <a:t>get</a:t>
            </a:r>
            <a:r>
              <a:rPr lang="en-US" dirty="0" smtClean="0"/>
              <a:t>’ verb on the request in a request/reply pattern, where the payload of the response message should return the requested information</a:t>
            </a:r>
          </a:p>
          <a:p>
            <a:pPr fontAlgn="auto">
              <a:spcAft>
                <a:spcPts val="0"/>
              </a:spcAft>
              <a:buFont typeface="Arial" pitchFamily="34" charset="0"/>
              <a:buChar char="•"/>
              <a:defRPr/>
            </a:pPr>
            <a:r>
              <a:rPr lang="en-US" b="1" dirty="0" smtClean="0"/>
              <a:t>Transactions</a:t>
            </a:r>
            <a:r>
              <a:rPr lang="en-US" dirty="0" smtClean="0"/>
              <a:t> are indicated by the use of verbs such as ‘</a:t>
            </a:r>
            <a:r>
              <a:rPr lang="en-US" b="1" dirty="0" smtClean="0"/>
              <a:t>create</a:t>
            </a:r>
            <a:r>
              <a:rPr lang="en-US" dirty="0" smtClean="0"/>
              <a:t>’, ‘</a:t>
            </a:r>
            <a:r>
              <a:rPr lang="en-US" b="1" dirty="0" smtClean="0"/>
              <a:t>change</a:t>
            </a:r>
            <a:r>
              <a:rPr lang="en-US" dirty="0" smtClean="0"/>
              <a:t>’, ‘</a:t>
            </a:r>
            <a:r>
              <a:rPr lang="en-US" b="1" dirty="0" smtClean="0"/>
              <a:t>close</a:t>
            </a:r>
            <a:r>
              <a:rPr lang="en-US" dirty="0" smtClean="0"/>
              <a:t>’, ‘</a:t>
            </a:r>
            <a:r>
              <a:rPr lang="en-US" b="1" dirty="0" smtClean="0"/>
              <a:t>cancel</a:t>
            </a:r>
            <a:r>
              <a:rPr lang="en-US" dirty="0" smtClean="0"/>
              <a:t>’, ‘</a:t>
            </a:r>
            <a:r>
              <a:rPr lang="en-US" b="1" dirty="0" smtClean="0"/>
              <a:t>delete</a:t>
            </a:r>
            <a:r>
              <a:rPr lang="en-US" dirty="0" smtClean="0"/>
              <a:t>’, and could use request/reply or point-to-point patterns</a:t>
            </a:r>
          </a:p>
          <a:p>
            <a:pPr fontAlgn="auto">
              <a:spcAft>
                <a:spcPts val="0"/>
              </a:spcAft>
              <a:buFont typeface="Arial" pitchFamily="34" charset="0"/>
              <a:buChar char="•"/>
              <a:defRPr/>
            </a:pPr>
            <a:r>
              <a:rPr lang="en-US" dirty="0" smtClean="0"/>
              <a:t>Both queries and transactions may result in responses (verb=‘</a:t>
            </a:r>
            <a:r>
              <a:rPr lang="en-US" b="1" dirty="0" smtClean="0"/>
              <a:t>reply</a:t>
            </a:r>
            <a:r>
              <a:rPr lang="en-US" dirty="0" smtClean="0"/>
              <a:t>’), which may indicate success or errors</a:t>
            </a:r>
          </a:p>
          <a:p>
            <a:pPr fontAlgn="auto">
              <a:spcAft>
                <a:spcPts val="0"/>
              </a:spcAft>
              <a:buFont typeface="Arial" pitchFamily="34" charset="0"/>
              <a:buChar char="•"/>
              <a:defRPr/>
            </a:pPr>
            <a:r>
              <a:rPr lang="en-US" b="1" dirty="0" smtClean="0"/>
              <a:t>Events</a:t>
            </a:r>
            <a:r>
              <a:rPr lang="en-US" dirty="0" smtClean="0"/>
              <a:t> are indications that something has happened of potential interest, using past tense verbs such as ‘</a:t>
            </a:r>
            <a:r>
              <a:rPr lang="en-US" b="1" dirty="0" smtClean="0"/>
              <a:t>created</a:t>
            </a:r>
            <a:r>
              <a:rPr lang="en-US" dirty="0" smtClean="0"/>
              <a:t>’, ‘</a:t>
            </a:r>
            <a:r>
              <a:rPr lang="en-US" b="1" dirty="0" smtClean="0"/>
              <a:t>changed</a:t>
            </a:r>
            <a:r>
              <a:rPr lang="en-US" dirty="0" smtClean="0"/>
              <a:t>’, ‘</a:t>
            </a:r>
            <a:r>
              <a:rPr lang="en-US" b="1" dirty="0" smtClean="0"/>
              <a:t>closed</a:t>
            </a:r>
            <a:r>
              <a:rPr lang="en-US" dirty="0" smtClean="0"/>
              <a:t>’, ‘</a:t>
            </a:r>
            <a:r>
              <a:rPr lang="en-US" b="1" dirty="0" smtClean="0"/>
              <a:t>canceled</a:t>
            </a:r>
            <a:r>
              <a:rPr lang="en-US" dirty="0" smtClean="0"/>
              <a:t>’, ‘</a:t>
            </a:r>
            <a:r>
              <a:rPr lang="en-US" b="1" dirty="0" smtClean="0"/>
              <a:t>deleted</a:t>
            </a:r>
            <a:r>
              <a:rPr lang="en-US" dirty="0" smtClean="0"/>
              <a:t>’ and typically use a multicast pattern</a:t>
            </a:r>
            <a:endParaRPr lang="en-US" dirty="0"/>
          </a:p>
        </p:txBody>
      </p:sp>
    </p:spTree>
    <p:extLst>
      <p:ext uri="{BB962C8B-B14F-4D97-AF65-F5344CB8AC3E}">
        <p14:creationId xmlns:p14="http://schemas.microsoft.com/office/powerpoint/2010/main" val="1867790863"/>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smtClean="0"/>
              <a:t>Transports</a:t>
            </a:r>
          </a:p>
        </p:txBody>
      </p:sp>
      <p:sp>
        <p:nvSpPr>
          <p:cNvPr id="3" name="Content Placeholder 2"/>
          <p:cNvSpPr>
            <a:spLocks noGrp="1"/>
          </p:cNvSpPr>
          <p:nvPr>
            <p:ph idx="1"/>
          </p:nvPr>
        </p:nvSpPr>
        <p:spPr>
          <a:xfrm>
            <a:off x="457200" y="1143000"/>
            <a:ext cx="8458200" cy="4983163"/>
          </a:xfrm>
        </p:spPr>
        <p:txBody>
          <a:bodyPr rtlCol="0">
            <a:normAutofit fontScale="70000" lnSpcReduction="20000"/>
          </a:bodyPr>
          <a:lstStyle/>
          <a:p>
            <a:pPr fontAlgn="auto">
              <a:spcAft>
                <a:spcPts val="0"/>
              </a:spcAft>
              <a:buFont typeface="Arial" pitchFamily="34" charset="0"/>
              <a:buChar char="•"/>
              <a:defRPr/>
            </a:pPr>
            <a:r>
              <a:rPr lang="en-US" dirty="0" smtClean="0"/>
              <a:t>CIM is, by definition, transport independent, but the reality is that a wide range of messaging technologies have largely given way to JMS and HTTP</a:t>
            </a:r>
          </a:p>
          <a:p>
            <a:pPr fontAlgn="auto">
              <a:spcAft>
                <a:spcPts val="0"/>
              </a:spcAft>
              <a:buFont typeface="Arial" pitchFamily="34" charset="0"/>
              <a:buChar char="•"/>
              <a:defRPr/>
            </a:pPr>
            <a:r>
              <a:rPr lang="en-US" dirty="0" smtClean="0"/>
              <a:t>JMS provides a powerful messaging API, where the worst thing about JMS is the name, as it is not limited to use by Java applications</a:t>
            </a:r>
          </a:p>
          <a:p>
            <a:pPr fontAlgn="auto">
              <a:spcAft>
                <a:spcPts val="0"/>
              </a:spcAft>
              <a:buFont typeface="Arial" pitchFamily="34" charset="0"/>
              <a:buChar char="•"/>
              <a:defRPr/>
            </a:pPr>
            <a:r>
              <a:rPr lang="en-US" dirty="0" smtClean="0"/>
              <a:t>HTTP and JMS have some trade-offs:</a:t>
            </a:r>
          </a:p>
          <a:p>
            <a:pPr lvl="1" fontAlgn="auto">
              <a:spcAft>
                <a:spcPts val="0"/>
              </a:spcAft>
              <a:buFont typeface="Arial" pitchFamily="34" charset="0"/>
              <a:buChar char="–"/>
              <a:defRPr/>
            </a:pPr>
            <a:r>
              <a:rPr lang="en-US" dirty="0" smtClean="0"/>
              <a:t>JMS provides a reliable transport with the capability to queue and multicast messages</a:t>
            </a:r>
          </a:p>
          <a:p>
            <a:pPr lvl="1" fontAlgn="auto">
              <a:spcAft>
                <a:spcPts val="0"/>
              </a:spcAft>
              <a:buFont typeface="Arial" pitchFamily="34" charset="0"/>
              <a:buChar char="–"/>
              <a:defRPr/>
            </a:pPr>
            <a:r>
              <a:rPr lang="en-US" dirty="0" smtClean="0"/>
              <a:t>HTTP provides a standard ‘on the wire’ protocol, but JMS does not</a:t>
            </a:r>
          </a:p>
          <a:p>
            <a:pPr fontAlgn="auto">
              <a:spcAft>
                <a:spcPts val="0"/>
              </a:spcAft>
              <a:buFont typeface="Arial" pitchFamily="34" charset="0"/>
              <a:buChar char="•"/>
              <a:defRPr/>
            </a:pPr>
            <a:r>
              <a:rPr lang="en-US" dirty="0" smtClean="0"/>
              <a:t>SOAP may be layered on both of these transports, where the IEC 61968 message envelope may be placed within the SOAP body</a:t>
            </a:r>
          </a:p>
          <a:p>
            <a:pPr fontAlgn="auto">
              <a:spcAft>
                <a:spcPts val="0"/>
              </a:spcAft>
              <a:buFont typeface="Arial" pitchFamily="34" charset="0"/>
              <a:buChar char="•"/>
              <a:defRPr/>
            </a:pPr>
            <a:r>
              <a:rPr lang="en-US" dirty="0" smtClean="0"/>
              <a:t>When SOAP is used, it can be possible to define a WSDL that also provides a description of the interface</a:t>
            </a:r>
          </a:p>
          <a:p>
            <a:pPr fontAlgn="auto">
              <a:spcAft>
                <a:spcPts val="0"/>
              </a:spcAft>
              <a:buFont typeface="Arial" pitchFamily="34" charset="0"/>
              <a:buChar char="•"/>
              <a:defRPr/>
            </a:pPr>
            <a:r>
              <a:rPr lang="en-US" dirty="0" smtClean="0"/>
              <a:t>Other transports can also be considered, such as AMQP and REST</a:t>
            </a:r>
          </a:p>
          <a:p>
            <a:pPr fontAlgn="auto">
              <a:spcAft>
                <a:spcPts val="0"/>
              </a:spcAft>
              <a:buFont typeface="Arial" pitchFamily="34" charset="0"/>
              <a:buChar char="•"/>
              <a:defRPr/>
            </a:pPr>
            <a:r>
              <a:rPr lang="en-US" dirty="0" smtClean="0"/>
              <a:t>ESBs support the use of intermediaries</a:t>
            </a:r>
          </a:p>
        </p:txBody>
      </p:sp>
    </p:spTree>
    <p:extLst>
      <p:ext uri="{BB962C8B-B14F-4D97-AF65-F5344CB8AC3E}">
        <p14:creationId xmlns:p14="http://schemas.microsoft.com/office/powerpoint/2010/main" val="2601941025"/>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smtClean="0"/>
              <a:t>Web Services</a:t>
            </a:r>
          </a:p>
        </p:txBody>
      </p:sp>
      <p:sp>
        <p:nvSpPr>
          <p:cNvPr id="61442" name="Content Placeholder 2"/>
          <p:cNvSpPr>
            <a:spLocks noGrp="1"/>
          </p:cNvSpPr>
          <p:nvPr>
            <p:ph idx="1"/>
          </p:nvPr>
        </p:nvSpPr>
        <p:spPr>
          <a:xfrm>
            <a:off x="533400" y="1219200"/>
            <a:ext cx="8229600" cy="4648200"/>
          </a:xfrm>
        </p:spPr>
        <p:txBody>
          <a:bodyPr/>
          <a:lstStyle/>
          <a:p>
            <a:r>
              <a:rPr lang="en-US" sz="2000" dirty="0" smtClean="0"/>
              <a:t>CIM messages can be ‘wrapped’ by a WSDL</a:t>
            </a:r>
          </a:p>
          <a:p>
            <a:r>
              <a:rPr lang="en-US" sz="2000" dirty="0" smtClean="0"/>
              <a:t>Two basic approaches: Loose coupled (coarse grained) or tightly coupled (strongly typed, fine grained)</a:t>
            </a:r>
          </a:p>
          <a:p>
            <a:r>
              <a:rPr lang="en-US" sz="2000" dirty="0" smtClean="0"/>
              <a:t>For broadest compatibility, WSDL should be WS-I compliant and use document-wrapped style</a:t>
            </a:r>
          </a:p>
          <a:p>
            <a:r>
              <a:rPr lang="en-US" sz="2000" dirty="0" smtClean="0"/>
              <a:t>Remember that HTTP is not the only transport possible… as JMS can be used to provide delivery guarantees, multicasting and other features not possible with HTTP</a:t>
            </a:r>
          </a:p>
          <a:p>
            <a:r>
              <a:rPr lang="en-US" sz="2000" dirty="0" smtClean="0"/>
              <a:t>The use of a SOAP envelope enables the use of many security tools</a:t>
            </a:r>
          </a:p>
          <a:p>
            <a:r>
              <a:rPr lang="en-US" sz="2000" dirty="0" smtClean="0"/>
              <a:t>WSDLs are sometimes less important than one might think, especially given the emergence of REST</a:t>
            </a:r>
          </a:p>
        </p:txBody>
      </p:sp>
    </p:spTree>
    <p:extLst>
      <p:ext uri="{BB962C8B-B14F-4D97-AF65-F5344CB8AC3E}">
        <p14:creationId xmlns:p14="http://schemas.microsoft.com/office/powerpoint/2010/main" val="2576379432"/>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smtClean="0"/>
              <a:t>Names</a:t>
            </a:r>
          </a:p>
        </p:txBody>
      </p:sp>
      <p:sp>
        <p:nvSpPr>
          <p:cNvPr id="62466" name="Content Placeholder 2"/>
          <p:cNvSpPr>
            <a:spLocks noGrp="1"/>
          </p:cNvSpPr>
          <p:nvPr>
            <p:ph idx="1"/>
          </p:nvPr>
        </p:nvSpPr>
        <p:spPr/>
        <p:txBody>
          <a:bodyPr/>
          <a:lstStyle/>
          <a:p>
            <a:r>
              <a:rPr lang="en-US" sz="1800" smtClean="0"/>
              <a:t>Object naming is an important aspect of integration that is often overlooked especially where all systems do not use common mRIDs</a:t>
            </a:r>
          </a:p>
          <a:p>
            <a:r>
              <a:rPr lang="en-US" sz="1800" smtClean="0"/>
              <a:t>Issues: </a:t>
            </a:r>
          </a:p>
          <a:p>
            <a:pPr lvl="1">
              <a:buFont typeface="Arial" charset="0"/>
              <a:buChar char="–"/>
            </a:pPr>
            <a:r>
              <a:rPr lang="en-US" sz="1600" smtClean="0"/>
              <a:t>The same object may be known in different system by different names</a:t>
            </a:r>
          </a:p>
          <a:p>
            <a:pPr lvl="1">
              <a:buFont typeface="Arial" charset="0"/>
              <a:buChar char="–"/>
            </a:pPr>
            <a:r>
              <a:rPr lang="en-US" sz="1600" smtClean="0"/>
              <a:t>Messages need to use an identified that is known by source and targets</a:t>
            </a:r>
          </a:p>
          <a:p>
            <a:pPr lvl="1">
              <a:buFont typeface="Arial" charset="0"/>
              <a:buChar char="–"/>
            </a:pPr>
            <a:r>
              <a:rPr lang="en-US" sz="1600" smtClean="0"/>
              <a:t>Some systems may need to be aware of multiple identifiers for a single object (e.g. local ID and external ID)</a:t>
            </a:r>
          </a:p>
          <a:p>
            <a:r>
              <a:rPr lang="en-US" sz="1800" smtClean="0"/>
              <a:t>Sources and targets MUST agree upon names to be used, or rely upon the use of bilateral mapping tables for object names</a:t>
            </a:r>
          </a:p>
          <a:p>
            <a:r>
              <a:rPr lang="en-US" sz="1800" smtClean="0"/>
              <a:t>A naming service could be used for allocating and managing names</a:t>
            </a:r>
          </a:p>
          <a:p>
            <a:r>
              <a:rPr lang="en-US" sz="1800" smtClean="0"/>
              <a:t>The performance implications of name lookups needs to be carefully considered</a:t>
            </a:r>
          </a:p>
          <a:p>
            <a:r>
              <a:rPr lang="en-US" sz="1800" smtClean="0"/>
              <a:t>Name class introduced in CIM v15 to help address these issues, providing a more realistic and useful model of object naming</a:t>
            </a:r>
          </a:p>
          <a:p>
            <a:r>
              <a:rPr lang="en-US" sz="1800" smtClean="0"/>
              <a:t>In theory, an mRID is just another type of name!</a:t>
            </a:r>
          </a:p>
        </p:txBody>
      </p:sp>
    </p:spTree>
    <p:extLst>
      <p:ext uri="{BB962C8B-B14F-4D97-AF65-F5344CB8AC3E}">
        <p14:creationId xmlns:p14="http://schemas.microsoft.com/office/powerpoint/2010/main" val="3639654214"/>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smtClean="0"/>
              <a:t>Common Services</a:t>
            </a:r>
          </a:p>
        </p:txBody>
      </p:sp>
      <p:sp>
        <p:nvSpPr>
          <p:cNvPr id="3" name="Content Placeholder 2"/>
          <p:cNvSpPr>
            <a:spLocks noGrp="1"/>
          </p:cNvSpPr>
          <p:nvPr>
            <p:ph idx="1"/>
          </p:nvPr>
        </p:nvSpPr>
        <p:spPr>
          <a:xfrm>
            <a:off x="457200" y="1447800"/>
            <a:ext cx="8229600" cy="4525963"/>
          </a:xfrm>
        </p:spPr>
        <p:txBody>
          <a:bodyPr rtlCol="0">
            <a:normAutofit fontScale="92500"/>
          </a:bodyPr>
          <a:lstStyle/>
          <a:p>
            <a:pPr fontAlgn="auto">
              <a:spcAft>
                <a:spcPts val="0"/>
              </a:spcAft>
              <a:buFont typeface="Arial" pitchFamily="34" charset="0"/>
              <a:buChar char="•"/>
              <a:defRPr/>
            </a:pPr>
            <a:r>
              <a:rPr lang="en-US" dirty="0" smtClean="0"/>
              <a:t>Common services are often implemented within an integration infrastructure to provide common functionality that is supportive of integration</a:t>
            </a:r>
          </a:p>
          <a:p>
            <a:pPr fontAlgn="auto">
              <a:spcAft>
                <a:spcPts val="0"/>
              </a:spcAft>
              <a:buFont typeface="Arial" pitchFamily="34" charset="0"/>
              <a:buChar char="•"/>
              <a:defRPr/>
            </a:pPr>
            <a:r>
              <a:rPr lang="en-US" dirty="0" smtClean="0"/>
              <a:t>Common examples include:</a:t>
            </a:r>
          </a:p>
          <a:p>
            <a:pPr lvl="1" fontAlgn="auto">
              <a:spcAft>
                <a:spcPts val="0"/>
              </a:spcAft>
              <a:buFont typeface="Arial" pitchFamily="34" charset="0"/>
              <a:buChar char="–"/>
              <a:defRPr/>
            </a:pPr>
            <a:r>
              <a:rPr lang="en-US" dirty="0" smtClean="0"/>
              <a:t>Logging and Exceptions</a:t>
            </a:r>
          </a:p>
          <a:p>
            <a:pPr lvl="1" fontAlgn="auto">
              <a:spcAft>
                <a:spcPts val="0"/>
              </a:spcAft>
              <a:buFont typeface="Arial" pitchFamily="34" charset="0"/>
              <a:buChar char="–"/>
              <a:defRPr/>
            </a:pPr>
            <a:r>
              <a:rPr lang="en-US" dirty="0" smtClean="0"/>
              <a:t>Claim Check</a:t>
            </a:r>
          </a:p>
          <a:p>
            <a:pPr lvl="1" fontAlgn="auto">
              <a:spcAft>
                <a:spcPts val="0"/>
              </a:spcAft>
              <a:buFont typeface="Arial" pitchFamily="34" charset="0"/>
              <a:buChar char="–"/>
              <a:defRPr/>
            </a:pPr>
            <a:r>
              <a:rPr lang="en-US" dirty="0" smtClean="0"/>
              <a:t>Notifications</a:t>
            </a:r>
          </a:p>
          <a:p>
            <a:pPr lvl="1" fontAlgn="auto">
              <a:spcAft>
                <a:spcPts val="0"/>
              </a:spcAft>
              <a:buFont typeface="Arial" pitchFamily="34" charset="0"/>
              <a:buChar char="–"/>
              <a:defRPr/>
            </a:pPr>
            <a:r>
              <a:rPr lang="en-US" dirty="0" smtClean="0"/>
              <a:t>Identity Management</a:t>
            </a:r>
          </a:p>
          <a:p>
            <a:pPr lvl="1" fontAlgn="auto">
              <a:spcAft>
                <a:spcPts val="0"/>
              </a:spcAft>
              <a:buFont typeface="Arial" pitchFamily="34" charset="0"/>
              <a:buChar char="–"/>
              <a:defRPr/>
            </a:pPr>
            <a:r>
              <a:rPr lang="en-US" dirty="0" smtClean="0"/>
              <a:t>Large message handling</a:t>
            </a:r>
          </a:p>
        </p:txBody>
      </p:sp>
    </p:spTree>
    <p:extLst>
      <p:ext uri="{BB962C8B-B14F-4D97-AF65-F5344CB8AC3E}">
        <p14:creationId xmlns:p14="http://schemas.microsoft.com/office/powerpoint/2010/main" val="3686071027"/>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457200" y="274638"/>
            <a:ext cx="8229600" cy="944562"/>
          </a:xfrm>
        </p:spPr>
        <p:txBody>
          <a:bodyPr/>
          <a:lstStyle/>
          <a:p>
            <a:r>
              <a:rPr lang="en-US" dirty="0" smtClean="0"/>
              <a:t>Claim Check Pattern</a:t>
            </a:r>
          </a:p>
        </p:txBody>
      </p:sp>
      <p:sp>
        <p:nvSpPr>
          <p:cNvPr id="3" name="Content Placeholder 2"/>
          <p:cNvSpPr>
            <a:spLocks noGrp="1"/>
          </p:cNvSpPr>
          <p:nvPr>
            <p:ph idx="1"/>
          </p:nvPr>
        </p:nvSpPr>
        <p:spPr>
          <a:xfrm>
            <a:off x="457200" y="5257800"/>
            <a:ext cx="8229600" cy="944563"/>
          </a:xfrm>
        </p:spPr>
        <p:txBody>
          <a:bodyPr rtlCol="0">
            <a:normAutofit fontScale="62500" lnSpcReduction="20000"/>
          </a:bodyPr>
          <a:lstStyle/>
          <a:p>
            <a:pPr fontAlgn="auto">
              <a:spcAft>
                <a:spcPts val="0"/>
              </a:spcAft>
              <a:buFont typeface="Arial" pitchFamily="34" charset="0"/>
              <a:buChar char="•"/>
              <a:defRPr/>
            </a:pPr>
            <a:r>
              <a:rPr lang="en-US" dirty="0" smtClean="0"/>
              <a:t>Commonly used for exchange of large files, such as those containing CIM/XML</a:t>
            </a:r>
          </a:p>
          <a:p>
            <a:pPr fontAlgn="auto">
              <a:spcAft>
                <a:spcPts val="0"/>
              </a:spcAft>
              <a:buFont typeface="Arial" pitchFamily="34" charset="0"/>
              <a:buChar char="•"/>
              <a:defRPr/>
            </a:pPr>
            <a:r>
              <a:rPr lang="en-US" dirty="0" smtClean="0"/>
              <a:t>Functionality may wrapped within a service</a:t>
            </a:r>
            <a:endParaRPr lang="en-US" dirty="0"/>
          </a:p>
        </p:txBody>
      </p:sp>
      <p:pic>
        <p:nvPicPr>
          <p:cNvPr id="67587" name="Picture 2"/>
          <p:cNvPicPr>
            <a:picLocks noChangeAspect="1" noChangeArrowheads="1"/>
          </p:cNvPicPr>
          <p:nvPr/>
        </p:nvPicPr>
        <p:blipFill>
          <a:blip r:embed="rId2"/>
          <a:srcRect/>
          <a:stretch>
            <a:fillRect/>
          </a:stretch>
        </p:blipFill>
        <p:spPr bwMode="auto">
          <a:xfrm>
            <a:off x="1371600" y="1143000"/>
            <a:ext cx="5486400" cy="4114800"/>
          </a:xfrm>
          <a:prstGeom prst="rect">
            <a:avLst/>
          </a:prstGeom>
          <a:noFill/>
          <a:ln w="9525">
            <a:noFill/>
            <a:miter lim="800000"/>
            <a:headEnd/>
            <a:tailEnd/>
          </a:ln>
        </p:spPr>
      </p:pic>
    </p:spTree>
    <p:extLst>
      <p:ext uri="{BB962C8B-B14F-4D97-AF65-F5344CB8AC3E}">
        <p14:creationId xmlns:p14="http://schemas.microsoft.com/office/powerpoint/2010/main" val="3475344855"/>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smtClean="0"/>
              <a:t>Security</a:t>
            </a:r>
          </a:p>
        </p:txBody>
      </p:sp>
      <p:sp>
        <p:nvSpPr>
          <p:cNvPr id="3" name="Content Placeholder 2"/>
          <p:cNvSpPr>
            <a:spLocks noGrp="1"/>
          </p:cNvSpPr>
          <p:nvPr>
            <p:ph idx="1"/>
          </p:nvPr>
        </p:nvSpPr>
        <p:spPr>
          <a:xfrm>
            <a:off x="457200" y="1219200"/>
            <a:ext cx="8382000" cy="4906963"/>
          </a:xfrm>
        </p:spPr>
        <p:txBody>
          <a:bodyPr rtlCol="0">
            <a:normAutofit fontScale="70000" lnSpcReduction="20000"/>
          </a:bodyPr>
          <a:lstStyle/>
          <a:p>
            <a:pPr fontAlgn="auto">
              <a:spcAft>
                <a:spcPts val="0"/>
              </a:spcAft>
              <a:buFont typeface="Arial" pitchFamily="34" charset="0"/>
              <a:buChar char="•"/>
              <a:defRPr/>
            </a:pPr>
            <a:r>
              <a:rPr lang="en-US" dirty="0" smtClean="0"/>
              <a:t>Key terms: </a:t>
            </a:r>
            <a:r>
              <a:rPr lang="en-US" b="1" dirty="0" smtClean="0"/>
              <a:t>Authentication, Authorization, Confidentiality, Integrity, Non-Repudiation, Denial of Service, Trust</a:t>
            </a:r>
            <a:r>
              <a:rPr lang="en-US" dirty="0" smtClean="0"/>
              <a:t>, …</a:t>
            </a:r>
          </a:p>
          <a:p>
            <a:pPr fontAlgn="auto">
              <a:spcAft>
                <a:spcPts val="0"/>
              </a:spcAft>
              <a:buFont typeface="Arial" pitchFamily="34" charset="0"/>
              <a:buChar char="•"/>
              <a:defRPr/>
            </a:pPr>
            <a:r>
              <a:rPr lang="en-US" dirty="0" smtClean="0"/>
              <a:t>If properly planned and designed, the implementation of security can be a last step (depending upon the implementation approach)</a:t>
            </a:r>
          </a:p>
          <a:p>
            <a:pPr fontAlgn="auto">
              <a:spcAft>
                <a:spcPts val="0"/>
              </a:spcAft>
              <a:buFont typeface="Arial" pitchFamily="34" charset="0"/>
              <a:buChar char="•"/>
              <a:defRPr/>
            </a:pPr>
            <a:r>
              <a:rPr lang="en-US" dirty="0" smtClean="0"/>
              <a:t>Different security policies will be needed in different situations, such as in the cases of intra-enterprise, inter-enterprise or extra-enterprise integration or where data has sensitivity and/or confidentiality requirements</a:t>
            </a:r>
          </a:p>
          <a:p>
            <a:pPr fontAlgn="auto">
              <a:spcAft>
                <a:spcPts val="0"/>
              </a:spcAft>
              <a:buFont typeface="Arial" pitchFamily="34" charset="0"/>
              <a:buChar char="•"/>
              <a:defRPr/>
            </a:pPr>
            <a:r>
              <a:rPr lang="en-US" dirty="0" smtClean="0"/>
              <a:t>Tools like TIBCO Policy Manager (as an example) make it very simple to implement necessary security policies using agents, where developers need otherwise not be concerned with security policy</a:t>
            </a:r>
          </a:p>
          <a:p>
            <a:pPr fontAlgn="auto">
              <a:spcAft>
                <a:spcPts val="0"/>
              </a:spcAft>
              <a:buFont typeface="Arial" pitchFamily="34" charset="0"/>
              <a:buChar char="•"/>
              <a:defRPr/>
            </a:pPr>
            <a:r>
              <a:rPr lang="en-US" dirty="0" smtClean="0"/>
              <a:t>If you are going to use SSL/TLS, how do you create and manage your certificates?</a:t>
            </a:r>
          </a:p>
          <a:p>
            <a:pPr fontAlgn="auto">
              <a:spcAft>
                <a:spcPts val="0"/>
              </a:spcAft>
              <a:buFont typeface="Arial" pitchFamily="34" charset="0"/>
              <a:buChar char="•"/>
              <a:defRPr/>
            </a:pPr>
            <a:r>
              <a:rPr lang="en-US" dirty="0" smtClean="0"/>
              <a:t>Does the integration impact critical infrastructure (e.g. as per NERC)?</a:t>
            </a:r>
          </a:p>
          <a:p>
            <a:pPr fontAlgn="auto">
              <a:spcAft>
                <a:spcPts val="0"/>
              </a:spcAft>
              <a:buFont typeface="Arial" pitchFamily="34" charset="0"/>
              <a:buChar char="•"/>
              <a:defRPr/>
            </a:pPr>
            <a:r>
              <a:rPr lang="en-US" b="1" dirty="0" smtClean="0"/>
              <a:t>One size does not fit all integrations</a:t>
            </a:r>
            <a:endParaRPr lang="en-US" dirty="0" smtClean="0"/>
          </a:p>
          <a:p>
            <a:pPr fontAlgn="auto">
              <a:spcAft>
                <a:spcPts val="0"/>
              </a:spcAft>
              <a:buFont typeface="Arial" pitchFamily="34" charset="0"/>
              <a:buChar char="•"/>
              <a:defRPr/>
            </a:pPr>
            <a:endParaRPr lang="en-US" dirty="0"/>
          </a:p>
        </p:txBody>
      </p:sp>
    </p:spTree>
    <p:extLst>
      <p:ext uri="{BB962C8B-B14F-4D97-AF65-F5344CB8AC3E}">
        <p14:creationId xmlns:p14="http://schemas.microsoft.com/office/powerpoint/2010/main" val="67844344"/>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smtClean="0"/>
              <a:t>Error Handling</a:t>
            </a:r>
          </a:p>
        </p:txBody>
      </p:sp>
      <p:sp>
        <p:nvSpPr>
          <p:cNvPr id="70658" name="Content Placeholder 2"/>
          <p:cNvSpPr>
            <a:spLocks noGrp="1"/>
          </p:cNvSpPr>
          <p:nvPr>
            <p:ph idx="1"/>
          </p:nvPr>
        </p:nvSpPr>
        <p:spPr/>
        <p:txBody>
          <a:bodyPr/>
          <a:lstStyle/>
          <a:p>
            <a:r>
              <a:rPr lang="en-US" sz="2400" dirty="0" smtClean="0"/>
              <a:t>Error handling is dependent upon the integration pattern</a:t>
            </a:r>
          </a:p>
          <a:p>
            <a:r>
              <a:rPr lang="en-US" sz="2400" dirty="0" smtClean="0"/>
              <a:t>In a request/reply pattern, the server can simply detect and report an exception back to the client</a:t>
            </a:r>
          </a:p>
          <a:p>
            <a:r>
              <a:rPr lang="en-US" sz="2400" dirty="0" smtClean="0"/>
              <a:t>In a publish/subscribe or point-to-point pattern a means to log and report exceptions is needed</a:t>
            </a:r>
          </a:p>
          <a:p>
            <a:r>
              <a:rPr lang="en-US" sz="2400" dirty="0" smtClean="0"/>
              <a:t>A notification infrastructure may also be needed to report errors to support staff</a:t>
            </a:r>
            <a:endParaRPr lang="en-US" sz="2800" dirty="0" smtClean="0"/>
          </a:p>
        </p:txBody>
      </p:sp>
    </p:spTree>
    <p:extLst>
      <p:ext uri="{BB962C8B-B14F-4D97-AF65-F5344CB8AC3E}">
        <p14:creationId xmlns:p14="http://schemas.microsoft.com/office/powerpoint/2010/main" val="335794927"/>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p:cNvSpPr>
          <p:nvPr>
            <p:ph type="title"/>
          </p:nvPr>
        </p:nvSpPr>
        <p:spPr/>
        <p:txBody>
          <a:bodyPr/>
          <a:lstStyle/>
          <a:p>
            <a:r>
              <a:rPr lang="en-US" smtClean="0"/>
              <a:t>Integration Beyond the ESB</a:t>
            </a:r>
          </a:p>
        </p:txBody>
      </p:sp>
      <p:sp>
        <p:nvSpPr>
          <p:cNvPr id="31748" name="Content Placeholder 2"/>
          <p:cNvSpPr>
            <a:spLocks noGrp="1"/>
          </p:cNvSpPr>
          <p:nvPr>
            <p:ph idx="1"/>
          </p:nvPr>
        </p:nvSpPr>
        <p:spPr>
          <a:xfrm>
            <a:off x="457200" y="5334000"/>
            <a:ext cx="8229600" cy="792163"/>
          </a:xfrm>
        </p:spPr>
        <p:txBody>
          <a:bodyPr/>
          <a:lstStyle/>
          <a:p>
            <a:endParaRPr lang="en-US" smtClean="0"/>
          </a:p>
        </p:txBody>
      </p:sp>
      <p:graphicFrame>
        <p:nvGraphicFramePr>
          <p:cNvPr id="31746" name="Object 2"/>
          <p:cNvGraphicFramePr>
            <a:graphicFrameLocks noChangeAspect="1"/>
          </p:cNvGraphicFramePr>
          <p:nvPr/>
        </p:nvGraphicFramePr>
        <p:xfrm>
          <a:off x="381000" y="1143000"/>
          <a:ext cx="8232775" cy="4879975"/>
        </p:xfrm>
        <a:graphic>
          <a:graphicData uri="http://schemas.openxmlformats.org/presentationml/2006/ole">
            <mc:AlternateContent xmlns:mc="http://schemas.openxmlformats.org/markup-compatibility/2006">
              <mc:Choice xmlns:v="urn:schemas-microsoft-com:vml" Requires="v">
                <p:oleObj spid="_x0000_s29707" name="Visio" r:id="rId3" imgW="6527036" imgH="3875232" progId="Visio.Drawing.11">
                  <p:embed/>
                </p:oleObj>
              </mc:Choice>
              <mc:Fallback>
                <p:oleObj name="Visio" r:id="rId3" imgW="6527036" imgH="38752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143000"/>
                        <a:ext cx="8232775" cy="487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368373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4267200"/>
            <a:ext cx="6629400" cy="1752600"/>
          </a:xfrm>
        </p:spPr>
        <p:txBody>
          <a:bodyPr/>
          <a:lstStyle/>
          <a:p>
            <a:r>
              <a:rPr lang="en-US" dirty="0"/>
              <a:t>Alan McMorran</a:t>
            </a:r>
          </a:p>
          <a:p>
            <a:r>
              <a:rPr lang="en-US" dirty="0"/>
              <a:t>Open Grid Systems</a:t>
            </a:r>
          </a:p>
          <a:p>
            <a:r>
              <a:rPr lang="en-US" dirty="0" smtClean="0"/>
              <a:t>alan@opengridsystems.com</a:t>
            </a:r>
            <a:endParaRPr lang="en-US" dirty="0"/>
          </a:p>
          <a:p>
            <a:endParaRPr lang="en-US" dirty="0"/>
          </a:p>
        </p:txBody>
      </p:sp>
      <p:sp>
        <p:nvSpPr>
          <p:cNvPr id="2" name="Title 1"/>
          <p:cNvSpPr>
            <a:spLocks noGrp="1"/>
          </p:cNvSpPr>
          <p:nvPr>
            <p:ph type="title"/>
          </p:nvPr>
        </p:nvSpPr>
        <p:spPr>
          <a:xfrm>
            <a:off x="381000" y="1219200"/>
            <a:ext cx="8229600" cy="2514600"/>
          </a:xfrm>
        </p:spPr>
        <p:txBody>
          <a:bodyPr/>
          <a:lstStyle/>
          <a:p>
            <a:r>
              <a:rPr lang="en-US" dirty="0"/>
              <a:t>Tutorial Section </a:t>
            </a:r>
            <a:r>
              <a:rPr lang="en-US" dirty="0" smtClean="0"/>
              <a:t>I</a:t>
            </a:r>
            <a:r>
              <a:rPr lang="en-US" dirty="0"/>
              <a:t/>
            </a:r>
            <a:br>
              <a:rPr lang="en-US" dirty="0"/>
            </a:br>
            <a:r>
              <a:rPr lang="en-US" dirty="0" smtClean="0"/>
              <a:t>*****</a:t>
            </a:r>
            <a:br>
              <a:rPr lang="en-US" dirty="0" smtClean="0"/>
            </a:br>
            <a:r>
              <a:rPr lang="en-US" dirty="0" smtClean="0"/>
              <a:t>Modeling a Substation</a:t>
            </a:r>
            <a:r>
              <a:rPr lang="en-US" dirty="0"/>
              <a:t/>
            </a:r>
            <a:br>
              <a:rPr lang="en-US" dirty="0"/>
            </a:br>
            <a:endParaRPr lang="en-US" dirty="0"/>
          </a:p>
        </p:txBody>
      </p:sp>
    </p:spTree>
    <p:extLst>
      <p:ext uri="{BB962C8B-B14F-4D97-AF65-F5344CB8AC3E}">
        <p14:creationId xmlns:p14="http://schemas.microsoft.com/office/powerpoint/2010/main" val="15123193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762000" y="3505200"/>
            <a:ext cx="3368675" cy="3068638"/>
          </a:xfrm>
        </p:spPr>
        <p:txBody>
          <a:bodyPr>
            <a:normAutofit/>
          </a:bodyPr>
          <a:lstStyle/>
          <a:p>
            <a:r>
              <a:rPr lang="en-US" sz="2800" dirty="0" smtClean="0"/>
              <a:t>Dependency Relationships are Expressed in Headers</a:t>
            </a:r>
          </a:p>
        </p:txBody>
      </p:sp>
      <p:graphicFrame>
        <p:nvGraphicFramePr>
          <p:cNvPr id="23554" name="Object 3"/>
          <p:cNvGraphicFramePr>
            <a:graphicFrameLocks noGrp="1" noChangeAspect="1"/>
          </p:cNvGraphicFramePr>
          <p:nvPr>
            <p:ph idx="1"/>
          </p:nvPr>
        </p:nvGraphicFramePr>
        <p:xfrm>
          <a:off x="2590800" y="457200"/>
          <a:ext cx="5193242" cy="5867400"/>
        </p:xfrm>
        <a:graphic>
          <a:graphicData uri="http://schemas.openxmlformats.org/presentationml/2006/ole">
            <mc:AlternateContent xmlns:mc="http://schemas.openxmlformats.org/markup-compatibility/2006">
              <mc:Choice xmlns:v="urn:schemas-microsoft-com:vml" Requires="v">
                <p:oleObj spid="_x0000_s35845" name="Visio" r:id="rId4" imgW="4237815" imgH="4786455" progId="Visio.Drawing.11">
                  <p:embed/>
                </p:oleObj>
              </mc:Choice>
              <mc:Fallback>
                <p:oleObj name="Visio" r:id="rId4" imgW="4237815" imgH="4786455"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457200"/>
                        <a:ext cx="5193242"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05102270"/>
      </p:ext>
    </p:extLst>
  </p:cSld>
  <p:clrMapOvr>
    <a:masterClrMapping/>
  </p:clrMapOvr>
  <p:transition/>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Alan </a:t>
            </a:r>
            <a:r>
              <a:rPr lang="en-US" dirty="0"/>
              <a:t>McMorran</a:t>
            </a:r>
          </a:p>
          <a:p>
            <a:r>
              <a:rPr lang="en-US" dirty="0"/>
              <a:t>Open Grid Systems</a:t>
            </a:r>
          </a:p>
          <a:p>
            <a:r>
              <a:rPr lang="en-US" dirty="0"/>
              <a:t>alan@opengridsystems.com</a:t>
            </a:r>
          </a:p>
          <a:p>
            <a:endParaRPr lang="en-US" dirty="0"/>
          </a:p>
        </p:txBody>
      </p:sp>
      <p:sp>
        <p:nvSpPr>
          <p:cNvPr id="2" name="Title 1"/>
          <p:cNvSpPr>
            <a:spLocks noGrp="1"/>
          </p:cNvSpPr>
          <p:nvPr>
            <p:ph type="title"/>
          </p:nvPr>
        </p:nvSpPr>
        <p:spPr>
          <a:xfrm>
            <a:off x="457200" y="1066800"/>
            <a:ext cx="8229600" cy="2209800"/>
          </a:xfrm>
        </p:spPr>
        <p:txBody>
          <a:bodyPr/>
          <a:lstStyle/>
          <a:p>
            <a:r>
              <a:rPr lang="en-US" dirty="0"/>
              <a:t>Tutorial Section </a:t>
            </a:r>
            <a:r>
              <a:rPr lang="en-US" dirty="0" err="1" smtClean="0"/>
              <a:t>XIVb</a:t>
            </a:r>
            <a:r>
              <a:rPr lang="en-US" dirty="0"/>
              <a:t/>
            </a:r>
            <a:br>
              <a:rPr lang="en-US" dirty="0"/>
            </a:br>
            <a:r>
              <a:rPr lang="en-US" dirty="0"/>
              <a:t>*****</a:t>
            </a:r>
            <a:br>
              <a:rPr lang="en-US" dirty="0"/>
            </a:br>
            <a:r>
              <a:rPr lang="en-US" dirty="0"/>
              <a:t>Enterprise </a:t>
            </a:r>
            <a:r>
              <a:rPr lang="en-US" dirty="0" smtClean="0"/>
              <a:t>Integration: ESB &amp; SOA</a:t>
            </a:r>
            <a:endParaRPr lang="en-US" dirty="0"/>
          </a:p>
        </p:txBody>
      </p:sp>
    </p:spTree>
    <p:extLst>
      <p:ext uri="{BB962C8B-B14F-4D97-AF65-F5344CB8AC3E}">
        <p14:creationId xmlns:p14="http://schemas.microsoft.com/office/powerpoint/2010/main" val="331387959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Tightly Coupled Services</a:t>
            </a:r>
            <a:endParaRPr lang="en-US" dirty="0"/>
          </a:p>
        </p:txBody>
      </p:sp>
      <p:sp>
        <p:nvSpPr>
          <p:cNvPr id="3" name="Content Placeholder 2"/>
          <p:cNvSpPr>
            <a:spLocks noGrp="1"/>
          </p:cNvSpPr>
          <p:nvPr>
            <p:ph idx="1"/>
          </p:nvPr>
        </p:nvSpPr>
        <p:spPr>
          <a:xfrm>
            <a:off x="457200" y="1600200"/>
            <a:ext cx="8229600" cy="2037667"/>
          </a:xfrm>
        </p:spPr>
        <p:txBody>
          <a:bodyPr>
            <a:normAutofit fontScale="70000" lnSpcReduction="20000"/>
          </a:bodyPr>
          <a:lstStyle/>
          <a:p>
            <a:r>
              <a:rPr lang="en-US" dirty="0" smtClean="0"/>
              <a:t>The traditionally approach to system integration was to </a:t>
            </a:r>
            <a:r>
              <a:rPr lang="en-US" b="1" dirty="0" smtClean="0"/>
              <a:t>use tightly coupled systems</a:t>
            </a:r>
          </a:p>
          <a:p>
            <a:r>
              <a:rPr lang="en-US" dirty="0" smtClean="0"/>
              <a:t>Systems would request </a:t>
            </a:r>
            <a:r>
              <a:rPr lang="en-US" b="1" dirty="0" smtClean="0"/>
              <a:t>specific services or data from another system</a:t>
            </a:r>
            <a:r>
              <a:rPr lang="en-US" dirty="0" smtClean="0"/>
              <a:t> with the interface tied to the target system</a:t>
            </a:r>
          </a:p>
          <a:p>
            <a:r>
              <a:rPr lang="en-US" dirty="0" smtClean="0"/>
              <a:t>Changing systems required all existing, </a:t>
            </a:r>
            <a:r>
              <a:rPr lang="en-US" b="1" dirty="0" smtClean="0"/>
              <a:t>dependent </a:t>
            </a:r>
            <a:r>
              <a:rPr lang="en-US" dirty="0" smtClean="0"/>
              <a:t>systems to be updated to support the new system</a:t>
            </a:r>
          </a:p>
          <a:p>
            <a:endParaRPr lang="en-US" dirty="0"/>
          </a:p>
        </p:txBody>
      </p:sp>
      <p:pic>
        <p:nvPicPr>
          <p:cNvPr id="4" name="Picture 3"/>
          <p:cNvPicPr>
            <a:picLocks noChangeAspect="1"/>
          </p:cNvPicPr>
          <p:nvPr/>
        </p:nvPicPr>
        <p:blipFill>
          <a:blip r:embed="rId2"/>
          <a:stretch>
            <a:fillRect/>
          </a:stretch>
        </p:blipFill>
        <p:spPr>
          <a:xfrm>
            <a:off x="2846913" y="3492520"/>
            <a:ext cx="3427210" cy="2849366"/>
          </a:xfrm>
          <a:prstGeom prst="rect">
            <a:avLst/>
          </a:prstGeom>
        </p:spPr>
      </p:pic>
    </p:spTree>
    <p:extLst>
      <p:ext uri="{BB962C8B-B14F-4D97-AF65-F5344CB8AC3E}">
        <p14:creationId xmlns:p14="http://schemas.microsoft.com/office/powerpoint/2010/main" val="1360409868"/>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Service Bus</a:t>
            </a:r>
            <a:endParaRPr lang="en-US" dirty="0"/>
          </a:p>
        </p:txBody>
      </p:sp>
      <p:sp>
        <p:nvSpPr>
          <p:cNvPr id="3" name="Content Placeholder 2"/>
          <p:cNvSpPr>
            <a:spLocks noGrp="1"/>
          </p:cNvSpPr>
          <p:nvPr>
            <p:ph idx="1"/>
          </p:nvPr>
        </p:nvSpPr>
        <p:spPr>
          <a:xfrm>
            <a:off x="457200" y="1600201"/>
            <a:ext cx="8229600" cy="2235124"/>
          </a:xfrm>
        </p:spPr>
        <p:txBody>
          <a:bodyPr>
            <a:normAutofit fontScale="70000" lnSpcReduction="20000"/>
          </a:bodyPr>
          <a:lstStyle/>
          <a:p>
            <a:r>
              <a:rPr lang="en-US" dirty="0"/>
              <a:t>Enterprise Application Integration (</a:t>
            </a:r>
            <a:r>
              <a:rPr lang="en-US" b="1" dirty="0"/>
              <a:t>EAI</a:t>
            </a:r>
            <a:r>
              <a:rPr lang="en-US" dirty="0"/>
              <a:t>) replaces these dedicated links with a single communication link called a </a:t>
            </a:r>
            <a:r>
              <a:rPr lang="en-US" b="1" dirty="0" smtClean="0"/>
              <a:t>message bus</a:t>
            </a:r>
          </a:p>
          <a:p>
            <a:r>
              <a:rPr lang="en-US" b="1" dirty="0" smtClean="0"/>
              <a:t>Middleware</a:t>
            </a:r>
            <a:r>
              <a:rPr lang="en-US" dirty="0" smtClean="0"/>
              <a:t> services provide </a:t>
            </a:r>
            <a:r>
              <a:rPr lang="en-US" dirty="0"/>
              <a:t>a mechanism for applications to communicate using a </a:t>
            </a:r>
            <a:r>
              <a:rPr lang="en-US" b="1" dirty="0"/>
              <a:t>pre-defined message format </a:t>
            </a:r>
            <a:r>
              <a:rPr lang="en-US" dirty="0"/>
              <a:t>and requires only a </a:t>
            </a:r>
            <a:r>
              <a:rPr lang="en-US" b="1" dirty="0"/>
              <a:t>single interface</a:t>
            </a:r>
            <a:r>
              <a:rPr lang="en-US" dirty="0"/>
              <a:t> to be written for each </a:t>
            </a:r>
            <a:r>
              <a:rPr lang="en-GB" dirty="0" smtClean="0"/>
              <a:t>application</a:t>
            </a:r>
            <a:endParaRPr lang="en-GB" dirty="0"/>
          </a:p>
        </p:txBody>
      </p:sp>
      <p:pic>
        <p:nvPicPr>
          <p:cNvPr id="4" name="Picture 3"/>
          <p:cNvPicPr>
            <a:picLocks noChangeAspect="1"/>
          </p:cNvPicPr>
          <p:nvPr/>
        </p:nvPicPr>
        <p:blipFill>
          <a:blip r:embed="rId2"/>
          <a:stretch>
            <a:fillRect/>
          </a:stretch>
        </p:blipFill>
        <p:spPr>
          <a:xfrm>
            <a:off x="2227159" y="3242250"/>
            <a:ext cx="4765124" cy="3169752"/>
          </a:xfrm>
          <a:prstGeom prst="rect">
            <a:avLst/>
          </a:prstGeom>
        </p:spPr>
      </p:pic>
    </p:spTree>
    <p:extLst>
      <p:ext uri="{BB962C8B-B14F-4D97-AF65-F5344CB8AC3E}">
        <p14:creationId xmlns:p14="http://schemas.microsoft.com/office/powerpoint/2010/main" val="4166941281"/>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Subscription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With an ESB a system can </a:t>
            </a:r>
            <a:r>
              <a:rPr lang="en-US" b="1" dirty="0" smtClean="0"/>
              <a:t>publish</a:t>
            </a:r>
            <a:r>
              <a:rPr lang="en-US" dirty="0" smtClean="0"/>
              <a:t> a message that is then consumed by </a:t>
            </a:r>
            <a:r>
              <a:rPr lang="en-US" b="1" dirty="0" smtClean="0"/>
              <a:t>multiple systems </a:t>
            </a:r>
            <a:r>
              <a:rPr lang="en-US" dirty="0" smtClean="0"/>
              <a:t>also connected to the bus</a:t>
            </a:r>
          </a:p>
          <a:p>
            <a:r>
              <a:rPr lang="en-US" dirty="0" smtClean="0"/>
              <a:t>The sender does </a:t>
            </a:r>
            <a:r>
              <a:rPr lang="en-US" b="1" dirty="0" smtClean="0"/>
              <a:t>not</a:t>
            </a:r>
            <a:r>
              <a:rPr lang="en-US" dirty="0" smtClean="0"/>
              <a:t> </a:t>
            </a:r>
            <a:r>
              <a:rPr lang="en-US" b="1" dirty="0" smtClean="0"/>
              <a:t>know in advance</a:t>
            </a:r>
            <a:r>
              <a:rPr lang="en-US" dirty="0" smtClean="0"/>
              <a:t> which other systems will be using the data they publish (although obviously security and access restrictions can be implemented)</a:t>
            </a:r>
          </a:p>
          <a:p>
            <a:r>
              <a:rPr lang="en-US" dirty="0" smtClean="0"/>
              <a:t>New systems can therefore </a:t>
            </a:r>
            <a:r>
              <a:rPr lang="en-US" i="1" dirty="0" smtClean="0"/>
              <a:t>plug</a:t>
            </a:r>
            <a:r>
              <a:rPr lang="en-US" dirty="0" smtClean="0"/>
              <a:t> into the bus and </a:t>
            </a:r>
            <a:r>
              <a:rPr lang="en-US" b="1" dirty="0" smtClean="0"/>
              <a:t>use existing data </a:t>
            </a:r>
            <a:r>
              <a:rPr lang="en-US" dirty="0" smtClean="0"/>
              <a:t>without requiring other systems to be modified to support it</a:t>
            </a:r>
            <a:endParaRPr lang="en-US" dirty="0"/>
          </a:p>
        </p:txBody>
      </p:sp>
    </p:spTree>
    <p:extLst>
      <p:ext uri="{BB962C8B-B14F-4D97-AF65-F5344CB8AC3E}">
        <p14:creationId xmlns:p14="http://schemas.microsoft.com/office/powerpoint/2010/main" val="1623415222"/>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Oriented Architecture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Service Oriented Architecture (</a:t>
            </a:r>
            <a:r>
              <a:rPr lang="en-US" b="1" dirty="0" smtClean="0"/>
              <a:t>SOA</a:t>
            </a:r>
            <a:r>
              <a:rPr lang="en-US" dirty="0" smtClean="0"/>
              <a:t>) can utilize a ESB and separates the services from the systems providing them</a:t>
            </a:r>
          </a:p>
          <a:p>
            <a:r>
              <a:rPr lang="en-US" dirty="0" smtClean="0"/>
              <a:t>Systems </a:t>
            </a:r>
            <a:r>
              <a:rPr lang="en-US" b="1" dirty="0" smtClean="0"/>
              <a:t>publish</a:t>
            </a:r>
            <a:r>
              <a:rPr lang="en-US" dirty="0" smtClean="0"/>
              <a:t> the services they have available and conversely request </a:t>
            </a:r>
            <a:r>
              <a:rPr lang="en-US" b="1" dirty="0" smtClean="0"/>
              <a:t>providers</a:t>
            </a:r>
            <a:r>
              <a:rPr lang="en-US" dirty="0" smtClean="0"/>
              <a:t> of the services they need</a:t>
            </a:r>
          </a:p>
          <a:p>
            <a:r>
              <a:rPr lang="en-US" dirty="0" smtClean="0"/>
              <a:t>Systems are then </a:t>
            </a:r>
            <a:r>
              <a:rPr lang="en-US" b="1" dirty="0" smtClean="0"/>
              <a:t>loosely</a:t>
            </a:r>
            <a:r>
              <a:rPr lang="en-US" dirty="0" smtClean="0"/>
              <a:t> </a:t>
            </a:r>
            <a:r>
              <a:rPr lang="en-US" b="1" dirty="0" smtClean="0"/>
              <a:t>coupled</a:t>
            </a:r>
            <a:r>
              <a:rPr lang="en-US" dirty="0" smtClean="0"/>
              <a:t>, with a source system requesting a service without explicit knowledge of which other system on the </a:t>
            </a:r>
            <a:r>
              <a:rPr lang="en-US" b="1" dirty="0" smtClean="0"/>
              <a:t>Bus</a:t>
            </a:r>
            <a:r>
              <a:rPr lang="en-US" dirty="0" smtClean="0"/>
              <a:t> fulfills the request</a:t>
            </a:r>
          </a:p>
          <a:p>
            <a:r>
              <a:rPr lang="en-US" dirty="0" smtClean="0"/>
              <a:t>Multiple systems may provide the same </a:t>
            </a:r>
            <a:r>
              <a:rPr lang="en-US" b="1" dirty="0" smtClean="0"/>
              <a:t>service</a:t>
            </a:r>
            <a:r>
              <a:rPr lang="en-US" dirty="0" smtClean="0"/>
              <a:t> and so an arbitration system will choose which system will fulfill the request</a:t>
            </a:r>
          </a:p>
          <a:p>
            <a:endParaRPr lang="en-US" dirty="0"/>
          </a:p>
        </p:txBody>
      </p:sp>
    </p:spTree>
    <p:extLst>
      <p:ext uri="{BB962C8B-B14F-4D97-AF65-F5344CB8AC3E}">
        <p14:creationId xmlns:p14="http://schemas.microsoft.com/office/powerpoint/2010/main" val="2289432308"/>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SOA</a:t>
            </a:r>
            <a:endParaRPr lang="en-US" dirty="0"/>
          </a:p>
        </p:txBody>
      </p:sp>
      <p:sp>
        <p:nvSpPr>
          <p:cNvPr id="3" name="Content Placeholder 2"/>
          <p:cNvSpPr>
            <a:spLocks noGrp="1"/>
          </p:cNvSpPr>
          <p:nvPr>
            <p:ph idx="1"/>
          </p:nvPr>
        </p:nvSpPr>
        <p:spPr/>
        <p:txBody>
          <a:bodyPr>
            <a:normAutofit lnSpcReduction="10000"/>
          </a:bodyPr>
          <a:lstStyle/>
          <a:p>
            <a:r>
              <a:rPr lang="en-US" dirty="0" smtClean="0"/>
              <a:t>A key enabler for SOA and ESB is a </a:t>
            </a:r>
            <a:r>
              <a:rPr lang="en-US" b="1" dirty="0" smtClean="0"/>
              <a:t>common language</a:t>
            </a:r>
            <a:r>
              <a:rPr lang="en-US" dirty="0" smtClean="0"/>
              <a:t> and </a:t>
            </a:r>
            <a:r>
              <a:rPr lang="en-US" b="1" dirty="0" smtClean="0"/>
              <a:t>interface format</a:t>
            </a:r>
            <a:r>
              <a:rPr lang="en-US" dirty="0" smtClean="0"/>
              <a:t> for the data</a:t>
            </a:r>
          </a:p>
          <a:p>
            <a:r>
              <a:rPr lang="en-US" dirty="0" smtClean="0"/>
              <a:t>Without a </a:t>
            </a:r>
            <a:r>
              <a:rPr lang="en-US" b="1" dirty="0" smtClean="0"/>
              <a:t>common data structure </a:t>
            </a:r>
            <a:r>
              <a:rPr lang="en-US" dirty="0" smtClean="0"/>
              <a:t>then it would be impossible for systems to be loosely  coupled as they would require </a:t>
            </a:r>
            <a:r>
              <a:rPr lang="en-US" b="1" dirty="0" smtClean="0"/>
              <a:t>explicit knowledge </a:t>
            </a:r>
            <a:r>
              <a:rPr lang="en-US" dirty="0" smtClean="0"/>
              <a:t>of the target system’s interface</a:t>
            </a:r>
          </a:p>
          <a:p>
            <a:r>
              <a:rPr lang="en-US" dirty="0" smtClean="0"/>
              <a:t>CIM provides that common language allowing services to be developed with a common, standard structure for the inputs and outputs</a:t>
            </a:r>
          </a:p>
          <a:p>
            <a:endParaRPr lang="en-US" dirty="0"/>
          </a:p>
        </p:txBody>
      </p:sp>
    </p:spTree>
    <p:extLst>
      <p:ext uri="{BB962C8B-B14F-4D97-AF65-F5344CB8AC3E}">
        <p14:creationId xmlns:p14="http://schemas.microsoft.com/office/powerpoint/2010/main" val="686585740"/>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p:nvPr>
        </p:nvSpPr>
        <p:spPr>
          <a:xfrm>
            <a:off x="685800" y="914400"/>
            <a:ext cx="7772400" cy="3428999"/>
          </a:xfrm>
        </p:spPr>
        <p:txBody>
          <a:bodyPr>
            <a:normAutofit/>
          </a:bodyPr>
          <a:lstStyle/>
          <a:p>
            <a:r>
              <a:rPr lang="en-US" sz="3200" dirty="0" smtClean="0"/>
              <a:t/>
            </a:r>
            <a:br>
              <a:rPr lang="en-US" sz="3200" dirty="0" smtClean="0"/>
            </a:br>
            <a:r>
              <a:rPr lang="en-US" sz="3200" dirty="0" smtClean="0"/>
              <a:t>Tutorial Section XV</a:t>
            </a:r>
            <a:br>
              <a:rPr lang="en-US" sz="3200" dirty="0" smtClean="0"/>
            </a:br>
            <a:r>
              <a:rPr lang="en-US" sz="3200" dirty="0" smtClean="0"/>
              <a:t>*****</a:t>
            </a:r>
            <a:br>
              <a:rPr lang="en-US" sz="3200" dirty="0" smtClean="0"/>
            </a:br>
            <a:r>
              <a:rPr lang="en-US" sz="3200" dirty="0" smtClean="0"/>
              <a:t>CIM in Smart Grid</a:t>
            </a:r>
          </a:p>
        </p:txBody>
      </p:sp>
      <p:sp>
        <p:nvSpPr>
          <p:cNvPr id="6147" name="Rectangle 5"/>
          <p:cNvSpPr>
            <a:spLocks noGrp="1" noChangeArrowheads="1"/>
          </p:cNvSpPr>
          <p:nvPr>
            <p:ph type="subTitle" idx="1"/>
          </p:nvPr>
        </p:nvSpPr>
        <p:spPr>
          <a:xfrm>
            <a:off x="1371600" y="5105400"/>
            <a:ext cx="6400800" cy="1371600"/>
          </a:xfrm>
        </p:spPr>
        <p:txBody>
          <a:bodyPr>
            <a:normAutofit fontScale="92500" lnSpcReduction="20000"/>
          </a:bodyPr>
          <a:lstStyle/>
          <a:p>
            <a:r>
              <a:rPr lang="en-US" dirty="0" smtClean="0"/>
              <a:t>Jay Britton</a:t>
            </a:r>
          </a:p>
          <a:p>
            <a:r>
              <a:rPr lang="en-US" dirty="0" smtClean="0"/>
              <a:t>Britton Consulting LLC</a:t>
            </a:r>
          </a:p>
          <a:p>
            <a:r>
              <a:rPr lang="en-US" dirty="0" smtClean="0"/>
              <a:t>jay.britton@comcast.net</a:t>
            </a:r>
          </a:p>
        </p:txBody>
      </p:sp>
    </p:spTree>
    <p:extLst>
      <p:ext uri="{BB962C8B-B14F-4D97-AF65-F5344CB8AC3E}">
        <p14:creationId xmlns:p14="http://schemas.microsoft.com/office/powerpoint/2010/main" val="328064775"/>
      </p:ext>
    </p:extLst>
  </p:cSld>
  <p:clrMapOvr>
    <a:masterClrMapping/>
  </p:clrMapOvr>
  <p:transition/>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63562"/>
          </a:xfrm>
        </p:spPr>
        <p:txBody>
          <a:bodyPr>
            <a:normAutofit fontScale="90000"/>
          </a:bodyPr>
          <a:lstStyle/>
          <a:p>
            <a:r>
              <a:rPr lang="en-US" dirty="0" smtClean="0"/>
              <a:t>Systems Era: 1970 ~ 1995</a:t>
            </a:r>
            <a:endParaRPr lang="en-US" dirty="0"/>
          </a:p>
        </p:txBody>
      </p:sp>
      <p:pic>
        <p:nvPicPr>
          <p:cNvPr id="27650" name="Picture 2"/>
          <p:cNvPicPr>
            <a:picLocks noChangeAspect="1" noChangeArrowheads="1"/>
          </p:cNvPicPr>
          <p:nvPr/>
        </p:nvPicPr>
        <p:blipFill>
          <a:blip r:embed="rId2" cstate="print"/>
          <a:srcRect/>
          <a:stretch>
            <a:fillRect/>
          </a:stretch>
        </p:blipFill>
        <p:spPr bwMode="auto">
          <a:xfrm>
            <a:off x="0" y="1447800"/>
            <a:ext cx="9144000" cy="4578341"/>
          </a:xfrm>
          <a:prstGeom prst="rect">
            <a:avLst/>
          </a:prstGeom>
          <a:noFill/>
          <a:ln w="9525">
            <a:noFill/>
            <a:miter lim="800000"/>
            <a:headEnd/>
            <a:tailEnd/>
          </a:ln>
        </p:spPr>
      </p:pic>
      <p:sp>
        <p:nvSpPr>
          <p:cNvPr id="9" name="Right Arrow 8"/>
          <p:cNvSpPr/>
          <p:nvPr/>
        </p:nvSpPr>
        <p:spPr>
          <a:xfrm rot="1011982">
            <a:off x="3332581" y="3247466"/>
            <a:ext cx="2995934"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79208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63562"/>
          </a:xfrm>
        </p:spPr>
        <p:txBody>
          <a:bodyPr>
            <a:normAutofit fontScale="90000"/>
          </a:bodyPr>
          <a:lstStyle/>
          <a:p>
            <a:r>
              <a:rPr lang="en-US" dirty="0" smtClean="0"/>
              <a:t>Enterprise Era: 1995 …</a:t>
            </a:r>
            <a:endParaRPr lang="en-US" dirty="0"/>
          </a:p>
        </p:txBody>
      </p:sp>
      <p:pic>
        <p:nvPicPr>
          <p:cNvPr id="28674" name="Picture 2"/>
          <p:cNvPicPr>
            <a:picLocks noChangeAspect="1" noChangeArrowheads="1"/>
          </p:cNvPicPr>
          <p:nvPr/>
        </p:nvPicPr>
        <p:blipFill>
          <a:blip r:embed="rId2" cstate="print"/>
          <a:srcRect/>
          <a:stretch>
            <a:fillRect/>
          </a:stretch>
        </p:blipFill>
        <p:spPr bwMode="auto">
          <a:xfrm>
            <a:off x="0" y="1295400"/>
            <a:ext cx="9137666" cy="4575170"/>
          </a:xfrm>
          <a:prstGeom prst="rect">
            <a:avLst/>
          </a:prstGeom>
          <a:noFill/>
          <a:ln w="9525">
            <a:noFill/>
            <a:miter lim="800000"/>
            <a:headEnd/>
            <a:tailEnd/>
          </a:ln>
        </p:spPr>
      </p:pic>
      <p:sp>
        <p:nvSpPr>
          <p:cNvPr id="5" name="Right Arrow 4"/>
          <p:cNvSpPr/>
          <p:nvPr/>
        </p:nvSpPr>
        <p:spPr>
          <a:xfrm rot="1011982">
            <a:off x="3332581" y="2714066"/>
            <a:ext cx="2995934"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960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838200"/>
          </a:xfrm>
        </p:spPr>
        <p:txBody>
          <a:bodyPr>
            <a:normAutofit/>
          </a:bodyPr>
          <a:lstStyle/>
          <a:p>
            <a:r>
              <a:rPr lang="en-US" sz="3600" dirty="0" smtClean="0"/>
              <a:t>Enterprise Integration &amp; Smart Grid</a:t>
            </a:r>
            <a:endParaRPr lang="en-US" sz="3600" dirty="0"/>
          </a:p>
        </p:txBody>
      </p:sp>
      <p:sp>
        <p:nvSpPr>
          <p:cNvPr id="3" name="Content Placeholder 2"/>
          <p:cNvSpPr>
            <a:spLocks noGrp="1"/>
          </p:cNvSpPr>
          <p:nvPr>
            <p:ph idx="1"/>
          </p:nvPr>
        </p:nvSpPr>
        <p:spPr>
          <a:xfrm>
            <a:off x="457200" y="1371600"/>
            <a:ext cx="8229600" cy="4754563"/>
          </a:xfrm>
        </p:spPr>
        <p:txBody>
          <a:bodyPr>
            <a:normAutofit fontScale="70000" lnSpcReduction="20000"/>
          </a:bodyPr>
          <a:lstStyle/>
          <a:p>
            <a:r>
              <a:rPr lang="en-US" dirty="0" smtClean="0"/>
              <a:t>Computing history repeats itself.</a:t>
            </a:r>
          </a:p>
          <a:p>
            <a:pPr lvl="1"/>
            <a:r>
              <a:rPr lang="en-US" dirty="0" smtClean="0"/>
              <a:t>Innovations touted as cost reduction</a:t>
            </a:r>
          </a:p>
          <a:p>
            <a:pPr lvl="1"/>
            <a:r>
              <a:rPr lang="en-US" dirty="0" smtClean="0"/>
              <a:t>Actual effect:</a:t>
            </a:r>
          </a:p>
          <a:p>
            <a:pPr lvl="2"/>
            <a:r>
              <a:rPr lang="en-US" dirty="0" smtClean="0"/>
              <a:t>Implementation is simplified</a:t>
            </a:r>
          </a:p>
          <a:p>
            <a:pPr lvl="2"/>
            <a:r>
              <a:rPr lang="en-US" dirty="0" smtClean="0"/>
              <a:t>More complex problems are undertaken</a:t>
            </a:r>
          </a:p>
          <a:p>
            <a:pPr lvl="2"/>
            <a:r>
              <a:rPr lang="en-US" dirty="0" smtClean="0"/>
              <a:t>Absolute cost increases</a:t>
            </a:r>
          </a:p>
          <a:p>
            <a:r>
              <a:rPr lang="en-US" dirty="0" smtClean="0"/>
              <a:t>To achieve enterprise integration requirements.</a:t>
            </a:r>
          </a:p>
          <a:p>
            <a:pPr lvl="1"/>
            <a:r>
              <a:rPr lang="en-US" dirty="0" smtClean="0"/>
              <a:t>The chaos of the systems era must be reduced.</a:t>
            </a:r>
          </a:p>
          <a:p>
            <a:pPr lvl="1"/>
            <a:r>
              <a:rPr lang="en-US" dirty="0" smtClean="0"/>
              <a:t>Integration architecture, tools, methods must be introduced.</a:t>
            </a:r>
          </a:p>
          <a:p>
            <a:pPr lvl="1"/>
            <a:r>
              <a:rPr lang="en-US" dirty="0" smtClean="0"/>
              <a:t>Barrier: individual projects have to pay more attention to global objectives and their costs may rise.</a:t>
            </a:r>
          </a:p>
          <a:p>
            <a:r>
              <a:rPr lang="en-US" dirty="0" smtClean="0"/>
              <a:t>Smart Grid</a:t>
            </a:r>
          </a:p>
          <a:p>
            <a:pPr lvl="1"/>
            <a:r>
              <a:rPr lang="en-US" dirty="0" smtClean="0"/>
              <a:t>Smart Grid is highly dependent on system integration.</a:t>
            </a:r>
          </a:p>
          <a:p>
            <a:pPr lvl="2"/>
            <a:r>
              <a:rPr lang="en-US" dirty="0" smtClean="0"/>
              <a:t>“Smart” within silos has already been highly developed.</a:t>
            </a:r>
          </a:p>
          <a:p>
            <a:pPr lvl="2"/>
            <a:r>
              <a:rPr lang="en-US" dirty="0" smtClean="0"/>
              <a:t>Remaining smart opportunities depend on interaction among systems belonging to diverse set of grid participants.</a:t>
            </a:r>
            <a:endParaRPr lang="en-US" dirty="0"/>
          </a:p>
        </p:txBody>
      </p:sp>
    </p:spTree>
    <p:extLst>
      <p:ext uri="{BB962C8B-B14F-4D97-AF65-F5344CB8AC3E}">
        <p14:creationId xmlns:p14="http://schemas.microsoft.com/office/powerpoint/2010/main" val="2974911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57200" y="381000"/>
            <a:ext cx="8229600" cy="838200"/>
          </a:xfrm>
        </p:spPr>
        <p:txBody>
          <a:bodyPr>
            <a:noAutofit/>
          </a:bodyPr>
          <a:lstStyle/>
          <a:p>
            <a:r>
              <a:rPr lang="en-US" sz="2800" dirty="0" smtClean="0"/>
              <a:t>Example: ENTSO-E Model Partitioning into Datasets with Separate TSO Solutions</a:t>
            </a:r>
          </a:p>
        </p:txBody>
      </p:sp>
      <p:graphicFrame>
        <p:nvGraphicFramePr>
          <p:cNvPr id="27650" name="Object 6"/>
          <p:cNvGraphicFramePr>
            <a:graphicFrameLocks noGrp="1" noChangeAspect="1"/>
          </p:cNvGraphicFramePr>
          <p:nvPr>
            <p:ph idx="1"/>
          </p:nvPr>
        </p:nvGraphicFramePr>
        <p:xfrm>
          <a:off x="1402292" y="1219200"/>
          <a:ext cx="6598707" cy="4885405"/>
        </p:xfrm>
        <a:graphic>
          <a:graphicData uri="http://schemas.openxmlformats.org/presentationml/2006/ole">
            <mc:AlternateContent xmlns:mc="http://schemas.openxmlformats.org/markup-compatibility/2006">
              <mc:Choice xmlns:v="urn:schemas-microsoft-com:vml" Requires="v">
                <p:oleObj spid="_x0000_s36869" name="Visio" r:id="rId4" imgW="4978479" imgH="3686604" progId="Visio.Drawing.11">
                  <p:embed/>
                </p:oleObj>
              </mc:Choice>
              <mc:Fallback>
                <p:oleObj name="Visio" r:id="rId4" imgW="4978479" imgH="3686604"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2292" y="1219200"/>
                        <a:ext cx="6598707" cy="48854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84641244"/>
      </p:ext>
    </p:extLst>
  </p:cSld>
  <p:clrMapOvr>
    <a:masterClrMapping/>
  </p:clrMapOvr>
  <p:transition/>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onceptualModel_20090917"/>
          <p:cNvPicPr>
            <a:picLocks noChangeAspect="1" noChangeArrowheads="1"/>
          </p:cNvPicPr>
          <p:nvPr/>
        </p:nvPicPr>
        <p:blipFill>
          <a:blip r:embed="rId2" cstate="print"/>
          <a:srcRect/>
          <a:stretch>
            <a:fillRect/>
          </a:stretch>
        </p:blipFill>
        <p:spPr bwMode="auto">
          <a:xfrm>
            <a:off x="0" y="457200"/>
            <a:ext cx="9144000" cy="6400800"/>
          </a:xfrm>
          <a:prstGeom prst="rect">
            <a:avLst/>
          </a:prstGeom>
          <a:noFill/>
          <a:ln w="9525">
            <a:noFill/>
            <a:miter lim="800000"/>
            <a:headEnd/>
            <a:tailEnd/>
          </a:ln>
        </p:spPr>
      </p:pic>
    </p:spTree>
    <p:extLst>
      <p:ext uri="{BB962C8B-B14F-4D97-AF65-F5344CB8AC3E}">
        <p14:creationId xmlns:p14="http://schemas.microsoft.com/office/powerpoint/2010/main" val="21971385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ChangeArrowheads="1"/>
          </p:cNvSpPr>
          <p:nvPr/>
        </p:nvSpPr>
        <p:spPr bwMode="auto">
          <a:xfrm>
            <a:off x="0" y="-3064609"/>
            <a:ext cx="72602632" cy="658641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The customer is ultimately the stakeholder that the entire grid was created to support. This is the domain where electricity is consumed (see Figure 5). Actors in the Customer domain enable customers to manage their energy usage and generation. Some actors also provide control and information flow between the customer and the other domains. The boundaries of the Customer domain are typically considered to be the utility meter and the Energy Services Interface (ESI). The ESI provides a secure interface for Utility-to- Consumer interactions. The ESI in turn can act as a bridge to facility-based systems such as a Building Automation System (BAS) or a customer’s Energy Management System (EMS).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a:t>
            </a:r>
            <a:r>
              <a:rPr kumimoji="0" lang="en-US" sz="36800" b="0" i="0" u="none" strike="noStrike" cap="none" normalizeH="0" baseline="0" dirty="0" smtClean="0">
                <a:ln>
                  <a:noFill/>
                </a:ln>
                <a:solidFill>
                  <a:schemeClr val="tx1"/>
                </a:solidFill>
                <a:effectLst/>
                <a:latin typeface="Arial" charset="0"/>
                <a:cs typeface="Arial" charset="0"/>
              </a:rPr>
              <a:t> </a:t>
            </a:r>
            <a:r>
              <a:rPr kumimoji="0" lang="en-US" sz="1800" b="0" i="0" u="none" strike="noStrike" cap="none" normalizeH="0" baseline="0" dirty="0" smtClean="0">
                <a:ln>
                  <a:noFill/>
                </a:ln>
                <a:solidFill>
                  <a:schemeClr val="tx1"/>
                </a:solidFill>
                <a:effectLst/>
                <a:latin typeface="Arial" charset="0"/>
                <a:cs typeface="Arial" charset="0"/>
              </a:rPr>
              <a:t/>
            </a:r>
            <a:br>
              <a:rPr kumimoji="0" lang="en-US" sz="1800" b="0" i="0" u="none" strike="noStrike" cap="none" normalizeH="0" baseline="0" dirty="0" smtClean="0">
                <a:ln>
                  <a:noFill/>
                </a:ln>
                <a:solidFill>
                  <a:schemeClr val="tx1"/>
                </a:solidFill>
                <a:effectLst/>
                <a:latin typeface="Arial" charset="0"/>
                <a:cs typeface="Arial" charset="0"/>
              </a:rPr>
            </a:b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p:txBody>
      </p:sp>
      <p:pic>
        <p:nvPicPr>
          <p:cNvPr id="61442" name="Picture 2" descr="DomainCustomer_20090917a.png"/>
          <p:cNvPicPr>
            <a:picLocks noChangeAspect="1" noChangeArrowheads="1"/>
          </p:cNvPicPr>
          <p:nvPr/>
        </p:nvPicPr>
        <p:blipFill>
          <a:blip r:embed="rId2" cstate="print"/>
          <a:srcRect/>
          <a:stretch>
            <a:fillRect/>
          </a:stretch>
        </p:blipFill>
        <p:spPr bwMode="auto">
          <a:xfrm>
            <a:off x="914400" y="533400"/>
            <a:ext cx="7467600" cy="5848351"/>
          </a:xfrm>
          <a:prstGeom prst="rect">
            <a:avLst/>
          </a:prstGeom>
          <a:noFill/>
        </p:spPr>
      </p:pic>
    </p:spTree>
    <p:extLst>
      <p:ext uri="{BB962C8B-B14F-4D97-AF65-F5344CB8AC3E}">
        <p14:creationId xmlns:p14="http://schemas.microsoft.com/office/powerpoint/2010/main" val="15025398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DomainOperations_20090917a.png"/>
          <p:cNvPicPr>
            <a:picLocks noChangeAspect="1" noChangeArrowheads="1"/>
          </p:cNvPicPr>
          <p:nvPr/>
        </p:nvPicPr>
        <p:blipFill>
          <a:blip r:embed="rId2" cstate="print"/>
          <a:srcRect/>
          <a:stretch>
            <a:fillRect/>
          </a:stretch>
        </p:blipFill>
        <p:spPr bwMode="auto">
          <a:xfrm>
            <a:off x="838200" y="457200"/>
            <a:ext cx="7467600" cy="5819776"/>
          </a:xfrm>
          <a:prstGeom prst="rect">
            <a:avLst/>
          </a:prstGeom>
          <a:noFill/>
        </p:spPr>
      </p:pic>
    </p:spTree>
    <p:extLst>
      <p:ext uri="{BB962C8B-B14F-4D97-AF65-F5344CB8AC3E}">
        <p14:creationId xmlns:p14="http://schemas.microsoft.com/office/powerpoint/2010/main" val="34033539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DomainDistribution_20090917.png"/>
          <p:cNvPicPr>
            <a:picLocks noChangeAspect="1" noChangeArrowheads="1"/>
          </p:cNvPicPr>
          <p:nvPr/>
        </p:nvPicPr>
        <p:blipFill>
          <a:blip r:embed="rId2" cstate="print"/>
          <a:srcRect/>
          <a:stretch>
            <a:fillRect/>
          </a:stretch>
        </p:blipFill>
        <p:spPr bwMode="auto">
          <a:xfrm>
            <a:off x="914400" y="533400"/>
            <a:ext cx="7467600" cy="5762625"/>
          </a:xfrm>
          <a:prstGeom prst="rect">
            <a:avLst/>
          </a:prstGeom>
          <a:noFill/>
        </p:spPr>
      </p:pic>
    </p:spTree>
    <p:extLst>
      <p:ext uri="{BB962C8B-B14F-4D97-AF65-F5344CB8AC3E}">
        <p14:creationId xmlns:p14="http://schemas.microsoft.com/office/powerpoint/2010/main" val="372212788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3657600"/>
            <a:ext cx="8077200" cy="1219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81000"/>
            <a:ext cx="8229600" cy="1066800"/>
          </a:xfrm>
        </p:spPr>
        <p:txBody>
          <a:bodyPr>
            <a:noAutofit/>
          </a:bodyPr>
          <a:lstStyle/>
          <a:p>
            <a:r>
              <a:rPr lang="en-US" sz="3600" dirty="0" smtClean="0"/>
              <a:t>What are the key components in simplifying integration?</a:t>
            </a:r>
            <a:endParaRPr lang="en-US" sz="3600" dirty="0"/>
          </a:p>
        </p:txBody>
      </p:sp>
      <p:sp>
        <p:nvSpPr>
          <p:cNvPr id="3" name="Content Placeholder 2"/>
          <p:cNvSpPr>
            <a:spLocks noGrp="1"/>
          </p:cNvSpPr>
          <p:nvPr>
            <p:ph idx="1"/>
          </p:nvPr>
        </p:nvSpPr>
        <p:spPr>
          <a:xfrm>
            <a:off x="457200" y="1600200"/>
            <a:ext cx="8229600" cy="4525963"/>
          </a:xfrm>
        </p:spPr>
        <p:txBody>
          <a:bodyPr>
            <a:normAutofit fontScale="92500" lnSpcReduction="20000"/>
          </a:bodyPr>
          <a:lstStyle/>
          <a:p>
            <a:pPr marL="514350" indent="-514350">
              <a:buFont typeface="+mj-lt"/>
              <a:buAutoNum type="arabicPeriod"/>
            </a:pPr>
            <a:r>
              <a:rPr lang="en-US" dirty="0" smtClean="0"/>
              <a:t>Communication methods:</a:t>
            </a:r>
          </a:p>
          <a:p>
            <a:pPr marL="914400" lvl="1" indent="-514350"/>
            <a:r>
              <a:rPr lang="en-US" dirty="0" smtClean="0"/>
              <a:t>E.g. Pub sub; enterprise message bus; …</a:t>
            </a:r>
          </a:p>
          <a:p>
            <a:pPr marL="514350" indent="-514350">
              <a:buFont typeface="+mj-lt"/>
              <a:buAutoNum type="arabicPeriod"/>
            </a:pPr>
            <a:r>
              <a:rPr lang="en-US" dirty="0" smtClean="0"/>
              <a:t>Syntactical constructions with marshalling / </a:t>
            </a:r>
            <a:r>
              <a:rPr lang="en-US" dirty="0" err="1" smtClean="0"/>
              <a:t>unmarshalling</a:t>
            </a:r>
            <a:r>
              <a:rPr lang="en-US" dirty="0" smtClean="0"/>
              <a:t> tools:</a:t>
            </a:r>
          </a:p>
          <a:p>
            <a:pPr marL="914400" lvl="1" indent="-514350"/>
            <a:r>
              <a:rPr lang="en-US" dirty="0" smtClean="0"/>
              <a:t>E.g. XML</a:t>
            </a:r>
          </a:p>
          <a:p>
            <a:pPr marL="514350" indent="-514350">
              <a:buFont typeface="+mj-lt"/>
              <a:buAutoNum type="arabicPeriod"/>
            </a:pPr>
            <a:r>
              <a:rPr lang="en-US" b="1" dirty="0" smtClean="0">
                <a:solidFill>
                  <a:srgbClr val="FF0000"/>
                </a:solidFill>
              </a:rPr>
              <a:t>Semantic organization:</a:t>
            </a:r>
          </a:p>
          <a:p>
            <a:pPr marL="914400" lvl="1" indent="-514350"/>
            <a:r>
              <a:rPr lang="en-US" b="1" dirty="0" smtClean="0">
                <a:solidFill>
                  <a:srgbClr val="FF0000"/>
                </a:solidFill>
              </a:rPr>
              <a:t>Canonical data models; standardized semantic interoperability; …</a:t>
            </a:r>
          </a:p>
          <a:p>
            <a:pPr marL="514350" indent="-514350">
              <a:buFont typeface="+mj-lt"/>
              <a:buAutoNum type="arabicPeriod"/>
            </a:pPr>
            <a:r>
              <a:rPr lang="en-US" dirty="0" smtClean="0"/>
              <a:t>Business process organization:</a:t>
            </a:r>
          </a:p>
          <a:p>
            <a:pPr marL="514350" indent="-514350">
              <a:buFont typeface="+mj-lt"/>
              <a:buAutoNum type="arabicPeriod"/>
            </a:pPr>
            <a:r>
              <a:rPr lang="en-US" dirty="0" smtClean="0"/>
              <a:t> …</a:t>
            </a:r>
            <a:endParaRPr lang="en-US" dirty="0"/>
          </a:p>
        </p:txBody>
      </p:sp>
      <p:sp>
        <p:nvSpPr>
          <p:cNvPr id="5" name="Line Callout 1 4"/>
          <p:cNvSpPr/>
          <p:nvPr/>
        </p:nvSpPr>
        <p:spPr>
          <a:xfrm>
            <a:off x="6324600" y="3200400"/>
            <a:ext cx="2438400" cy="914400"/>
          </a:xfrm>
          <a:prstGeom prst="borderCallout1">
            <a:avLst>
              <a:gd name="adj1" fmla="val 79178"/>
              <a:gd name="adj2" fmla="val -54"/>
              <a:gd name="adj3" fmla="val 90931"/>
              <a:gd name="adj4" fmla="val -214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investment is highly dependent on semantic choices.</a:t>
            </a:r>
            <a:endParaRPr lang="en-US" dirty="0"/>
          </a:p>
        </p:txBody>
      </p:sp>
    </p:spTree>
    <p:extLst>
      <p:ext uri="{BB962C8B-B14F-4D97-AF65-F5344CB8AC3E}">
        <p14:creationId xmlns:p14="http://schemas.microsoft.com/office/powerpoint/2010/main" val="132945807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40" name="Rectangle 4"/>
          <p:cNvSpPr>
            <a:spLocks noGrp="1" noChangeArrowheads="1"/>
          </p:cNvSpPr>
          <p:nvPr>
            <p:ph type="title"/>
          </p:nvPr>
        </p:nvSpPr>
        <p:spPr>
          <a:xfrm>
            <a:off x="457200" y="381000"/>
            <a:ext cx="8229600" cy="639762"/>
          </a:xfrm>
        </p:spPr>
        <p:txBody>
          <a:bodyPr>
            <a:noAutofit/>
          </a:bodyPr>
          <a:lstStyle/>
          <a:p>
            <a:r>
              <a:rPr lang="en-US" sz="3600" dirty="0"/>
              <a:t>GWAC </a:t>
            </a:r>
            <a:r>
              <a:rPr lang="en-US" sz="3600" dirty="0" smtClean="0"/>
              <a:t>Stack from </a:t>
            </a:r>
            <a:r>
              <a:rPr lang="en-US" sz="3600" dirty="0" err="1" smtClean="0"/>
              <a:t>Gridwise</a:t>
            </a:r>
            <a:r>
              <a:rPr lang="en-US" sz="3600" dirty="0" smtClean="0"/>
              <a:t> Architecture</a:t>
            </a:r>
            <a:endParaRPr lang="en-US" sz="3600" dirty="0"/>
          </a:p>
        </p:txBody>
      </p:sp>
      <p:graphicFrame>
        <p:nvGraphicFramePr>
          <p:cNvPr id="1345541" name="Object 5"/>
          <p:cNvGraphicFramePr>
            <a:graphicFrameLocks noGrp="1" noChangeAspect="1"/>
          </p:cNvGraphicFramePr>
          <p:nvPr>
            <p:ph idx="1"/>
          </p:nvPr>
        </p:nvGraphicFramePr>
        <p:xfrm>
          <a:off x="986457" y="1219201"/>
          <a:ext cx="7214568" cy="5410200"/>
        </p:xfrm>
        <a:graphic>
          <a:graphicData uri="http://schemas.openxmlformats.org/presentationml/2006/ole">
            <mc:AlternateContent xmlns:mc="http://schemas.openxmlformats.org/markup-compatibility/2006">
              <mc:Choice xmlns:v="urn:schemas-microsoft-com:vml" Requires="v">
                <p:oleObj spid="_x0000_s48132" name="Slide" r:id="rId4" imgW="4448393" imgH="3335878" progId="PowerPoint.Slide.8">
                  <p:embed/>
                </p:oleObj>
              </mc:Choice>
              <mc:Fallback>
                <p:oleObj name="Slide" r:id="rId4" imgW="4448393" imgH="3335878"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117" t="11333" r="2422" b="6204"/>
                      <a:stretch>
                        <a:fillRect/>
                      </a:stretch>
                    </p:blipFill>
                    <p:spPr bwMode="auto">
                      <a:xfrm>
                        <a:off x="986457" y="1219201"/>
                        <a:ext cx="7214568" cy="541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41740216"/>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39762"/>
          </a:xfrm>
        </p:spPr>
        <p:txBody>
          <a:bodyPr>
            <a:normAutofit fontScale="90000"/>
          </a:bodyPr>
          <a:lstStyle/>
          <a:p>
            <a:r>
              <a:rPr lang="en-US" dirty="0" smtClean="0"/>
              <a:t>The ‘Big Picture’ Theme in Semantics</a:t>
            </a:r>
            <a:endParaRPr lang="en-US" dirty="0"/>
          </a:p>
        </p:txBody>
      </p:sp>
      <p:sp>
        <p:nvSpPr>
          <p:cNvPr id="3" name="Content Placeholder 2"/>
          <p:cNvSpPr>
            <a:spLocks noGrp="1"/>
          </p:cNvSpPr>
          <p:nvPr>
            <p:ph idx="1"/>
          </p:nvPr>
        </p:nvSpPr>
        <p:spPr>
          <a:xfrm>
            <a:off x="457200" y="1524000"/>
            <a:ext cx="8229600" cy="4602163"/>
          </a:xfrm>
        </p:spPr>
        <p:txBody>
          <a:bodyPr>
            <a:normAutofit fontScale="85000" lnSpcReduction="20000"/>
          </a:bodyPr>
          <a:lstStyle/>
          <a:p>
            <a:r>
              <a:rPr lang="en-US" dirty="0" smtClean="0"/>
              <a:t>Benefits</a:t>
            </a:r>
          </a:p>
          <a:p>
            <a:pPr lvl="1"/>
            <a:r>
              <a:rPr lang="en-US" dirty="0" smtClean="0"/>
              <a:t>Globally, common semantics would contribute more to simplifying integration than any other new architectural innovation.</a:t>
            </a:r>
          </a:p>
          <a:p>
            <a:pPr lvl="1"/>
            <a:r>
              <a:rPr lang="en-US" dirty="0" smtClean="0"/>
              <a:t>Totally common semantics is a practical impossibility.</a:t>
            </a:r>
          </a:p>
          <a:p>
            <a:pPr lvl="1"/>
            <a:r>
              <a:rPr lang="en-US" dirty="0" smtClean="0"/>
              <a:t>Fortunately, value is achieved more or less in proportion to degree of commonality.</a:t>
            </a:r>
          </a:p>
          <a:p>
            <a:r>
              <a:rPr lang="en-US" dirty="0" smtClean="0"/>
              <a:t>Costs</a:t>
            </a:r>
          </a:p>
          <a:p>
            <a:pPr lvl="1"/>
            <a:r>
              <a:rPr lang="en-US" dirty="0" smtClean="0"/>
              <a:t>Individual project independence is sacrificed.</a:t>
            </a:r>
          </a:p>
          <a:p>
            <a:pPr lvl="1"/>
            <a:r>
              <a:rPr lang="en-US" dirty="0" smtClean="0"/>
              <a:t>Learning curve.</a:t>
            </a:r>
          </a:p>
          <a:p>
            <a:pPr lvl="1"/>
            <a:r>
              <a:rPr lang="en-US" dirty="0" smtClean="0"/>
              <a:t>Initial projects tend to increase in cost.</a:t>
            </a:r>
          </a:p>
          <a:p>
            <a:r>
              <a:rPr lang="en-US" dirty="0" smtClean="0"/>
              <a:t>CIM is central to Smart Grid semantic consistency.</a:t>
            </a:r>
          </a:p>
          <a:p>
            <a:pPr>
              <a:buNone/>
            </a:pPr>
            <a:endParaRPr lang="en-US" dirty="0"/>
          </a:p>
        </p:txBody>
      </p:sp>
    </p:spTree>
    <p:extLst>
      <p:ext uri="{BB962C8B-B14F-4D97-AF65-F5344CB8AC3E}">
        <p14:creationId xmlns:p14="http://schemas.microsoft.com/office/powerpoint/2010/main" val="2011939374"/>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381000"/>
            <a:ext cx="8229600" cy="563562"/>
          </a:xfrm>
        </p:spPr>
        <p:txBody>
          <a:bodyPr>
            <a:noAutofit/>
          </a:bodyPr>
          <a:lstStyle/>
          <a:p>
            <a:r>
              <a:rPr lang="en-US" sz="3600" dirty="0" smtClean="0"/>
              <a:t>Using CIM as an Enterprise Model</a:t>
            </a:r>
          </a:p>
        </p:txBody>
      </p:sp>
      <p:sp>
        <p:nvSpPr>
          <p:cNvPr id="12291" name="Rectangle 3"/>
          <p:cNvSpPr>
            <a:spLocks noGrp="1" noChangeArrowheads="1"/>
          </p:cNvSpPr>
          <p:nvPr>
            <p:ph type="body" idx="1"/>
          </p:nvPr>
        </p:nvSpPr>
        <p:spPr>
          <a:xfrm>
            <a:off x="533400" y="1143000"/>
            <a:ext cx="8077200" cy="5095875"/>
          </a:xfrm>
        </p:spPr>
        <p:txBody>
          <a:bodyPr>
            <a:normAutofit fontScale="92500" lnSpcReduction="20000"/>
          </a:bodyPr>
          <a:lstStyle/>
          <a:p>
            <a:pPr>
              <a:lnSpc>
                <a:spcPct val="90000"/>
              </a:lnSpc>
            </a:pPr>
            <a:r>
              <a:rPr lang="en-US" sz="2400" dirty="0" smtClean="0"/>
              <a:t>An enterprise integration strategy based on CIM is a good idea, but...</a:t>
            </a:r>
          </a:p>
          <a:p>
            <a:pPr lvl="1">
              <a:lnSpc>
                <a:spcPct val="90000"/>
              </a:lnSpc>
            </a:pPr>
            <a:r>
              <a:rPr lang="en-US" sz="2000" dirty="0" smtClean="0"/>
              <a:t>Recognize that interoperability standards have driven the current CIM.</a:t>
            </a:r>
          </a:p>
          <a:p>
            <a:pPr lvl="1">
              <a:lnSpc>
                <a:spcPct val="90000"/>
              </a:lnSpc>
            </a:pPr>
            <a:r>
              <a:rPr lang="en-US" sz="2000" dirty="0" smtClean="0"/>
              <a:t>We are just beginning to consider enterprise integration within the IEC working groups.</a:t>
            </a:r>
          </a:p>
          <a:p>
            <a:pPr lvl="1">
              <a:lnSpc>
                <a:spcPct val="90000"/>
              </a:lnSpc>
            </a:pPr>
            <a:r>
              <a:rPr lang="en-US" sz="2000" dirty="0" smtClean="0"/>
              <a:t>Priority issues for standardization are not the same as for your enterprise CDM.</a:t>
            </a:r>
          </a:p>
          <a:p>
            <a:pPr lvl="2">
              <a:lnSpc>
                <a:spcPct val="90000"/>
              </a:lnSpc>
            </a:pPr>
            <a:r>
              <a:rPr lang="en-US" sz="1600" dirty="0" smtClean="0"/>
              <a:t>You will need to manage a different version.</a:t>
            </a:r>
          </a:p>
          <a:p>
            <a:pPr lvl="2">
              <a:lnSpc>
                <a:spcPct val="90000"/>
              </a:lnSpc>
            </a:pPr>
            <a:r>
              <a:rPr lang="en-US" sz="1600" dirty="0" smtClean="0"/>
              <a:t>Standard CIM will change – and you won’t always appreciate the changes.</a:t>
            </a:r>
          </a:p>
          <a:p>
            <a:pPr lvl="1">
              <a:lnSpc>
                <a:spcPct val="90000"/>
              </a:lnSpc>
            </a:pPr>
            <a:r>
              <a:rPr lang="en-US" sz="2000" dirty="0" smtClean="0"/>
              <a:t>If you do not periodically synchronize with the standard, you will inevitably drift away. </a:t>
            </a:r>
          </a:p>
          <a:p>
            <a:pPr lvl="2">
              <a:lnSpc>
                <a:spcPct val="90000"/>
              </a:lnSpc>
            </a:pPr>
            <a:r>
              <a:rPr lang="en-US" sz="1600" dirty="0" smtClean="0"/>
              <a:t>This re-sync must be planned for and budgeted!</a:t>
            </a:r>
          </a:p>
          <a:p>
            <a:pPr lvl="2">
              <a:lnSpc>
                <a:spcPct val="90000"/>
              </a:lnSpc>
            </a:pPr>
            <a:r>
              <a:rPr lang="en-US" sz="1600" dirty="0" smtClean="0"/>
              <a:t>Implementations should be designed to minimize this cost.</a:t>
            </a:r>
          </a:p>
          <a:p>
            <a:pPr lvl="1">
              <a:lnSpc>
                <a:spcPct val="90000"/>
              </a:lnSpc>
            </a:pPr>
            <a:r>
              <a:rPr lang="en-US" sz="2000" dirty="0" smtClean="0"/>
              <a:t>Keep in mind that your vendors are also trying to maintain integrated product sets.</a:t>
            </a:r>
          </a:p>
          <a:p>
            <a:pPr>
              <a:lnSpc>
                <a:spcPct val="90000"/>
              </a:lnSpc>
            </a:pPr>
            <a:r>
              <a:rPr lang="en-US" sz="2400" dirty="0" smtClean="0"/>
              <a:t>Recommended practice.</a:t>
            </a:r>
          </a:p>
          <a:p>
            <a:pPr lvl="1">
              <a:lnSpc>
                <a:spcPct val="90000"/>
              </a:lnSpc>
            </a:pPr>
            <a:r>
              <a:rPr lang="en-US" sz="1800" dirty="0" smtClean="0"/>
              <a:t>Set up an enterprise information architecture group to maintain your model.</a:t>
            </a:r>
          </a:p>
          <a:p>
            <a:pPr lvl="1">
              <a:lnSpc>
                <a:spcPct val="90000"/>
              </a:lnSpc>
            </a:pPr>
            <a:r>
              <a:rPr lang="en-US" sz="1800" dirty="0" smtClean="0"/>
              <a:t>Maintain a harmonization between your model and the standard CIM.</a:t>
            </a:r>
          </a:p>
          <a:p>
            <a:pPr lvl="2">
              <a:lnSpc>
                <a:spcPct val="90000"/>
              </a:lnSpc>
            </a:pPr>
            <a:r>
              <a:rPr lang="en-US" sz="1400" dirty="0" smtClean="0"/>
              <a:t>Harmonization: a formal specification for transformation between two CDMs.</a:t>
            </a:r>
          </a:p>
          <a:p>
            <a:pPr lvl="1">
              <a:lnSpc>
                <a:spcPct val="90000"/>
              </a:lnSpc>
            </a:pPr>
            <a:r>
              <a:rPr lang="en-US" sz="1800" dirty="0" smtClean="0"/>
              <a:t>Manage transformation implementations.</a:t>
            </a:r>
          </a:p>
          <a:p>
            <a:pPr lvl="2">
              <a:lnSpc>
                <a:spcPct val="90000"/>
              </a:lnSpc>
            </a:pPr>
            <a:r>
              <a:rPr lang="en-US" sz="1400" dirty="0" smtClean="0"/>
              <a:t>This is where a lot of life-cycle cost is centered.</a:t>
            </a:r>
          </a:p>
          <a:p>
            <a:pPr>
              <a:lnSpc>
                <a:spcPct val="90000"/>
              </a:lnSpc>
            </a:pPr>
            <a:endParaRPr lang="en-US" sz="2400" dirty="0" smtClean="0"/>
          </a:p>
        </p:txBody>
      </p:sp>
    </p:spTree>
    <p:extLst>
      <p:ext uri="{BB962C8B-B14F-4D97-AF65-F5344CB8AC3E}">
        <p14:creationId xmlns:p14="http://schemas.microsoft.com/office/powerpoint/2010/main" val="354973114"/>
      </p:ext>
    </p:extLst>
  </p:cSld>
  <p:clrMapOvr>
    <a:masterClrMapping/>
  </p:clrMapOvr>
  <p:transition/>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457200"/>
          </a:xfrm>
        </p:spPr>
        <p:txBody>
          <a:bodyPr>
            <a:noAutofit/>
          </a:bodyPr>
          <a:lstStyle/>
          <a:p>
            <a:r>
              <a:rPr lang="en-US" sz="2800" dirty="0" smtClean="0"/>
              <a:t>You may wind up with something like this…</a:t>
            </a:r>
            <a:endParaRPr lang="en-US" sz="2800" dirty="0"/>
          </a:p>
        </p:txBody>
      </p:sp>
      <p:pic>
        <p:nvPicPr>
          <p:cNvPr id="3" name="Picture 2"/>
          <p:cNvPicPr>
            <a:picLocks noChangeAspect="1" noChangeArrowheads="1"/>
          </p:cNvPicPr>
          <p:nvPr/>
        </p:nvPicPr>
        <p:blipFill>
          <a:blip r:embed="rId2" cstate="print"/>
          <a:srcRect/>
          <a:stretch>
            <a:fillRect/>
          </a:stretch>
        </p:blipFill>
        <p:spPr bwMode="auto">
          <a:xfrm>
            <a:off x="457200" y="914400"/>
            <a:ext cx="8423275" cy="5511016"/>
          </a:xfrm>
          <a:prstGeom prst="rect">
            <a:avLst/>
          </a:prstGeom>
          <a:noFill/>
          <a:ln w="9525">
            <a:noFill/>
            <a:miter lim="800000"/>
            <a:headEnd/>
            <a:tailEnd/>
          </a:ln>
        </p:spPr>
      </p:pic>
    </p:spTree>
    <p:extLst>
      <p:ext uri="{BB962C8B-B14F-4D97-AF65-F5344CB8AC3E}">
        <p14:creationId xmlns:p14="http://schemas.microsoft.com/office/powerpoint/2010/main" val="3433515852"/>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36638"/>
          </a:xfrm>
        </p:spPr>
        <p:txBody>
          <a:bodyPr>
            <a:noAutofit/>
          </a:bodyPr>
          <a:lstStyle/>
          <a:p>
            <a:r>
              <a:rPr lang="en-US" sz="3600" dirty="0" smtClean="0"/>
              <a:t>How Much of Smart Grid Should be Governed by a CIM CDM?</a:t>
            </a:r>
            <a:endParaRPr lang="en-US" sz="3600" dirty="0"/>
          </a:p>
        </p:txBody>
      </p:sp>
      <p:sp>
        <p:nvSpPr>
          <p:cNvPr id="3" name="Content Placeholder 2"/>
          <p:cNvSpPr>
            <a:spLocks noGrp="1"/>
          </p:cNvSpPr>
          <p:nvPr>
            <p:ph idx="1"/>
          </p:nvPr>
        </p:nvSpPr>
        <p:spPr/>
        <p:txBody>
          <a:bodyPr>
            <a:normAutofit fontScale="70000" lnSpcReduction="20000"/>
          </a:bodyPr>
          <a:lstStyle/>
          <a:p>
            <a:r>
              <a:rPr lang="en-US" dirty="0" smtClean="0"/>
              <a:t>CIM is not the only game in town.</a:t>
            </a:r>
          </a:p>
          <a:p>
            <a:r>
              <a:rPr lang="en-US" dirty="0" smtClean="0"/>
              <a:t>CIM design center:</a:t>
            </a:r>
          </a:p>
          <a:p>
            <a:pPr lvl="1"/>
            <a:r>
              <a:rPr lang="en-US" dirty="0" smtClean="0"/>
              <a:t>Applications ‘about’ the power system.</a:t>
            </a:r>
          </a:p>
          <a:p>
            <a:pPr lvl="1"/>
            <a:r>
              <a:rPr lang="en-US" dirty="0" smtClean="0"/>
              <a:t>Operations, planning systems.</a:t>
            </a:r>
          </a:p>
          <a:p>
            <a:pPr lvl="1"/>
            <a:r>
              <a:rPr lang="en-US" dirty="0" smtClean="0"/>
              <a:t>Office rather than field – control centers, etc.</a:t>
            </a:r>
          </a:p>
          <a:p>
            <a:r>
              <a:rPr lang="en-US" dirty="0" smtClean="0"/>
              <a:t>CIM probably has the most generic semantic methodology, adopting the UML </a:t>
            </a:r>
            <a:r>
              <a:rPr lang="en-US" dirty="0" err="1" smtClean="0"/>
              <a:t>metamodel</a:t>
            </a:r>
            <a:r>
              <a:rPr lang="en-US" dirty="0" smtClean="0"/>
              <a:t>.</a:t>
            </a:r>
          </a:p>
          <a:p>
            <a:r>
              <a:rPr lang="en-US" dirty="0" smtClean="0"/>
              <a:t>Other important standards exist and will not be displaced by CIM.</a:t>
            </a:r>
          </a:p>
          <a:p>
            <a:pPr lvl="1"/>
            <a:r>
              <a:rPr lang="en-US" dirty="0" smtClean="0"/>
              <a:t>E.g. 61850 provides a general approach to standardizing communications with/among field devices. (talking ‘to’ the power system)</a:t>
            </a:r>
          </a:p>
          <a:p>
            <a:pPr lvl="1"/>
            <a:r>
              <a:rPr lang="en-US" dirty="0" smtClean="0"/>
              <a:t>Other standards are being developed to operate in environments like home or building automation.</a:t>
            </a:r>
          </a:p>
          <a:p>
            <a:pPr lvl="1"/>
            <a:r>
              <a:rPr lang="en-US" dirty="0" smtClean="0"/>
              <a:t>CIM will not replace these; it will have to ‘harmonize’ </a:t>
            </a:r>
            <a:r>
              <a:rPr lang="en-US" smtClean="0"/>
              <a:t>with them.</a:t>
            </a:r>
            <a:endParaRPr lang="en-US" dirty="0" smtClean="0"/>
          </a:p>
          <a:p>
            <a:pPr lvl="1"/>
            <a:endParaRPr lang="en-US" dirty="0"/>
          </a:p>
        </p:txBody>
      </p:sp>
    </p:spTree>
    <p:extLst>
      <p:ext uri="{BB962C8B-B14F-4D97-AF65-F5344CB8AC3E}">
        <p14:creationId xmlns:p14="http://schemas.microsoft.com/office/powerpoint/2010/main" val="1364850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p:cNvGraphicFramePr>
            <a:graphicFrameLocks noGrp="1" noChangeAspect="1"/>
          </p:cNvGraphicFramePr>
          <p:nvPr>
            <p:ph idx="1"/>
          </p:nvPr>
        </p:nvGraphicFramePr>
        <p:xfrm>
          <a:off x="1295399" y="1224047"/>
          <a:ext cx="6477001" cy="4795752"/>
        </p:xfrm>
        <a:graphic>
          <a:graphicData uri="http://schemas.openxmlformats.org/presentationml/2006/ole">
            <mc:AlternateContent xmlns:mc="http://schemas.openxmlformats.org/markup-compatibility/2006">
              <mc:Choice xmlns:v="urn:schemas-microsoft-com:vml" Requires="v">
                <p:oleObj spid="_x0000_s37893" name="Visio" r:id="rId4" imgW="4978479" imgH="3686604" progId="Visio.Drawing.11">
                  <p:embed/>
                </p:oleObj>
              </mc:Choice>
              <mc:Fallback>
                <p:oleObj name="Visio" r:id="rId4" imgW="4978479" imgH="3686604"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399" y="1224047"/>
                        <a:ext cx="6477001" cy="4795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p:cNvSpPr txBox="1">
            <a:spLocks noChangeArrowheads="1"/>
          </p:cNvSpPr>
          <p:nvPr/>
        </p:nvSpPr>
        <p:spPr>
          <a:xfrm>
            <a:off x="457200" y="381000"/>
            <a:ext cx="8229600" cy="762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Example: ENTSO-E Model Partitioning into Datasets with a Single</a:t>
            </a:r>
            <a:r>
              <a:rPr kumimoji="0" lang="en-US" sz="2800" b="0" i="0" u="none" strike="noStrike" kern="1200" cap="none" spc="0" normalizeH="0" noProof="0" dirty="0" smtClean="0">
                <a:ln>
                  <a:noFill/>
                </a:ln>
                <a:solidFill>
                  <a:schemeClr val="tx1"/>
                </a:solidFill>
                <a:effectLst/>
                <a:uLnTx/>
                <a:uFillTx/>
                <a:latin typeface="+mj-lt"/>
                <a:ea typeface="+mj-ea"/>
                <a:cs typeface="+mj-cs"/>
              </a:rPr>
              <a:t> Global Solution</a:t>
            </a:r>
            <a:endParaRPr kumimoji="0" lang="en-US" sz="2800" b="0"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83366382"/>
      </p:ext>
    </p:extLst>
  </p:cSld>
  <p:clrMapOvr>
    <a:masterClrMapping/>
  </p:clrMapOvr>
  <p:transition/>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914400" y="1066800"/>
            <a:ext cx="7372350" cy="2743199"/>
          </a:xfrm>
        </p:spPr>
        <p:txBody>
          <a:bodyPr>
            <a:noAutofit/>
          </a:bodyPr>
          <a:lstStyle/>
          <a:p>
            <a:r>
              <a:rPr lang="en-US" sz="2400" dirty="0" smtClean="0"/>
              <a:t>You may think that CIM is complex.</a:t>
            </a:r>
          </a:p>
          <a:p>
            <a:r>
              <a:rPr lang="en-US" sz="2400" dirty="0" smtClean="0"/>
              <a:t>From the standpoint of one information exchange implementation, it is.</a:t>
            </a:r>
          </a:p>
          <a:p>
            <a:r>
              <a:rPr lang="en-US" sz="2400" dirty="0" smtClean="0"/>
              <a:t>If you compare life cycle of 100 exchanges, each implemented in CIM, against other alternatives, CIM is much simpler.</a:t>
            </a:r>
          </a:p>
        </p:txBody>
      </p:sp>
      <p:sp>
        <p:nvSpPr>
          <p:cNvPr id="6" name="TextBox 5"/>
          <p:cNvSpPr txBox="1"/>
          <p:nvPr/>
        </p:nvSpPr>
        <p:spPr>
          <a:xfrm>
            <a:off x="914400" y="4191000"/>
            <a:ext cx="7467600" cy="1077218"/>
          </a:xfrm>
          <a:prstGeom prst="rect">
            <a:avLst/>
          </a:prstGeom>
          <a:noFill/>
        </p:spPr>
        <p:txBody>
          <a:bodyPr wrap="square" rtlCol="0">
            <a:spAutoFit/>
          </a:bodyPr>
          <a:lstStyle/>
          <a:p>
            <a:r>
              <a:rPr lang="en-US" sz="3200" dirty="0" smtClean="0"/>
              <a:t>CIM is not the easiest way to do anything – it is the easiest way to do everything!</a:t>
            </a:r>
            <a:endParaRPr lang="en-US" sz="3200" dirty="0"/>
          </a:p>
        </p:txBody>
      </p:sp>
    </p:spTree>
    <p:extLst>
      <p:ext uri="{BB962C8B-B14F-4D97-AF65-F5344CB8AC3E}">
        <p14:creationId xmlns:p14="http://schemas.microsoft.com/office/powerpoint/2010/main" val="3024688221"/>
      </p:ext>
    </p:extLst>
  </p:cSld>
  <p:clrMapOvr>
    <a:masterClrMapping/>
  </p:clrMapOvr>
  <p:transition/>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Alan McMorran</a:t>
            </a:r>
          </a:p>
          <a:p>
            <a:r>
              <a:rPr lang="en-US" dirty="0"/>
              <a:t>Open Grid Systems</a:t>
            </a:r>
          </a:p>
          <a:p>
            <a:r>
              <a:rPr lang="en-US" dirty="0"/>
              <a:t>alan@opengridsystems.com</a:t>
            </a:r>
          </a:p>
        </p:txBody>
      </p:sp>
      <p:sp>
        <p:nvSpPr>
          <p:cNvPr id="2" name="Title 1"/>
          <p:cNvSpPr>
            <a:spLocks noGrp="1"/>
          </p:cNvSpPr>
          <p:nvPr>
            <p:ph type="title"/>
          </p:nvPr>
        </p:nvSpPr>
        <p:spPr>
          <a:xfrm>
            <a:off x="457200" y="1143000"/>
            <a:ext cx="8229600" cy="1905000"/>
          </a:xfrm>
        </p:spPr>
        <p:txBody>
          <a:bodyPr/>
          <a:lstStyle/>
          <a:p>
            <a:r>
              <a:rPr lang="en-US" dirty="0"/>
              <a:t>Tutorial Section </a:t>
            </a:r>
            <a:r>
              <a:rPr lang="en-US" dirty="0" smtClean="0"/>
              <a:t>XVI</a:t>
            </a:r>
            <a:r>
              <a:rPr lang="en-US" dirty="0"/>
              <a:t/>
            </a:r>
            <a:br>
              <a:rPr lang="en-US" dirty="0"/>
            </a:br>
            <a:r>
              <a:rPr lang="en-US" dirty="0"/>
              <a:t>*****</a:t>
            </a:r>
            <a:br>
              <a:rPr lang="en-US" dirty="0"/>
            </a:br>
            <a:r>
              <a:rPr lang="en-US" dirty="0" smtClean="0"/>
              <a:t>Version Management</a:t>
            </a:r>
            <a:endParaRPr lang="en-US" dirty="0"/>
          </a:p>
        </p:txBody>
      </p:sp>
    </p:spTree>
    <p:extLst>
      <p:ext uri="{BB962C8B-B14F-4D97-AF65-F5344CB8AC3E}">
        <p14:creationId xmlns:p14="http://schemas.microsoft.com/office/powerpoint/2010/main" val="2092584928"/>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Profiles, Applications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CIM is a</a:t>
            </a:r>
            <a:r>
              <a:rPr lang="en-US" b="1" dirty="0"/>
              <a:t> </a:t>
            </a:r>
            <a:r>
              <a:rPr lang="en-US" b="1" dirty="0" smtClean="0"/>
              <a:t>moving target</a:t>
            </a:r>
            <a:endParaRPr lang="en-US" dirty="0" smtClean="0"/>
          </a:p>
          <a:p>
            <a:r>
              <a:rPr lang="en-US" dirty="0" smtClean="0"/>
              <a:t>A new CIM release is made each year with </a:t>
            </a:r>
            <a:r>
              <a:rPr lang="en-US" b="1" dirty="0" smtClean="0"/>
              <a:t>additions</a:t>
            </a:r>
            <a:r>
              <a:rPr lang="en-US" dirty="0" smtClean="0"/>
              <a:t> and </a:t>
            </a:r>
            <a:r>
              <a:rPr lang="en-US" b="1" dirty="0" smtClean="0"/>
              <a:t>updates </a:t>
            </a:r>
            <a:r>
              <a:rPr lang="en-US" dirty="0" smtClean="0"/>
              <a:t>to the CIM UML</a:t>
            </a:r>
          </a:p>
          <a:p>
            <a:r>
              <a:rPr lang="en-US" b="1" dirty="0" smtClean="0"/>
              <a:t>Interfaces</a:t>
            </a:r>
            <a:r>
              <a:rPr lang="en-US" dirty="0" smtClean="0"/>
              <a:t> are not written against the CIM UML but against </a:t>
            </a:r>
            <a:r>
              <a:rPr lang="en-US" b="1" dirty="0" smtClean="0"/>
              <a:t>CIM Profiles</a:t>
            </a:r>
          </a:p>
          <a:p>
            <a:r>
              <a:rPr lang="en-US" dirty="0" smtClean="0"/>
              <a:t>A profile is defined against a specific </a:t>
            </a:r>
            <a:r>
              <a:rPr lang="en-US" b="1" dirty="0" smtClean="0"/>
              <a:t>version</a:t>
            </a:r>
            <a:r>
              <a:rPr lang="en-US" dirty="0" smtClean="0"/>
              <a:t> of the CIM so a change to the CIM UML does not invalidate an existing profile</a:t>
            </a:r>
          </a:p>
          <a:p>
            <a:r>
              <a:rPr lang="en-US" dirty="0" smtClean="0"/>
              <a:t>A vendor can still implement a profile defined against </a:t>
            </a:r>
            <a:r>
              <a:rPr lang="en-US" b="1" dirty="0" smtClean="0"/>
              <a:t>CIM v15</a:t>
            </a:r>
            <a:r>
              <a:rPr lang="en-US" dirty="0" smtClean="0"/>
              <a:t> if the most recent version of the CIM is v16 or v17</a:t>
            </a:r>
          </a:p>
        </p:txBody>
      </p:sp>
    </p:spTree>
    <p:extLst>
      <p:ext uri="{BB962C8B-B14F-4D97-AF65-F5344CB8AC3E}">
        <p14:creationId xmlns:p14="http://schemas.microsoft.com/office/powerpoint/2010/main" val="38440374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Semantic Model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For utilities building an </a:t>
            </a:r>
            <a:r>
              <a:rPr lang="en-US" b="1" dirty="0" smtClean="0"/>
              <a:t>Enterprise Semantic Model </a:t>
            </a:r>
            <a:r>
              <a:rPr lang="en-US" dirty="0" smtClean="0"/>
              <a:t>(</a:t>
            </a:r>
            <a:r>
              <a:rPr lang="en-US" b="1" dirty="0" smtClean="0"/>
              <a:t>ESM</a:t>
            </a:r>
            <a:r>
              <a:rPr lang="en-US" dirty="0" smtClean="0"/>
              <a:t>), a version of CIM is used as the starting point</a:t>
            </a:r>
          </a:p>
          <a:p>
            <a:r>
              <a:rPr lang="en-US" dirty="0" smtClean="0"/>
              <a:t>To this base UML, </a:t>
            </a:r>
            <a:r>
              <a:rPr lang="en-US" b="1" dirty="0" smtClean="0"/>
              <a:t>extensions</a:t>
            </a:r>
            <a:r>
              <a:rPr lang="en-US" dirty="0" smtClean="0"/>
              <a:t> are added to cover additional data required by the enterprise</a:t>
            </a:r>
          </a:p>
          <a:p>
            <a:r>
              <a:rPr lang="en-US" dirty="0" smtClean="0"/>
              <a:t>Since the CIM is evolving the Enterprise Semantic Model will </a:t>
            </a:r>
            <a:r>
              <a:rPr lang="en-US" b="1" dirty="0" smtClean="0"/>
              <a:t>diverge</a:t>
            </a:r>
            <a:r>
              <a:rPr lang="en-US" dirty="0" smtClean="0"/>
              <a:t> from the standard over time</a:t>
            </a:r>
          </a:p>
          <a:p>
            <a:r>
              <a:rPr lang="en-US" dirty="0" smtClean="0"/>
              <a:t>Internal interfaces will find they are implemented against an older version of the CIM that may not be supported by newer software</a:t>
            </a:r>
            <a:endParaRPr lang="en-US" dirty="0"/>
          </a:p>
        </p:txBody>
      </p:sp>
    </p:spTree>
    <p:extLst>
      <p:ext uri="{BB962C8B-B14F-4D97-AF65-F5344CB8AC3E}">
        <p14:creationId xmlns:p14="http://schemas.microsoft.com/office/powerpoint/2010/main" val="400884196"/>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Diverging Models</a:t>
            </a:r>
            <a:endParaRPr lang="en-US" dirty="0"/>
          </a:p>
        </p:txBody>
      </p:sp>
      <p:sp>
        <p:nvSpPr>
          <p:cNvPr id="3" name="Content Placeholder 2"/>
          <p:cNvSpPr>
            <a:spLocks noGrp="1"/>
          </p:cNvSpPr>
          <p:nvPr>
            <p:ph idx="1"/>
          </p:nvPr>
        </p:nvSpPr>
        <p:spPr>
          <a:xfrm>
            <a:off x="457200" y="1436726"/>
            <a:ext cx="8229600" cy="1914344"/>
          </a:xfrm>
        </p:spPr>
        <p:txBody>
          <a:bodyPr>
            <a:normAutofit fontScale="92500" lnSpcReduction="10000"/>
          </a:bodyPr>
          <a:lstStyle/>
          <a:p>
            <a:r>
              <a:rPr lang="en-US" dirty="0" smtClean="0"/>
              <a:t>As the models diverge the </a:t>
            </a:r>
            <a:r>
              <a:rPr lang="en-US" b="1" dirty="0" smtClean="0"/>
              <a:t>differences</a:t>
            </a:r>
            <a:r>
              <a:rPr lang="en-US" dirty="0" smtClean="0"/>
              <a:t> between them increases</a:t>
            </a:r>
          </a:p>
          <a:p>
            <a:r>
              <a:rPr lang="en-US" b="1" dirty="0" smtClean="0"/>
              <a:t>Converters</a:t>
            </a:r>
            <a:r>
              <a:rPr lang="en-US" dirty="0" smtClean="0"/>
              <a:t> to go from the </a:t>
            </a:r>
            <a:r>
              <a:rPr lang="en-US" b="1" dirty="0" smtClean="0"/>
              <a:t>current CIM</a:t>
            </a:r>
            <a:r>
              <a:rPr lang="en-US" dirty="0" smtClean="0"/>
              <a:t> to the ESM therefore become increasingly complex</a:t>
            </a:r>
            <a:endParaRPr lang="en-US" dirty="0"/>
          </a:p>
        </p:txBody>
      </p:sp>
      <p:pic>
        <p:nvPicPr>
          <p:cNvPr id="5" name="Picture 4"/>
          <p:cNvPicPr>
            <a:picLocks noChangeAspect="1"/>
          </p:cNvPicPr>
          <p:nvPr/>
        </p:nvPicPr>
        <p:blipFill>
          <a:blip r:embed="rId2"/>
          <a:stretch>
            <a:fillRect/>
          </a:stretch>
        </p:blipFill>
        <p:spPr>
          <a:xfrm>
            <a:off x="2229756" y="3351070"/>
            <a:ext cx="4069514" cy="3343455"/>
          </a:xfrm>
          <a:prstGeom prst="rect">
            <a:avLst/>
          </a:prstGeom>
        </p:spPr>
      </p:pic>
    </p:spTree>
    <p:extLst>
      <p:ext uri="{BB962C8B-B14F-4D97-AF65-F5344CB8AC3E}">
        <p14:creationId xmlns:p14="http://schemas.microsoft.com/office/powerpoint/2010/main" val="3784820430"/>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Merging Extensions</a:t>
            </a:r>
            <a:endParaRPr lang="en-US" dirty="0"/>
          </a:p>
        </p:txBody>
      </p:sp>
      <p:sp>
        <p:nvSpPr>
          <p:cNvPr id="3" name="Content Placeholder 2"/>
          <p:cNvSpPr>
            <a:spLocks noGrp="1"/>
          </p:cNvSpPr>
          <p:nvPr>
            <p:ph idx="1"/>
          </p:nvPr>
        </p:nvSpPr>
        <p:spPr>
          <a:xfrm>
            <a:off x="457200" y="1600200"/>
            <a:ext cx="8229600" cy="1705795"/>
          </a:xfrm>
        </p:spPr>
        <p:txBody>
          <a:bodyPr>
            <a:normAutofit fontScale="55000" lnSpcReduction="20000"/>
          </a:bodyPr>
          <a:lstStyle/>
          <a:p>
            <a:r>
              <a:rPr lang="en-US" dirty="0" smtClean="0"/>
              <a:t>At some point it is more cost effective to </a:t>
            </a:r>
            <a:r>
              <a:rPr lang="en-US" b="1" dirty="0" smtClean="0"/>
              <a:t>migrate</a:t>
            </a:r>
            <a:r>
              <a:rPr lang="en-US" dirty="0" smtClean="0"/>
              <a:t> the ESM to </a:t>
            </a:r>
            <a:r>
              <a:rPr lang="en-US" b="1" dirty="0" smtClean="0"/>
              <a:t>align</a:t>
            </a:r>
            <a:r>
              <a:rPr lang="en-US" dirty="0" smtClean="0"/>
              <a:t> with the latest version of the CIM</a:t>
            </a:r>
          </a:p>
          <a:p>
            <a:r>
              <a:rPr lang="en-US" dirty="0" smtClean="0"/>
              <a:t>This will involve determining the </a:t>
            </a:r>
            <a:r>
              <a:rPr lang="en-US" b="1" dirty="0" smtClean="0"/>
              <a:t>differences</a:t>
            </a:r>
            <a:r>
              <a:rPr lang="en-US" dirty="0" smtClean="0"/>
              <a:t> between the two  version of the CIM and which (if any) </a:t>
            </a:r>
            <a:r>
              <a:rPr lang="en-US" b="1" dirty="0" smtClean="0"/>
              <a:t>extension</a:t>
            </a:r>
            <a:r>
              <a:rPr lang="en-US" dirty="0" smtClean="0"/>
              <a:t>s are now </a:t>
            </a:r>
            <a:r>
              <a:rPr lang="en-US" b="1" dirty="0" smtClean="0"/>
              <a:t>part of the standard</a:t>
            </a:r>
          </a:p>
          <a:p>
            <a:r>
              <a:rPr lang="en-US" dirty="0" smtClean="0"/>
              <a:t>The result will be a new ESM of </a:t>
            </a:r>
            <a:r>
              <a:rPr lang="en-US" b="1" dirty="0" smtClean="0"/>
              <a:t>CIM + Extensions </a:t>
            </a:r>
            <a:r>
              <a:rPr lang="en-US" dirty="0" smtClean="0"/>
              <a:t>with the differences being used to determine how </a:t>
            </a:r>
            <a:r>
              <a:rPr lang="en-US" b="1" dirty="0" smtClean="0"/>
              <a:t>existing adapters </a:t>
            </a:r>
            <a:r>
              <a:rPr lang="en-US" dirty="0" smtClean="0"/>
              <a:t>need to be </a:t>
            </a:r>
            <a:r>
              <a:rPr lang="en-US" b="1" dirty="0" smtClean="0"/>
              <a:t>updated</a:t>
            </a:r>
            <a:r>
              <a:rPr lang="en-US" dirty="0" smtClean="0"/>
              <a:t> to support the new ESM</a:t>
            </a:r>
          </a:p>
          <a:p>
            <a:endParaRPr lang="en-US" dirty="0"/>
          </a:p>
        </p:txBody>
      </p:sp>
      <p:pic>
        <p:nvPicPr>
          <p:cNvPr id="4" name="Picture 3"/>
          <p:cNvPicPr>
            <a:picLocks noChangeAspect="1"/>
          </p:cNvPicPr>
          <p:nvPr/>
        </p:nvPicPr>
        <p:blipFill>
          <a:blip r:embed="rId2"/>
          <a:stretch>
            <a:fillRect/>
          </a:stretch>
        </p:blipFill>
        <p:spPr>
          <a:xfrm>
            <a:off x="2082800" y="3305995"/>
            <a:ext cx="4965700" cy="3111500"/>
          </a:xfrm>
          <a:prstGeom prst="rect">
            <a:avLst/>
          </a:prstGeom>
        </p:spPr>
      </p:pic>
    </p:spTree>
    <p:extLst>
      <p:ext uri="{BB962C8B-B14F-4D97-AF65-F5344CB8AC3E}">
        <p14:creationId xmlns:p14="http://schemas.microsoft.com/office/powerpoint/2010/main" val="17836750"/>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CIM Extensions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need to move an ESM to the latest version of the CIM on a regular basis makes it important to </a:t>
            </a:r>
            <a:r>
              <a:rPr lang="en-US" b="1" dirty="0" smtClean="0"/>
              <a:t>manage extensions</a:t>
            </a:r>
          </a:p>
          <a:p>
            <a:r>
              <a:rPr lang="en-US" dirty="0" smtClean="0"/>
              <a:t>By maintaining extensions in </a:t>
            </a:r>
            <a:r>
              <a:rPr lang="en-US" b="1" dirty="0" smtClean="0"/>
              <a:t>separate packages </a:t>
            </a:r>
            <a:r>
              <a:rPr lang="en-US" dirty="0" smtClean="0"/>
              <a:t>and being aware of changes to the standard CIM the process of </a:t>
            </a:r>
            <a:r>
              <a:rPr lang="en-US" b="1" dirty="0" smtClean="0"/>
              <a:t>migration</a:t>
            </a:r>
            <a:r>
              <a:rPr lang="en-US" dirty="0" smtClean="0"/>
              <a:t> can be made easier</a:t>
            </a:r>
          </a:p>
          <a:p>
            <a:r>
              <a:rPr lang="en-US" b="1" dirty="0" smtClean="0"/>
              <a:t>Contributing</a:t>
            </a:r>
            <a:r>
              <a:rPr lang="en-US" dirty="0" smtClean="0"/>
              <a:t> to the standards groups makes it possible to have extensions considered for </a:t>
            </a:r>
            <a:r>
              <a:rPr lang="en-US" b="1" dirty="0" smtClean="0"/>
              <a:t>inclusion</a:t>
            </a:r>
            <a:r>
              <a:rPr lang="en-US" dirty="0" smtClean="0"/>
              <a:t> in the standard</a:t>
            </a:r>
          </a:p>
          <a:p>
            <a:r>
              <a:rPr lang="en-US" dirty="0" smtClean="0"/>
              <a:t>This way future ESM will see some </a:t>
            </a:r>
            <a:r>
              <a:rPr lang="en-US" b="1" dirty="0" smtClean="0"/>
              <a:t>custom extensions replaced</a:t>
            </a:r>
            <a:r>
              <a:rPr lang="en-US" dirty="0" smtClean="0"/>
              <a:t> by an </a:t>
            </a:r>
            <a:r>
              <a:rPr lang="en-US" b="1" dirty="0" smtClean="0"/>
              <a:t>equivalent</a:t>
            </a:r>
            <a:r>
              <a:rPr lang="en-US" dirty="0" smtClean="0"/>
              <a:t> in the standard CIM</a:t>
            </a:r>
            <a:endParaRPr lang="en-US" dirty="0"/>
          </a:p>
        </p:txBody>
      </p:sp>
    </p:spTree>
    <p:extLst>
      <p:ext uri="{BB962C8B-B14F-4D97-AF65-F5344CB8AC3E}">
        <p14:creationId xmlns:p14="http://schemas.microsoft.com/office/powerpoint/2010/main" val="3326988004"/>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Versioning</a:t>
            </a:r>
            <a:endParaRPr lang="en-US" dirty="0"/>
          </a:p>
        </p:txBody>
      </p:sp>
      <p:sp>
        <p:nvSpPr>
          <p:cNvPr id="3" name="Content Placeholder 2"/>
          <p:cNvSpPr>
            <a:spLocks noGrp="1"/>
          </p:cNvSpPr>
          <p:nvPr>
            <p:ph idx="1"/>
          </p:nvPr>
        </p:nvSpPr>
        <p:spPr/>
        <p:txBody>
          <a:bodyPr/>
          <a:lstStyle/>
          <a:p>
            <a:r>
              <a:rPr lang="en-US" dirty="0" smtClean="0"/>
              <a:t>For applications that implement CIM interfaces the </a:t>
            </a:r>
            <a:r>
              <a:rPr lang="en-US" b="1" dirty="0" smtClean="0"/>
              <a:t>Profile </a:t>
            </a:r>
            <a:r>
              <a:rPr lang="en-US" dirty="0" smtClean="0"/>
              <a:t>is the artifact they define their interface against</a:t>
            </a:r>
          </a:p>
          <a:p>
            <a:r>
              <a:rPr lang="en-US" dirty="0" smtClean="0"/>
              <a:t>A </a:t>
            </a:r>
            <a:r>
              <a:rPr lang="en-US" b="1" dirty="0" smtClean="0"/>
              <a:t>Profile Version</a:t>
            </a:r>
            <a:r>
              <a:rPr lang="en-US" dirty="0" smtClean="0"/>
              <a:t> is defined against a specific </a:t>
            </a:r>
            <a:r>
              <a:rPr lang="en-US" b="1" dirty="0" smtClean="0"/>
              <a:t>CIM Version</a:t>
            </a:r>
            <a:endParaRPr lang="en-US" dirty="0" smtClean="0"/>
          </a:p>
          <a:p>
            <a:r>
              <a:rPr lang="en-US" dirty="0" smtClean="0"/>
              <a:t>Unless the profile has been updated for a newer CIM Version there should be no requirement to add or change the interface</a:t>
            </a:r>
            <a:endParaRPr lang="en-US" dirty="0"/>
          </a:p>
        </p:txBody>
      </p:sp>
    </p:spTree>
    <p:extLst>
      <p:ext uri="{BB962C8B-B14F-4D97-AF65-F5344CB8AC3E}">
        <p14:creationId xmlns:p14="http://schemas.microsoft.com/office/powerpoint/2010/main" val="2853206581"/>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Profile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b="1" dirty="0" smtClean="0"/>
              <a:t>new profile</a:t>
            </a:r>
            <a:r>
              <a:rPr lang="en-US" dirty="0" smtClean="0"/>
              <a:t> does not invalidate an old profile anymore than a new version of </a:t>
            </a:r>
            <a:r>
              <a:rPr lang="en-US" b="1" dirty="0" smtClean="0"/>
              <a:t>Microsoft Office</a:t>
            </a:r>
            <a:r>
              <a:rPr lang="en-US" dirty="0" smtClean="0"/>
              <a:t> makes all files created on a previous version unreadable</a:t>
            </a:r>
          </a:p>
          <a:p>
            <a:r>
              <a:rPr lang="en-US" dirty="0" smtClean="0"/>
              <a:t>Applications may implement multiple CIM interfaces for </a:t>
            </a:r>
            <a:r>
              <a:rPr lang="en-US" b="1" dirty="0" smtClean="0"/>
              <a:t>different versions of a profile </a:t>
            </a:r>
            <a:r>
              <a:rPr lang="en-US" dirty="0" smtClean="0"/>
              <a:t>defined against </a:t>
            </a:r>
            <a:r>
              <a:rPr lang="en-US" b="1" dirty="0" smtClean="0"/>
              <a:t>different versions of the CIM</a:t>
            </a:r>
          </a:p>
          <a:p>
            <a:r>
              <a:rPr lang="en-US" dirty="0" smtClean="0"/>
              <a:t>This is no different to applications supporting the import of file from different versions of existing proprietary software</a:t>
            </a:r>
          </a:p>
          <a:p>
            <a:endParaRPr lang="en-US" dirty="0"/>
          </a:p>
        </p:txBody>
      </p:sp>
    </p:spTree>
    <p:extLst>
      <p:ext uri="{BB962C8B-B14F-4D97-AF65-F5344CB8AC3E}">
        <p14:creationId xmlns:p14="http://schemas.microsoft.com/office/powerpoint/2010/main" val="309645808"/>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Supporting New Version</a:t>
            </a:r>
            <a:endParaRPr lang="en-US" dirty="0"/>
          </a:p>
        </p:txBody>
      </p:sp>
      <p:sp>
        <p:nvSpPr>
          <p:cNvPr id="3" name="Content Placeholder 2"/>
          <p:cNvSpPr>
            <a:spLocks noGrp="1"/>
          </p:cNvSpPr>
          <p:nvPr>
            <p:ph idx="1"/>
          </p:nvPr>
        </p:nvSpPr>
        <p:spPr/>
        <p:txBody>
          <a:bodyPr/>
          <a:lstStyle/>
          <a:p>
            <a:r>
              <a:rPr lang="en-US" dirty="0" smtClean="0"/>
              <a:t>The simplest approach to supporting a new CIM version is to </a:t>
            </a:r>
            <a:r>
              <a:rPr lang="en-US" b="1" dirty="0" smtClean="0"/>
              <a:t>utilize existing code</a:t>
            </a:r>
          </a:p>
          <a:p>
            <a:r>
              <a:rPr lang="en-US" dirty="0" smtClean="0"/>
              <a:t>Changes from one version of a CIM profile to the next can potentially be accomplished with a </a:t>
            </a:r>
            <a:r>
              <a:rPr lang="en-US" b="1" dirty="0" smtClean="0"/>
              <a:t>data transformation</a:t>
            </a:r>
          </a:p>
          <a:p>
            <a:r>
              <a:rPr lang="en-US" dirty="0" smtClean="0"/>
              <a:t>This would be a small CIM </a:t>
            </a:r>
            <a:r>
              <a:rPr lang="en-US" dirty="0" err="1" smtClean="0"/>
              <a:t>vX</a:t>
            </a:r>
            <a:r>
              <a:rPr lang="en-US" dirty="0" smtClean="0"/>
              <a:t> to CIM v(X+1) transform that is often 90% 1:1 with 10% to deal with any changes</a:t>
            </a:r>
          </a:p>
          <a:p>
            <a:endParaRPr lang="en-US" dirty="0"/>
          </a:p>
        </p:txBody>
      </p:sp>
    </p:spTree>
    <p:extLst>
      <p:ext uri="{BB962C8B-B14F-4D97-AF65-F5344CB8AC3E}">
        <p14:creationId xmlns:p14="http://schemas.microsoft.com/office/powerpoint/2010/main" val="1167580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609600"/>
            <a:ext cx="7772400" cy="3962400"/>
          </a:xfrm>
        </p:spPr>
        <p:txBody>
          <a:bodyPr>
            <a:normAutofit/>
          </a:bodyPr>
          <a:lstStyle/>
          <a:p>
            <a:r>
              <a:rPr lang="en-US" sz="3600" dirty="0" smtClean="0"/>
              <a:t>Tutorial Section III</a:t>
            </a:r>
            <a:br>
              <a:rPr lang="en-US" sz="3600" dirty="0" smtClean="0"/>
            </a:br>
            <a:r>
              <a:rPr lang="en-US" sz="3600" dirty="0" smtClean="0"/>
              <a:t>*****</a:t>
            </a:r>
            <a:br>
              <a:rPr lang="en-US" sz="3600" dirty="0" smtClean="0"/>
            </a:br>
            <a:r>
              <a:rPr lang="en-US" sz="3600" dirty="0" smtClean="0"/>
              <a:t>CIM Network Model Exchange</a:t>
            </a:r>
            <a:r>
              <a:rPr lang="en-US" sz="2800" dirty="0" smtClean="0"/>
              <a:t/>
            </a:r>
            <a:br>
              <a:rPr lang="en-US" sz="2800" dirty="0" smtClean="0"/>
            </a:br>
            <a:endParaRPr lang="en-US" sz="2800" dirty="0" smtClean="0"/>
          </a:p>
        </p:txBody>
      </p:sp>
      <p:sp>
        <p:nvSpPr>
          <p:cNvPr id="44035" name="Rectangle 3"/>
          <p:cNvSpPr>
            <a:spLocks noGrp="1" noChangeArrowheads="1"/>
          </p:cNvSpPr>
          <p:nvPr>
            <p:ph type="subTitle" idx="1"/>
          </p:nvPr>
        </p:nvSpPr>
        <p:spPr>
          <a:xfrm>
            <a:off x="1295400" y="5029200"/>
            <a:ext cx="6400800" cy="1295400"/>
          </a:xfrm>
        </p:spPr>
        <p:txBody>
          <a:bodyPr>
            <a:normAutofit fontScale="85000" lnSpcReduction="20000"/>
          </a:bodyPr>
          <a:lstStyle/>
          <a:p>
            <a:r>
              <a:rPr lang="en-US" dirty="0" smtClean="0"/>
              <a:t>Jay Britton</a:t>
            </a:r>
          </a:p>
          <a:p>
            <a:r>
              <a:rPr lang="en-US" dirty="0" smtClean="0"/>
              <a:t>Britton Consulting LLC</a:t>
            </a:r>
          </a:p>
          <a:p>
            <a:r>
              <a:rPr lang="en-US" dirty="0" smtClean="0"/>
              <a:t>jay.britton@comcast.net</a:t>
            </a:r>
          </a:p>
        </p:txBody>
      </p:sp>
    </p:spTree>
    <p:extLst>
      <p:ext uri="{BB962C8B-B14F-4D97-AF65-F5344CB8AC3E}">
        <p14:creationId xmlns:p14="http://schemas.microsoft.com/office/powerpoint/2010/main" val="1539499457"/>
      </p:ext>
    </p:extLst>
  </p:cSld>
  <p:clrMapOvr>
    <a:masterClrMapping/>
  </p:clrMapOvr>
  <p:transition/>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to CIM Conversion</a:t>
            </a:r>
            <a:endParaRPr lang="en-US" dirty="0"/>
          </a:p>
        </p:txBody>
      </p:sp>
      <p:sp>
        <p:nvSpPr>
          <p:cNvPr id="3" name="Content Placeholder 2"/>
          <p:cNvSpPr>
            <a:spLocks noGrp="1"/>
          </p:cNvSpPr>
          <p:nvPr>
            <p:ph idx="1"/>
          </p:nvPr>
        </p:nvSpPr>
        <p:spPr>
          <a:xfrm>
            <a:off x="457200" y="1411575"/>
            <a:ext cx="8229600" cy="4670633"/>
          </a:xfrm>
        </p:spPr>
        <p:txBody>
          <a:bodyPr>
            <a:normAutofit fontScale="85000" lnSpcReduction="20000"/>
          </a:bodyPr>
          <a:lstStyle/>
          <a:p>
            <a:r>
              <a:rPr lang="en-US" dirty="0" smtClean="0"/>
              <a:t>This CIM Profile Version to CIM Profile Version conversion provides a </a:t>
            </a:r>
            <a:r>
              <a:rPr lang="en-US" b="1" dirty="0" smtClean="0"/>
              <a:t>quick way </a:t>
            </a:r>
            <a:r>
              <a:rPr lang="en-US" dirty="0" smtClean="0"/>
              <a:t>to support the latest version of a profile but is </a:t>
            </a:r>
            <a:r>
              <a:rPr lang="en-US" b="1" dirty="0" smtClean="0"/>
              <a:t>not applicable in every case</a:t>
            </a:r>
          </a:p>
          <a:p>
            <a:r>
              <a:rPr lang="en-US" dirty="0" smtClean="0"/>
              <a:t>It also introduces </a:t>
            </a:r>
            <a:r>
              <a:rPr lang="en-US" b="1" dirty="0" smtClean="0"/>
              <a:t>more processing </a:t>
            </a:r>
            <a:r>
              <a:rPr lang="en-US" dirty="0" smtClean="0"/>
              <a:t>into the workflow which is </a:t>
            </a:r>
            <a:r>
              <a:rPr lang="en-US" b="1" dirty="0" smtClean="0"/>
              <a:t>not ideal </a:t>
            </a:r>
            <a:r>
              <a:rPr lang="en-US" dirty="0" smtClean="0"/>
              <a:t>for </a:t>
            </a:r>
            <a:r>
              <a:rPr lang="en-US" b="1" dirty="0" smtClean="0"/>
              <a:t>time-sensitive </a:t>
            </a:r>
            <a:r>
              <a:rPr lang="en-US" dirty="0" smtClean="0"/>
              <a:t>processes</a:t>
            </a:r>
          </a:p>
          <a:p>
            <a:endParaRPr lang="en-US" dirty="0" smtClean="0"/>
          </a:p>
          <a:p>
            <a:endParaRPr lang="en-US" dirty="0"/>
          </a:p>
          <a:p>
            <a:endParaRPr lang="en-US" dirty="0" smtClean="0"/>
          </a:p>
          <a:p>
            <a:r>
              <a:rPr lang="en-US" dirty="0" smtClean="0"/>
              <a:t>In some cases the changes from one version to the next are </a:t>
            </a:r>
            <a:r>
              <a:rPr lang="en-US" b="1" dirty="0" smtClean="0"/>
              <a:t>too extensive </a:t>
            </a:r>
            <a:r>
              <a:rPr lang="en-US" dirty="0" smtClean="0"/>
              <a:t>to allow such an approach to work</a:t>
            </a:r>
          </a:p>
          <a:p>
            <a:r>
              <a:rPr lang="en-US" dirty="0" smtClean="0"/>
              <a:t>In this case a </a:t>
            </a:r>
            <a:r>
              <a:rPr lang="en-US" b="1" dirty="0" smtClean="0"/>
              <a:t>new interface </a:t>
            </a:r>
            <a:r>
              <a:rPr lang="en-US" dirty="0" smtClean="0"/>
              <a:t>may be required</a:t>
            </a:r>
            <a:endParaRPr lang="en-US" dirty="0"/>
          </a:p>
        </p:txBody>
      </p:sp>
      <p:pic>
        <p:nvPicPr>
          <p:cNvPr id="4" name="Picture 3"/>
          <p:cNvPicPr>
            <a:picLocks noChangeAspect="1"/>
          </p:cNvPicPr>
          <p:nvPr/>
        </p:nvPicPr>
        <p:blipFill>
          <a:blip r:embed="rId2"/>
          <a:stretch>
            <a:fillRect/>
          </a:stretch>
        </p:blipFill>
        <p:spPr>
          <a:xfrm>
            <a:off x="751924" y="3250007"/>
            <a:ext cx="7557025" cy="1325928"/>
          </a:xfrm>
          <a:prstGeom prst="rect">
            <a:avLst/>
          </a:prstGeom>
        </p:spPr>
      </p:pic>
    </p:spTree>
    <p:extLst>
      <p:ext uri="{BB962C8B-B14F-4D97-AF65-F5344CB8AC3E}">
        <p14:creationId xmlns:p14="http://schemas.microsoft.com/office/powerpoint/2010/main" val="1086323360"/>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CIM-Based Internal Model</a:t>
            </a:r>
            <a:endParaRPr lang="en-US" dirty="0"/>
          </a:p>
        </p:txBody>
      </p:sp>
      <p:sp>
        <p:nvSpPr>
          <p:cNvPr id="3" name="Content Placeholder 2"/>
          <p:cNvSpPr>
            <a:spLocks noGrp="1"/>
          </p:cNvSpPr>
          <p:nvPr>
            <p:ph idx="1"/>
          </p:nvPr>
        </p:nvSpPr>
        <p:spPr/>
        <p:txBody>
          <a:bodyPr>
            <a:normAutofit fontScale="92500"/>
          </a:bodyPr>
          <a:lstStyle/>
          <a:p>
            <a:r>
              <a:rPr lang="en-US" dirty="0" smtClean="0"/>
              <a:t>Some applications use a CIM-based </a:t>
            </a:r>
            <a:r>
              <a:rPr lang="en-US" b="1" dirty="0" smtClean="0"/>
              <a:t>internal data structure</a:t>
            </a:r>
            <a:r>
              <a:rPr lang="en-US" dirty="0" smtClean="0"/>
              <a:t> and so are more sensitive to changes in the CIM</a:t>
            </a:r>
          </a:p>
          <a:p>
            <a:r>
              <a:rPr lang="en-US" dirty="0" smtClean="0"/>
              <a:t>While the CIM is defined to support </a:t>
            </a:r>
            <a:r>
              <a:rPr lang="en-US" b="1" dirty="0" smtClean="0"/>
              <a:t>interfaces</a:t>
            </a:r>
            <a:r>
              <a:rPr lang="en-US" dirty="0" smtClean="0"/>
              <a:t>, not internal application models, this is a relatively common use of the CIM model</a:t>
            </a:r>
          </a:p>
          <a:p>
            <a:r>
              <a:rPr lang="en-US" dirty="0" smtClean="0"/>
              <a:t>For these applications determining whether a new CIM version will require a migration is a similar problem to that of the ESM</a:t>
            </a:r>
          </a:p>
          <a:p>
            <a:endParaRPr lang="en-US" dirty="0" smtClean="0"/>
          </a:p>
          <a:p>
            <a:endParaRPr lang="en-US" dirty="0"/>
          </a:p>
        </p:txBody>
      </p:sp>
    </p:spTree>
    <p:extLst>
      <p:ext uri="{BB962C8B-B14F-4D97-AF65-F5344CB8AC3E}">
        <p14:creationId xmlns:p14="http://schemas.microsoft.com/office/powerpoint/2010/main" val="3949439503"/>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685800" y="1295400"/>
            <a:ext cx="7467600" cy="1981201"/>
          </a:xfrm>
        </p:spPr>
        <p:txBody>
          <a:bodyPr/>
          <a:lstStyle/>
          <a:p>
            <a:pPr eaLnBrk="1" hangingPunct="1"/>
            <a:r>
              <a:rPr lang="en-US" sz="2400" b="1" dirty="0" smtClean="0"/>
              <a:t>TUTORIAL</a:t>
            </a:r>
            <a:r>
              <a:rPr lang="en-US" sz="2400" dirty="0" smtClean="0"/>
              <a:t/>
            </a:r>
            <a:br>
              <a:rPr lang="en-US" sz="2400" dirty="0" smtClean="0"/>
            </a:br>
            <a:r>
              <a:rPr lang="en-US" sz="2400" dirty="0" smtClean="0"/>
              <a:t>“</a:t>
            </a:r>
            <a:r>
              <a:rPr lang="en-US" sz="2400" b="1" dirty="0" smtClean="0"/>
              <a:t>Application of IEC CIM Standards in Power System Modeling, Smart Grid and Enterprise integration”</a:t>
            </a:r>
            <a:r>
              <a:rPr lang="en-US" sz="2400" dirty="0" smtClean="0"/>
              <a:t/>
            </a:r>
            <a:br>
              <a:rPr lang="en-US" sz="2400" dirty="0" smtClean="0"/>
            </a:br>
            <a:r>
              <a:rPr lang="en-US" sz="2400" dirty="0" smtClean="0"/>
              <a:t/>
            </a:r>
            <a:br>
              <a:rPr lang="en-US" sz="2400" dirty="0" smtClean="0"/>
            </a:br>
            <a:r>
              <a:rPr lang="en-US" sz="2000" dirty="0" smtClean="0"/>
              <a:t>2012 IEEE PES General Meeting, San Diego, California</a:t>
            </a:r>
            <a:r>
              <a:rPr lang="en-US" sz="2400" dirty="0" smtClean="0"/>
              <a:t/>
            </a:r>
            <a:br>
              <a:rPr lang="en-US" sz="2400" dirty="0" smtClean="0"/>
            </a:br>
            <a:r>
              <a:rPr lang="en-US" sz="2400" dirty="0" smtClean="0"/>
              <a:t>July 22-26</a:t>
            </a:r>
          </a:p>
        </p:txBody>
      </p:sp>
      <p:sp>
        <p:nvSpPr>
          <p:cNvPr id="3" name="Subtitle 2"/>
          <p:cNvSpPr>
            <a:spLocks noGrp="1"/>
          </p:cNvSpPr>
          <p:nvPr>
            <p:ph type="subTitle" idx="1"/>
          </p:nvPr>
        </p:nvSpPr>
        <p:spPr>
          <a:xfrm>
            <a:off x="1371600" y="3810000"/>
            <a:ext cx="6477000" cy="1752600"/>
          </a:xfrm>
        </p:spPr>
        <p:txBody>
          <a:bodyPr rtlCol="0">
            <a:normAutofit fontScale="92500" lnSpcReduction="10000"/>
          </a:bodyPr>
          <a:lstStyle/>
          <a:p>
            <a:pPr eaLnBrk="1" fontAlgn="auto" hangingPunct="1">
              <a:spcAft>
                <a:spcPts val="0"/>
              </a:spcAft>
              <a:buFont typeface="Arial" pitchFamily="34" charset="0"/>
              <a:buNone/>
              <a:defRPr/>
            </a:pPr>
            <a:r>
              <a:rPr lang="en-US" sz="2200" b="1" u="sng" dirty="0" smtClean="0"/>
              <a:t>Instructors:</a:t>
            </a:r>
          </a:p>
          <a:p>
            <a:pPr eaLnBrk="1" fontAlgn="auto" hangingPunct="1">
              <a:spcAft>
                <a:spcPts val="0"/>
              </a:spcAft>
              <a:buFont typeface="Arial" pitchFamily="34" charset="0"/>
              <a:buNone/>
              <a:defRPr/>
            </a:pPr>
            <a:r>
              <a:rPr lang="en-US" sz="2200" b="1" dirty="0" smtClean="0"/>
              <a:t>Jay Britton, Fellow IEEE</a:t>
            </a:r>
          </a:p>
          <a:p>
            <a:pPr eaLnBrk="1" fontAlgn="auto" hangingPunct="1">
              <a:spcAft>
                <a:spcPts val="0"/>
              </a:spcAft>
              <a:buFont typeface="Arial" pitchFamily="34" charset="0"/>
              <a:buNone/>
              <a:defRPr/>
            </a:pPr>
            <a:r>
              <a:rPr lang="en-US" sz="2200" b="1" dirty="0" smtClean="0"/>
              <a:t>Dr. Alan McMorran, Member IEEE</a:t>
            </a:r>
          </a:p>
          <a:p>
            <a:pPr eaLnBrk="1" fontAlgn="auto" hangingPunct="1">
              <a:spcAft>
                <a:spcPts val="0"/>
              </a:spcAft>
              <a:buFont typeface="Arial" pitchFamily="34" charset="0"/>
              <a:buNone/>
              <a:defRPr/>
            </a:pPr>
            <a:r>
              <a:rPr lang="en-US" sz="2200" b="1" dirty="0" smtClean="0"/>
              <a:t>Margaret Goodrich, Member IEEE</a:t>
            </a:r>
          </a:p>
          <a:p>
            <a:pPr eaLnBrk="1" fontAlgn="auto" hangingPunct="1">
              <a:spcAft>
                <a:spcPts val="0"/>
              </a:spcAft>
              <a:buFont typeface="Arial" pitchFamily="34" charset="0"/>
              <a:buNone/>
              <a:defRPr/>
            </a:pPr>
            <a:r>
              <a:rPr lang="en-US" sz="2200" b="1" dirty="0" smtClean="0"/>
              <a:t>Dr. Enamul Haq, Senior Member IEEE</a:t>
            </a:r>
          </a:p>
          <a:p>
            <a:pPr eaLnBrk="1" fontAlgn="auto" hangingPunct="1">
              <a:spcAft>
                <a:spcPts val="0"/>
              </a:spcAft>
              <a:buFont typeface="Arial" pitchFamily="34" charset="0"/>
              <a:buNone/>
              <a:defRPr/>
            </a:pPr>
            <a:endParaRPr lang="en-US" dirty="0"/>
          </a:p>
        </p:txBody>
      </p:sp>
      <p:sp>
        <p:nvSpPr>
          <p:cNvPr id="4" name="Slide Number Placeholder 3"/>
          <p:cNvSpPr>
            <a:spLocks noGrp="1"/>
          </p:cNvSpPr>
          <p:nvPr>
            <p:ph type="sldNum" sz="quarter" idx="12"/>
          </p:nvPr>
        </p:nvSpPr>
        <p:spPr/>
        <p:txBody>
          <a:bodyPr/>
          <a:lstStyle/>
          <a:p>
            <a:pPr>
              <a:defRPr/>
            </a:pPr>
            <a:fld id="{45135504-A795-49E7-B3EC-537AD170FF4E}" type="slidenum">
              <a:rPr lang="en-US" smtClean="0"/>
              <a:pPr>
                <a:defRPr/>
              </a:pPr>
              <a:t>432</a:t>
            </a:fld>
            <a:endParaRPr lang="en-US" dirty="0"/>
          </a:p>
        </p:txBody>
      </p:sp>
    </p:spTree>
    <p:extLst>
      <p:ext uri="{BB962C8B-B14F-4D97-AF65-F5344CB8AC3E}">
        <p14:creationId xmlns:p14="http://schemas.microsoft.com/office/powerpoint/2010/main" val="15380022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5"/>
          <p:cNvSpPr>
            <a:spLocks noGrp="1" noChangeArrowheads="1"/>
          </p:cNvSpPr>
          <p:nvPr>
            <p:ph type="title"/>
          </p:nvPr>
        </p:nvSpPr>
        <p:spPr>
          <a:xfrm>
            <a:off x="609600" y="381000"/>
            <a:ext cx="8229600" cy="1143000"/>
          </a:xfrm>
        </p:spPr>
        <p:txBody>
          <a:bodyPr>
            <a:noAutofit/>
          </a:bodyPr>
          <a:lstStyle/>
          <a:p>
            <a:pPr algn="l"/>
            <a:r>
              <a:rPr lang="en-US" sz="2400" dirty="0" smtClean="0"/>
              <a:t>The initial CIM model exchange (61970-452) standard focused only on transfer of complete EMS operations models:</a:t>
            </a:r>
          </a:p>
        </p:txBody>
      </p:sp>
      <p:sp>
        <p:nvSpPr>
          <p:cNvPr id="38" name="Oval 2"/>
          <p:cNvSpPr>
            <a:spLocks noChangeArrowheads="1"/>
          </p:cNvSpPr>
          <p:nvPr/>
        </p:nvSpPr>
        <p:spPr bwMode="auto">
          <a:xfrm>
            <a:off x="685800" y="1524000"/>
            <a:ext cx="7772400" cy="1219200"/>
          </a:xfrm>
          <a:prstGeom prst="ellipse">
            <a:avLst/>
          </a:prstGeom>
          <a:solidFill>
            <a:srgbClr val="B1C4D5"/>
          </a:solidFill>
          <a:ln w="9525">
            <a:solidFill>
              <a:schemeClr val="tx1"/>
            </a:solidFill>
            <a:round/>
            <a:headEnd/>
            <a:tailEnd/>
          </a:ln>
        </p:spPr>
        <p:txBody>
          <a:bodyPr wrap="none"/>
          <a:lstStyle/>
          <a:p>
            <a:pPr algn="ctr">
              <a:buFontTx/>
              <a:buNone/>
            </a:pPr>
            <a:r>
              <a:rPr lang="en-US" sz="2000" dirty="0"/>
              <a:t>CIM </a:t>
            </a:r>
            <a:r>
              <a:rPr lang="en-US" sz="2000" dirty="0" smtClean="0"/>
              <a:t>Exchange </a:t>
            </a:r>
            <a:r>
              <a:rPr lang="en-US" sz="1400" dirty="0" smtClean="0"/>
              <a:t>(full</a:t>
            </a:r>
            <a:r>
              <a:rPr lang="en-US" sz="1400" dirty="0"/>
              <a:t>, partial, incremental update)</a:t>
            </a:r>
          </a:p>
        </p:txBody>
      </p:sp>
      <p:sp>
        <p:nvSpPr>
          <p:cNvPr id="39" name="Oval 3"/>
          <p:cNvSpPr>
            <a:spLocks noChangeArrowheads="1"/>
          </p:cNvSpPr>
          <p:nvPr/>
        </p:nvSpPr>
        <p:spPr bwMode="auto">
          <a:xfrm>
            <a:off x="685800" y="2743200"/>
            <a:ext cx="3733800" cy="3352800"/>
          </a:xfrm>
          <a:prstGeom prst="ellipse">
            <a:avLst/>
          </a:prstGeom>
          <a:solidFill>
            <a:srgbClr val="CBC7B7"/>
          </a:solidFill>
          <a:ln w="9525">
            <a:solidFill>
              <a:schemeClr val="tx1"/>
            </a:solidFill>
            <a:round/>
            <a:headEnd/>
            <a:tailEnd/>
          </a:ln>
        </p:spPr>
        <p:txBody>
          <a:bodyPr wrap="none"/>
          <a:lstStyle/>
          <a:p>
            <a:pPr>
              <a:buFontTx/>
              <a:buNone/>
            </a:pPr>
            <a:endParaRPr lang="en-US" sz="2000"/>
          </a:p>
          <a:p>
            <a:pPr>
              <a:buFontTx/>
              <a:buNone/>
            </a:pPr>
            <a:endParaRPr lang="en-US" sz="2000"/>
          </a:p>
          <a:p>
            <a:pPr>
              <a:buFontTx/>
              <a:buNone/>
            </a:pPr>
            <a:endParaRPr lang="en-US" sz="2000"/>
          </a:p>
          <a:p>
            <a:pPr>
              <a:buFontTx/>
              <a:buNone/>
            </a:pPr>
            <a:endParaRPr lang="en-US" sz="2000"/>
          </a:p>
          <a:p>
            <a:pPr>
              <a:buFontTx/>
              <a:buNone/>
            </a:pPr>
            <a:endParaRPr lang="en-US" sz="2000"/>
          </a:p>
        </p:txBody>
      </p:sp>
      <p:sp>
        <p:nvSpPr>
          <p:cNvPr id="40" name="Oval 4"/>
          <p:cNvSpPr>
            <a:spLocks noChangeArrowheads="1"/>
          </p:cNvSpPr>
          <p:nvPr/>
        </p:nvSpPr>
        <p:spPr bwMode="auto">
          <a:xfrm>
            <a:off x="4724400" y="2743200"/>
            <a:ext cx="3733800" cy="3276600"/>
          </a:xfrm>
          <a:prstGeom prst="ellipse">
            <a:avLst/>
          </a:prstGeom>
          <a:solidFill>
            <a:srgbClr val="CBC7B7"/>
          </a:solidFill>
          <a:ln w="9525">
            <a:solidFill>
              <a:schemeClr val="tx1"/>
            </a:solidFill>
            <a:round/>
            <a:headEnd/>
            <a:tailEnd/>
          </a:ln>
        </p:spPr>
        <p:txBody>
          <a:bodyPr wrap="none"/>
          <a:lstStyle/>
          <a:p>
            <a:endParaRPr lang="en-US" sz="2000"/>
          </a:p>
          <a:p>
            <a:endParaRPr lang="en-US" sz="2000"/>
          </a:p>
          <a:p>
            <a:endParaRPr lang="en-US" sz="2000"/>
          </a:p>
          <a:p>
            <a:endParaRPr lang="en-US" sz="2000"/>
          </a:p>
          <a:p>
            <a:endParaRPr lang="en-US" sz="2000"/>
          </a:p>
        </p:txBody>
      </p:sp>
      <p:sp>
        <p:nvSpPr>
          <p:cNvPr id="41" name="Rectangle 6"/>
          <p:cNvSpPr>
            <a:spLocks noChangeArrowheads="1"/>
          </p:cNvSpPr>
          <p:nvPr/>
        </p:nvSpPr>
        <p:spPr bwMode="auto">
          <a:xfrm>
            <a:off x="2514600" y="4572000"/>
            <a:ext cx="1219200" cy="381000"/>
          </a:xfrm>
          <a:prstGeom prst="rect">
            <a:avLst/>
          </a:prstGeom>
          <a:solidFill>
            <a:srgbClr val="48988D"/>
          </a:solidFill>
          <a:ln w="9525">
            <a:solidFill>
              <a:schemeClr val="tx1"/>
            </a:solidFill>
            <a:miter lim="800000"/>
            <a:headEnd/>
            <a:tailEnd/>
          </a:ln>
        </p:spPr>
        <p:txBody>
          <a:bodyPr wrap="none" anchor="ctr"/>
          <a:lstStyle/>
          <a:p>
            <a:pPr>
              <a:buFontTx/>
              <a:buNone/>
            </a:pPr>
            <a:r>
              <a:rPr lang="en-US" sz="1050" dirty="0"/>
              <a:t>A </a:t>
            </a:r>
            <a:r>
              <a:rPr lang="en-US" sz="1200" dirty="0"/>
              <a:t>Internal</a:t>
            </a:r>
            <a:r>
              <a:rPr lang="en-US" sz="1050" dirty="0"/>
              <a:t> Model</a:t>
            </a:r>
          </a:p>
        </p:txBody>
      </p:sp>
      <p:sp>
        <p:nvSpPr>
          <p:cNvPr id="42" name="Rectangle 7"/>
          <p:cNvSpPr>
            <a:spLocks noChangeArrowheads="1"/>
          </p:cNvSpPr>
          <p:nvPr/>
        </p:nvSpPr>
        <p:spPr bwMode="auto">
          <a:xfrm>
            <a:off x="2514600" y="4953000"/>
            <a:ext cx="1219200" cy="381000"/>
          </a:xfrm>
          <a:prstGeom prst="rect">
            <a:avLst/>
          </a:prstGeom>
          <a:solidFill>
            <a:srgbClr val="48988D"/>
          </a:solidFill>
          <a:ln w="9525">
            <a:solidFill>
              <a:schemeClr val="tx1"/>
            </a:solidFill>
            <a:miter lim="800000"/>
            <a:headEnd/>
            <a:tailEnd/>
          </a:ln>
        </p:spPr>
        <p:txBody>
          <a:bodyPr wrap="none" anchor="ctr"/>
          <a:lstStyle/>
          <a:p>
            <a:pPr>
              <a:buFontTx/>
              <a:buNone/>
            </a:pPr>
            <a:r>
              <a:rPr lang="en-US" sz="1200"/>
              <a:t>A’s model of B</a:t>
            </a:r>
          </a:p>
        </p:txBody>
      </p:sp>
      <p:sp>
        <p:nvSpPr>
          <p:cNvPr id="43" name="AutoShape 8"/>
          <p:cNvSpPr>
            <a:spLocks noChangeArrowheads="1"/>
          </p:cNvSpPr>
          <p:nvPr/>
        </p:nvSpPr>
        <p:spPr bwMode="auto">
          <a:xfrm>
            <a:off x="7696200" y="3962400"/>
            <a:ext cx="762000" cy="533400"/>
          </a:xfrm>
          <a:prstGeom prst="triangle">
            <a:avLst>
              <a:gd name="adj" fmla="val 50000"/>
            </a:avLst>
          </a:prstGeom>
          <a:solidFill>
            <a:srgbClr val="F3798D"/>
          </a:solidFill>
          <a:ln w="9525">
            <a:solidFill>
              <a:schemeClr val="tx1"/>
            </a:solidFill>
            <a:miter lim="800000"/>
            <a:headEnd/>
            <a:tailEnd/>
          </a:ln>
        </p:spPr>
        <p:txBody>
          <a:bodyPr wrap="none" anchor="ctr"/>
          <a:lstStyle/>
          <a:p>
            <a:r>
              <a:rPr lang="en-US" dirty="0"/>
              <a:t>B</a:t>
            </a:r>
          </a:p>
        </p:txBody>
      </p:sp>
      <p:sp>
        <p:nvSpPr>
          <p:cNvPr id="44" name="Line 9"/>
          <p:cNvSpPr>
            <a:spLocks noChangeShapeType="1"/>
          </p:cNvSpPr>
          <p:nvPr/>
        </p:nvSpPr>
        <p:spPr bwMode="auto">
          <a:xfrm flipH="1" flipV="1">
            <a:off x="5943600" y="2362200"/>
            <a:ext cx="0" cy="838200"/>
          </a:xfrm>
          <a:prstGeom prst="line">
            <a:avLst/>
          </a:prstGeom>
          <a:noFill/>
          <a:ln w="28575">
            <a:solidFill>
              <a:srgbClr val="5F9E45"/>
            </a:solidFill>
            <a:round/>
            <a:headEnd type="triangle" w="med" len="med"/>
            <a:tailEnd/>
          </a:ln>
        </p:spPr>
        <p:txBody>
          <a:bodyPr/>
          <a:lstStyle/>
          <a:p>
            <a:endParaRPr lang="en-US"/>
          </a:p>
        </p:txBody>
      </p:sp>
      <p:sp>
        <p:nvSpPr>
          <p:cNvPr id="45" name="Line 10"/>
          <p:cNvSpPr>
            <a:spLocks noChangeShapeType="1"/>
          </p:cNvSpPr>
          <p:nvPr/>
        </p:nvSpPr>
        <p:spPr bwMode="auto">
          <a:xfrm flipV="1">
            <a:off x="1981200" y="2133600"/>
            <a:ext cx="0" cy="1066800"/>
          </a:xfrm>
          <a:prstGeom prst="line">
            <a:avLst/>
          </a:prstGeom>
          <a:noFill/>
          <a:ln w="28575">
            <a:solidFill>
              <a:schemeClr val="tx2"/>
            </a:solidFill>
            <a:round/>
            <a:headEnd type="triangle" w="med" len="med"/>
            <a:tailEnd/>
          </a:ln>
        </p:spPr>
        <p:txBody>
          <a:bodyPr/>
          <a:lstStyle/>
          <a:p>
            <a:endParaRPr lang="en-US"/>
          </a:p>
        </p:txBody>
      </p:sp>
      <p:sp>
        <p:nvSpPr>
          <p:cNvPr id="46" name="AutoShape 11"/>
          <p:cNvSpPr>
            <a:spLocks noChangeArrowheads="1"/>
          </p:cNvSpPr>
          <p:nvPr/>
        </p:nvSpPr>
        <p:spPr bwMode="auto">
          <a:xfrm>
            <a:off x="3429000" y="3733800"/>
            <a:ext cx="762000" cy="533400"/>
          </a:xfrm>
          <a:prstGeom prst="triangle">
            <a:avLst>
              <a:gd name="adj" fmla="val 50000"/>
            </a:avLst>
          </a:prstGeom>
          <a:solidFill>
            <a:srgbClr val="48988D"/>
          </a:solidFill>
          <a:ln w="9525">
            <a:solidFill>
              <a:schemeClr val="tx1"/>
            </a:solidFill>
            <a:miter lim="800000"/>
            <a:headEnd/>
            <a:tailEnd/>
          </a:ln>
        </p:spPr>
        <p:txBody>
          <a:bodyPr wrap="none" anchor="ctr"/>
          <a:lstStyle/>
          <a:p>
            <a:r>
              <a:rPr lang="en-US" dirty="0"/>
              <a:t>A</a:t>
            </a:r>
          </a:p>
        </p:txBody>
      </p:sp>
      <p:sp>
        <p:nvSpPr>
          <p:cNvPr id="47" name="Oval 12"/>
          <p:cNvSpPr>
            <a:spLocks noChangeArrowheads="1"/>
          </p:cNvSpPr>
          <p:nvPr/>
        </p:nvSpPr>
        <p:spPr bwMode="auto">
          <a:xfrm>
            <a:off x="1143000" y="3962400"/>
            <a:ext cx="1828800" cy="457200"/>
          </a:xfrm>
          <a:prstGeom prst="ellipse">
            <a:avLst/>
          </a:prstGeom>
          <a:solidFill>
            <a:schemeClr val="bg1"/>
          </a:solidFill>
          <a:ln w="9525">
            <a:solidFill>
              <a:schemeClr val="tx1"/>
            </a:solidFill>
            <a:round/>
            <a:headEnd/>
            <a:tailEnd/>
          </a:ln>
        </p:spPr>
        <p:txBody>
          <a:bodyPr wrap="none" anchor="ctr"/>
          <a:lstStyle/>
          <a:p>
            <a:pPr>
              <a:buFontTx/>
              <a:buNone/>
            </a:pPr>
            <a:endParaRPr lang="en-US" sz="1400" dirty="0"/>
          </a:p>
        </p:txBody>
      </p:sp>
      <p:sp>
        <p:nvSpPr>
          <p:cNvPr id="48" name="Line 13"/>
          <p:cNvSpPr>
            <a:spLocks noChangeShapeType="1"/>
          </p:cNvSpPr>
          <p:nvPr/>
        </p:nvSpPr>
        <p:spPr bwMode="auto">
          <a:xfrm flipH="1" flipV="1">
            <a:off x="1981200" y="3657600"/>
            <a:ext cx="76200" cy="304800"/>
          </a:xfrm>
          <a:prstGeom prst="line">
            <a:avLst/>
          </a:prstGeom>
          <a:noFill/>
          <a:ln w="28575">
            <a:solidFill>
              <a:schemeClr val="tx2"/>
            </a:solidFill>
            <a:round/>
            <a:headEnd type="triangle" w="med" len="med"/>
            <a:tailEnd/>
          </a:ln>
        </p:spPr>
        <p:txBody>
          <a:bodyPr/>
          <a:lstStyle/>
          <a:p>
            <a:endParaRPr lang="en-US"/>
          </a:p>
        </p:txBody>
      </p:sp>
      <p:sp>
        <p:nvSpPr>
          <p:cNvPr id="49" name="Line 14"/>
          <p:cNvSpPr>
            <a:spLocks noChangeShapeType="1"/>
          </p:cNvSpPr>
          <p:nvPr/>
        </p:nvSpPr>
        <p:spPr bwMode="auto">
          <a:xfrm flipH="1" flipV="1">
            <a:off x="2438400" y="4419600"/>
            <a:ext cx="381000" cy="685800"/>
          </a:xfrm>
          <a:prstGeom prst="line">
            <a:avLst/>
          </a:prstGeom>
          <a:noFill/>
          <a:ln w="28575">
            <a:solidFill>
              <a:schemeClr val="tx2"/>
            </a:solidFill>
            <a:round/>
            <a:headEnd type="triangle" w="med" len="med"/>
            <a:tailEnd/>
          </a:ln>
        </p:spPr>
        <p:txBody>
          <a:bodyPr/>
          <a:lstStyle/>
          <a:p>
            <a:endParaRPr lang="en-US"/>
          </a:p>
        </p:txBody>
      </p:sp>
      <p:sp>
        <p:nvSpPr>
          <p:cNvPr id="50" name="Line 15"/>
          <p:cNvSpPr>
            <a:spLocks noChangeShapeType="1"/>
          </p:cNvSpPr>
          <p:nvPr/>
        </p:nvSpPr>
        <p:spPr bwMode="auto">
          <a:xfrm flipH="1">
            <a:off x="3200400" y="2362200"/>
            <a:ext cx="0" cy="2209800"/>
          </a:xfrm>
          <a:prstGeom prst="line">
            <a:avLst/>
          </a:prstGeom>
          <a:noFill/>
          <a:ln w="28575">
            <a:solidFill>
              <a:srgbClr val="5F9E45"/>
            </a:solidFill>
            <a:round/>
            <a:headEnd type="triangle" w="med" len="med"/>
            <a:tailEnd/>
          </a:ln>
        </p:spPr>
        <p:txBody>
          <a:bodyPr/>
          <a:lstStyle/>
          <a:p>
            <a:endParaRPr lang="en-US"/>
          </a:p>
        </p:txBody>
      </p:sp>
      <p:sp>
        <p:nvSpPr>
          <p:cNvPr id="51" name="Oval 16"/>
          <p:cNvSpPr>
            <a:spLocks noChangeArrowheads="1"/>
          </p:cNvSpPr>
          <p:nvPr/>
        </p:nvSpPr>
        <p:spPr bwMode="auto">
          <a:xfrm>
            <a:off x="5181600" y="3962400"/>
            <a:ext cx="1828800" cy="457200"/>
          </a:xfrm>
          <a:prstGeom prst="ellipse">
            <a:avLst/>
          </a:prstGeom>
          <a:solidFill>
            <a:schemeClr val="bg1"/>
          </a:solidFill>
          <a:ln w="9525">
            <a:solidFill>
              <a:schemeClr val="tx1"/>
            </a:solidFill>
            <a:round/>
            <a:headEnd/>
            <a:tailEnd/>
          </a:ln>
        </p:spPr>
        <p:txBody>
          <a:bodyPr wrap="none" anchor="ctr"/>
          <a:lstStyle/>
          <a:p>
            <a:pPr>
              <a:buFontTx/>
              <a:buNone/>
            </a:pPr>
            <a:endParaRPr lang="en-US" sz="1400" dirty="0"/>
          </a:p>
        </p:txBody>
      </p:sp>
      <p:sp>
        <p:nvSpPr>
          <p:cNvPr id="52" name="Line 17"/>
          <p:cNvSpPr>
            <a:spLocks noChangeShapeType="1"/>
          </p:cNvSpPr>
          <p:nvPr/>
        </p:nvSpPr>
        <p:spPr bwMode="auto">
          <a:xfrm flipH="1" flipV="1">
            <a:off x="5943600" y="3657600"/>
            <a:ext cx="76200" cy="304800"/>
          </a:xfrm>
          <a:prstGeom prst="line">
            <a:avLst/>
          </a:prstGeom>
          <a:noFill/>
          <a:ln w="28575">
            <a:solidFill>
              <a:srgbClr val="5F9E45"/>
            </a:solidFill>
            <a:round/>
            <a:headEnd type="triangle" w="med" len="med"/>
            <a:tailEnd/>
          </a:ln>
        </p:spPr>
        <p:txBody>
          <a:bodyPr/>
          <a:lstStyle/>
          <a:p>
            <a:endParaRPr lang="en-US"/>
          </a:p>
        </p:txBody>
      </p:sp>
      <p:sp>
        <p:nvSpPr>
          <p:cNvPr id="53" name="Oval 18"/>
          <p:cNvSpPr>
            <a:spLocks noChangeArrowheads="1"/>
          </p:cNvSpPr>
          <p:nvPr/>
        </p:nvSpPr>
        <p:spPr bwMode="auto">
          <a:xfrm>
            <a:off x="1066800" y="2590800"/>
            <a:ext cx="2743200" cy="304800"/>
          </a:xfrm>
          <a:prstGeom prst="ellipse">
            <a:avLst/>
          </a:prstGeom>
          <a:solidFill>
            <a:schemeClr val="accent1"/>
          </a:solidFill>
          <a:ln w="9525">
            <a:solidFill>
              <a:schemeClr val="tx1"/>
            </a:solidFill>
            <a:round/>
            <a:headEnd/>
            <a:tailEnd/>
          </a:ln>
        </p:spPr>
        <p:txBody>
          <a:bodyPr wrap="none" anchor="ctr"/>
          <a:lstStyle/>
          <a:p>
            <a:pPr>
              <a:buFontTx/>
              <a:buNone/>
            </a:pPr>
            <a:r>
              <a:rPr lang="en-US" sz="1400"/>
              <a:t>CIM import / export</a:t>
            </a:r>
          </a:p>
        </p:txBody>
      </p:sp>
      <p:sp>
        <p:nvSpPr>
          <p:cNvPr id="54" name="Line 19"/>
          <p:cNvSpPr>
            <a:spLocks noChangeShapeType="1"/>
          </p:cNvSpPr>
          <p:nvPr/>
        </p:nvSpPr>
        <p:spPr bwMode="auto">
          <a:xfrm flipH="1" flipV="1">
            <a:off x="3200400" y="2362200"/>
            <a:ext cx="2743200" cy="0"/>
          </a:xfrm>
          <a:prstGeom prst="line">
            <a:avLst/>
          </a:prstGeom>
          <a:noFill/>
          <a:ln w="28575">
            <a:solidFill>
              <a:srgbClr val="5F9E45"/>
            </a:solidFill>
            <a:round/>
            <a:headEnd type="triangle" w="med" len="med"/>
            <a:tailEnd/>
          </a:ln>
        </p:spPr>
        <p:txBody>
          <a:bodyPr/>
          <a:lstStyle/>
          <a:p>
            <a:endParaRPr lang="en-US"/>
          </a:p>
        </p:txBody>
      </p:sp>
      <p:sp>
        <p:nvSpPr>
          <p:cNvPr id="55" name="Line 20"/>
          <p:cNvSpPr>
            <a:spLocks noChangeShapeType="1"/>
          </p:cNvSpPr>
          <p:nvPr/>
        </p:nvSpPr>
        <p:spPr bwMode="auto">
          <a:xfrm>
            <a:off x="7239000" y="2133600"/>
            <a:ext cx="0" cy="2438400"/>
          </a:xfrm>
          <a:prstGeom prst="line">
            <a:avLst/>
          </a:prstGeom>
          <a:noFill/>
          <a:ln w="28575">
            <a:solidFill>
              <a:schemeClr val="tx2"/>
            </a:solidFill>
            <a:round/>
            <a:headEnd type="triangle" w="med" len="med"/>
            <a:tailEnd/>
          </a:ln>
        </p:spPr>
        <p:txBody>
          <a:bodyPr/>
          <a:lstStyle/>
          <a:p>
            <a:endParaRPr lang="en-US"/>
          </a:p>
        </p:txBody>
      </p:sp>
      <p:sp>
        <p:nvSpPr>
          <p:cNvPr id="56" name="Line 21"/>
          <p:cNvSpPr>
            <a:spLocks noChangeShapeType="1"/>
          </p:cNvSpPr>
          <p:nvPr/>
        </p:nvSpPr>
        <p:spPr bwMode="auto">
          <a:xfrm>
            <a:off x="1981200" y="2133600"/>
            <a:ext cx="5257800" cy="0"/>
          </a:xfrm>
          <a:prstGeom prst="line">
            <a:avLst/>
          </a:prstGeom>
          <a:noFill/>
          <a:ln w="28575">
            <a:solidFill>
              <a:schemeClr val="tx2"/>
            </a:solidFill>
            <a:round/>
            <a:headEnd type="triangle" w="med" len="med"/>
            <a:tailEnd/>
          </a:ln>
        </p:spPr>
        <p:txBody>
          <a:bodyPr/>
          <a:lstStyle/>
          <a:p>
            <a:endParaRPr lang="en-US"/>
          </a:p>
        </p:txBody>
      </p:sp>
      <p:sp>
        <p:nvSpPr>
          <p:cNvPr id="57" name="AutoShape 22"/>
          <p:cNvSpPr>
            <a:spLocks noChangeArrowheads="1"/>
          </p:cNvSpPr>
          <p:nvPr/>
        </p:nvSpPr>
        <p:spPr bwMode="auto">
          <a:xfrm>
            <a:off x="990600" y="4648200"/>
            <a:ext cx="1447800" cy="609600"/>
          </a:xfrm>
          <a:prstGeom prst="wedgeRectCallout">
            <a:avLst>
              <a:gd name="adj1" fmla="val 69625"/>
              <a:gd name="adj2" fmla="val 2866"/>
            </a:avLst>
          </a:prstGeom>
          <a:solidFill>
            <a:schemeClr val="bg1"/>
          </a:solidFill>
          <a:ln w="9525">
            <a:noFill/>
            <a:miter lim="800000"/>
            <a:headEnd/>
            <a:tailEnd/>
          </a:ln>
        </p:spPr>
        <p:txBody>
          <a:bodyPr/>
          <a:lstStyle/>
          <a:p>
            <a:pPr>
              <a:buFontTx/>
              <a:buNone/>
            </a:pPr>
            <a:r>
              <a:rPr lang="en-US" sz="1400"/>
              <a:t>System A Local Vendor Model</a:t>
            </a:r>
          </a:p>
        </p:txBody>
      </p:sp>
      <p:sp>
        <p:nvSpPr>
          <p:cNvPr id="58" name="Rectangle 23"/>
          <p:cNvSpPr>
            <a:spLocks noChangeArrowheads="1"/>
          </p:cNvSpPr>
          <p:nvPr/>
        </p:nvSpPr>
        <p:spPr bwMode="auto">
          <a:xfrm>
            <a:off x="5410200" y="3200400"/>
            <a:ext cx="1143000" cy="228600"/>
          </a:xfrm>
          <a:prstGeom prst="rect">
            <a:avLst/>
          </a:prstGeom>
          <a:solidFill>
            <a:srgbClr val="F3798D"/>
          </a:solidFill>
          <a:ln w="9525">
            <a:solidFill>
              <a:schemeClr val="tx1"/>
            </a:solidFill>
            <a:miter lim="800000"/>
            <a:headEnd/>
            <a:tailEnd/>
          </a:ln>
        </p:spPr>
        <p:txBody>
          <a:bodyPr wrap="none" anchor="ctr"/>
          <a:lstStyle/>
          <a:p>
            <a:pPr>
              <a:buFontTx/>
              <a:buNone/>
            </a:pPr>
            <a:endParaRPr lang="en-US" sz="800"/>
          </a:p>
        </p:txBody>
      </p:sp>
      <p:sp>
        <p:nvSpPr>
          <p:cNvPr id="59" name="Rectangle 24"/>
          <p:cNvSpPr>
            <a:spLocks noChangeArrowheads="1"/>
          </p:cNvSpPr>
          <p:nvPr/>
        </p:nvSpPr>
        <p:spPr bwMode="auto">
          <a:xfrm>
            <a:off x="5410200" y="3429000"/>
            <a:ext cx="1143000" cy="228600"/>
          </a:xfrm>
          <a:prstGeom prst="rect">
            <a:avLst/>
          </a:prstGeom>
          <a:solidFill>
            <a:srgbClr val="F3798D"/>
          </a:solidFill>
          <a:ln w="9525">
            <a:solidFill>
              <a:schemeClr val="tx1"/>
            </a:solidFill>
            <a:miter lim="800000"/>
            <a:headEnd/>
            <a:tailEnd/>
          </a:ln>
        </p:spPr>
        <p:txBody>
          <a:bodyPr wrap="none" anchor="ctr"/>
          <a:lstStyle/>
          <a:p>
            <a:pPr>
              <a:buFontTx/>
              <a:buNone/>
            </a:pPr>
            <a:endParaRPr lang="en-US" sz="800"/>
          </a:p>
        </p:txBody>
      </p:sp>
      <p:sp>
        <p:nvSpPr>
          <p:cNvPr id="60" name="Text Box 25"/>
          <p:cNvSpPr txBox="1">
            <a:spLocks noChangeArrowheads="1"/>
          </p:cNvSpPr>
          <p:nvPr/>
        </p:nvSpPr>
        <p:spPr bwMode="auto">
          <a:xfrm>
            <a:off x="5410200" y="3200400"/>
            <a:ext cx="1219200" cy="403225"/>
          </a:xfrm>
          <a:prstGeom prst="rect">
            <a:avLst/>
          </a:prstGeom>
          <a:noFill/>
          <a:ln w="9525">
            <a:noFill/>
            <a:miter lim="800000"/>
            <a:headEnd/>
            <a:tailEnd/>
          </a:ln>
        </p:spPr>
        <p:txBody>
          <a:bodyPr>
            <a:spAutoFit/>
          </a:bodyPr>
          <a:lstStyle/>
          <a:p>
            <a:pPr>
              <a:spcBef>
                <a:spcPct val="50000"/>
              </a:spcBef>
              <a:buFontTx/>
              <a:buNone/>
            </a:pPr>
            <a:r>
              <a:rPr lang="en-US" sz="1200"/>
              <a:t>System A Import Model</a:t>
            </a:r>
          </a:p>
        </p:txBody>
      </p:sp>
      <p:sp>
        <p:nvSpPr>
          <p:cNvPr id="61" name="Line 26"/>
          <p:cNvSpPr>
            <a:spLocks noChangeShapeType="1"/>
          </p:cNvSpPr>
          <p:nvPr/>
        </p:nvSpPr>
        <p:spPr bwMode="auto">
          <a:xfrm flipV="1">
            <a:off x="3505200" y="4267200"/>
            <a:ext cx="304800" cy="457200"/>
          </a:xfrm>
          <a:prstGeom prst="line">
            <a:avLst/>
          </a:prstGeom>
          <a:noFill/>
          <a:ln w="28575">
            <a:solidFill>
              <a:srgbClr val="5F9E45"/>
            </a:solidFill>
            <a:round/>
            <a:headEnd type="triangle" w="med" len="med"/>
            <a:tailEnd/>
          </a:ln>
        </p:spPr>
        <p:txBody>
          <a:bodyPr/>
          <a:lstStyle/>
          <a:p>
            <a:endParaRPr lang="en-US"/>
          </a:p>
        </p:txBody>
      </p:sp>
      <p:sp>
        <p:nvSpPr>
          <p:cNvPr id="62" name="Rectangle 27"/>
          <p:cNvSpPr>
            <a:spLocks noChangeArrowheads="1"/>
          </p:cNvSpPr>
          <p:nvPr/>
        </p:nvSpPr>
        <p:spPr bwMode="auto">
          <a:xfrm>
            <a:off x="6553200" y="4572000"/>
            <a:ext cx="1219200" cy="381000"/>
          </a:xfrm>
          <a:prstGeom prst="rect">
            <a:avLst/>
          </a:prstGeom>
          <a:solidFill>
            <a:srgbClr val="F3798D"/>
          </a:solidFill>
          <a:ln w="9525">
            <a:solidFill>
              <a:schemeClr val="tx1"/>
            </a:solidFill>
            <a:miter lim="800000"/>
            <a:headEnd/>
            <a:tailEnd/>
          </a:ln>
        </p:spPr>
        <p:txBody>
          <a:bodyPr wrap="none" anchor="ctr"/>
          <a:lstStyle/>
          <a:p>
            <a:pPr>
              <a:buFontTx/>
              <a:buNone/>
            </a:pPr>
            <a:r>
              <a:rPr lang="en-US" sz="1200"/>
              <a:t>B’s Model of A</a:t>
            </a:r>
          </a:p>
        </p:txBody>
      </p:sp>
      <p:sp>
        <p:nvSpPr>
          <p:cNvPr id="63" name="Rectangle 28"/>
          <p:cNvSpPr>
            <a:spLocks noChangeArrowheads="1"/>
          </p:cNvSpPr>
          <p:nvPr/>
        </p:nvSpPr>
        <p:spPr bwMode="auto">
          <a:xfrm>
            <a:off x="6553200" y="4953000"/>
            <a:ext cx="1219200" cy="381000"/>
          </a:xfrm>
          <a:prstGeom prst="rect">
            <a:avLst/>
          </a:prstGeom>
          <a:solidFill>
            <a:srgbClr val="F3798D"/>
          </a:solidFill>
          <a:ln w="9525">
            <a:solidFill>
              <a:schemeClr val="tx1"/>
            </a:solidFill>
            <a:miter lim="800000"/>
            <a:headEnd/>
            <a:tailEnd/>
          </a:ln>
        </p:spPr>
        <p:txBody>
          <a:bodyPr wrap="none" anchor="ctr"/>
          <a:lstStyle/>
          <a:p>
            <a:pPr>
              <a:buFontTx/>
              <a:buNone/>
            </a:pPr>
            <a:r>
              <a:rPr lang="en-US" sz="1200"/>
              <a:t>B Internal Model</a:t>
            </a:r>
          </a:p>
        </p:txBody>
      </p:sp>
      <p:sp>
        <p:nvSpPr>
          <p:cNvPr id="64" name="Line 29"/>
          <p:cNvSpPr>
            <a:spLocks noChangeShapeType="1"/>
          </p:cNvSpPr>
          <p:nvPr/>
        </p:nvSpPr>
        <p:spPr bwMode="auto">
          <a:xfrm flipV="1">
            <a:off x="7696200" y="4495800"/>
            <a:ext cx="381000" cy="685800"/>
          </a:xfrm>
          <a:prstGeom prst="line">
            <a:avLst/>
          </a:prstGeom>
          <a:noFill/>
          <a:ln w="28575">
            <a:solidFill>
              <a:schemeClr val="tx2"/>
            </a:solidFill>
            <a:round/>
            <a:headEnd type="triangle" w="med" len="med"/>
            <a:tailEnd/>
          </a:ln>
        </p:spPr>
        <p:txBody>
          <a:bodyPr/>
          <a:lstStyle/>
          <a:p>
            <a:endParaRPr lang="en-US"/>
          </a:p>
        </p:txBody>
      </p:sp>
      <p:sp>
        <p:nvSpPr>
          <p:cNvPr id="65" name="AutoShape 30"/>
          <p:cNvSpPr>
            <a:spLocks noChangeArrowheads="1"/>
          </p:cNvSpPr>
          <p:nvPr/>
        </p:nvSpPr>
        <p:spPr bwMode="auto">
          <a:xfrm>
            <a:off x="5029200" y="4648200"/>
            <a:ext cx="1371600" cy="609600"/>
          </a:xfrm>
          <a:prstGeom prst="wedgeRectCallout">
            <a:avLst>
              <a:gd name="adj1" fmla="val 68981"/>
              <a:gd name="adj2" fmla="val -5208"/>
            </a:avLst>
          </a:prstGeom>
          <a:solidFill>
            <a:schemeClr val="bg1"/>
          </a:solidFill>
          <a:ln w="9525">
            <a:noFill/>
            <a:miter lim="800000"/>
            <a:headEnd/>
            <a:tailEnd/>
          </a:ln>
        </p:spPr>
        <p:txBody>
          <a:bodyPr/>
          <a:lstStyle/>
          <a:p>
            <a:pPr>
              <a:buFontTx/>
              <a:buNone/>
            </a:pPr>
            <a:r>
              <a:rPr lang="en-US" sz="1400"/>
              <a:t>System B Local Vendor Model</a:t>
            </a:r>
          </a:p>
        </p:txBody>
      </p:sp>
      <p:sp>
        <p:nvSpPr>
          <p:cNvPr id="66" name="Rectangle 31"/>
          <p:cNvSpPr>
            <a:spLocks noChangeArrowheads="1"/>
          </p:cNvSpPr>
          <p:nvPr/>
        </p:nvSpPr>
        <p:spPr bwMode="auto">
          <a:xfrm>
            <a:off x="1371600" y="3200400"/>
            <a:ext cx="1143000" cy="228600"/>
          </a:xfrm>
          <a:prstGeom prst="rect">
            <a:avLst/>
          </a:prstGeom>
          <a:solidFill>
            <a:srgbClr val="48988D"/>
          </a:solidFill>
          <a:ln w="9525">
            <a:solidFill>
              <a:schemeClr val="tx1"/>
            </a:solidFill>
            <a:miter lim="800000"/>
            <a:headEnd/>
            <a:tailEnd/>
          </a:ln>
        </p:spPr>
        <p:txBody>
          <a:bodyPr wrap="none" anchor="ctr"/>
          <a:lstStyle/>
          <a:p>
            <a:pPr>
              <a:buFontTx/>
              <a:buNone/>
            </a:pPr>
            <a:endParaRPr lang="en-US" sz="800"/>
          </a:p>
        </p:txBody>
      </p:sp>
      <p:sp>
        <p:nvSpPr>
          <p:cNvPr id="67" name="Rectangle 32"/>
          <p:cNvSpPr>
            <a:spLocks noChangeArrowheads="1"/>
          </p:cNvSpPr>
          <p:nvPr/>
        </p:nvSpPr>
        <p:spPr bwMode="auto">
          <a:xfrm>
            <a:off x="1371600" y="3429000"/>
            <a:ext cx="1143000" cy="228600"/>
          </a:xfrm>
          <a:prstGeom prst="rect">
            <a:avLst/>
          </a:prstGeom>
          <a:solidFill>
            <a:srgbClr val="48988D"/>
          </a:solidFill>
          <a:ln w="9525">
            <a:solidFill>
              <a:schemeClr val="tx1"/>
            </a:solidFill>
            <a:miter lim="800000"/>
            <a:headEnd/>
            <a:tailEnd/>
          </a:ln>
        </p:spPr>
        <p:txBody>
          <a:bodyPr wrap="none" anchor="ctr"/>
          <a:lstStyle/>
          <a:p>
            <a:pPr>
              <a:buFontTx/>
              <a:buNone/>
            </a:pPr>
            <a:endParaRPr lang="en-US" sz="800"/>
          </a:p>
        </p:txBody>
      </p:sp>
      <p:sp>
        <p:nvSpPr>
          <p:cNvPr id="68" name="Text Box 33"/>
          <p:cNvSpPr txBox="1">
            <a:spLocks noChangeArrowheads="1"/>
          </p:cNvSpPr>
          <p:nvPr/>
        </p:nvSpPr>
        <p:spPr bwMode="auto">
          <a:xfrm>
            <a:off x="1371600" y="3200400"/>
            <a:ext cx="1219200" cy="403225"/>
          </a:xfrm>
          <a:prstGeom prst="rect">
            <a:avLst/>
          </a:prstGeom>
          <a:noFill/>
          <a:ln w="9525">
            <a:noFill/>
            <a:miter lim="800000"/>
            <a:headEnd/>
            <a:tailEnd/>
          </a:ln>
        </p:spPr>
        <p:txBody>
          <a:bodyPr>
            <a:spAutoFit/>
          </a:bodyPr>
          <a:lstStyle/>
          <a:p>
            <a:pPr>
              <a:spcBef>
                <a:spcPct val="50000"/>
              </a:spcBef>
              <a:buFontTx/>
              <a:buNone/>
            </a:pPr>
            <a:r>
              <a:rPr lang="en-US" sz="1200"/>
              <a:t>System B Import Model</a:t>
            </a:r>
          </a:p>
        </p:txBody>
      </p:sp>
      <p:sp>
        <p:nvSpPr>
          <p:cNvPr id="69" name="Oval 34"/>
          <p:cNvSpPr>
            <a:spLocks noChangeArrowheads="1"/>
          </p:cNvSpPr>
          <p:nvPr/>
        </p:nvSpPr>
        <p:spPr bwMode="auto">
          <a:xfrm>
            <a:off x="5105400" y="2590800"/>
            <a:ext cx="2743200" cy="304800"/>
          </a:xfrm>
          <a:prstGeom prst="ellipse">
            <a:avLst/>
          </a:prstGeom>
          <a:solidFill>
            <a:schemeClr val="accent1"/>
          </a:solidFill>
          <a:ln w="9525">
            <a:solidFill>
              <a:schemeClr val="tx1"/>
            </a:solidFill>
            <a:round/>
            <a:headEnd/>
            <a:tailEnd/>
          </a:ln>
        </p:spPr>
        <p:txBody>
          <a:bodyPr wrap="none" anchor="ctr"/>
          <a:lstStyle/>
          <a:p>
            <a:pPr>
              <a:buFontTx/>
              <a:buNone/>
            </a:pPr>
            <a:r>
              <a:rPr lang="en-US" sz="1400"/>
              <a:t>CIM import / export</a:t>
            </a:r>
          </a:p>
        </p:txBody>
      </p:sp>
      <p:sp>
        <p:nvSpPr>
          <p:cNvPr id="70" name="Line 35"/>
          <p:cNvSpPr>
            <a:spLocks noChangeShapeType="1"/>
          </p:cNvSpPr>
          <p:nvPr/>
        </p:nvSpPr>
        <p:spPr bwMode="auto">
          <a:xfrm flipH="1" flipV="1">
            <a:off x="6477000" y="4419600"/>
            <a:ext cx="228600" cy="228600"/>
          </a:xfrm>
          <a:prstGeom prst="line">
            <a:avLst/>
          </a:prstGeom>
          <a:noFill/>
          <a:ln w="28575">
            <a:solidFill>
              <a:srgbClr val="5F9E45"/>
            </a:solidFill>
            <a:round/>
            <a:headEnd type="triangle" w="med" len="med"/>
            <a:tailEnd/>
          </a:ln>
        </p:spPr>
        <p:txBody>
          <a:bodyPr/>
          <a:lstStyle/>
          <a:p>
            <a:endParaRPr lang="en-US"/>
          </a:p>
        </p:txBody>
      </p:sp>
      <p:sp>
        <p:nvSpPr>
          <p:cNvPr id="71" name="Text Box 36"/>
          <p:cNvSpPr txBox="1">
            <a:spLocks noChangeArrowheads="1"/>
          </p:cNvSpPr>
          <p:nvPr/>
        </p:nvSpPr>
        <p:spPr bwMode="auto">
          <a:xfrm>
            <a:off x="1295400" y="5562600"/>
            <a:ext cx="2362200" cy="400110"/>
          </a:xfrm>
          <a:prstGeom prst="rect">
            <a:avLst/>
          </a:prstGeom>
          <a:noFill/>
          <a:ln w="9525">
            <a:noFill/>
            <a:miter lim="800000"/>
            <a:headEnd/>
            <a:tailEnd/>
          </a:ln>
        </p:spPr>
        <p:txBody>
          <a:bodyPr>
            <a:spAutoFit/>
          </a:bodyPr>
          <a:lstStyle/>
          <a:p>
            <a:pPr algn="ctr">
              <a:spcBef>
                <a:spcPct val="50000"/>
              </a:spcBef>
              <a:buFontTx/>
              <a:buNone/>
            </a:pPr>
            <a:r>
              <a:rPr lang="en-US" sz="2000" dirty="0"/>
              <a:t>System A EMS</a:t>
            </a:r>
          </a:p>
        </p:txBody>
      </p:sp>
      <p:sp>
        <p:nvSpPr>
          <p:cNvPr id="72" name="Text Box 37"/>
          <p:cNvSpPr txBox="1">
            <a:spLocks noChangeArrowheads="1"/>
          </p:cNvSpPr>
          <p:nvPr/>
        </p:nvSpPr>
        <p:spPr bwMode="auto">
          <a:xfrm>
            <a:off x="5486400" y="5486400"/>
            <a:ext cx="2209800" cy="400110"/>
          </a:xfrm>
          <a:prstGeom prst="rect">
            <a:avLst/>
          </a:prstGeom>
          <a:noFill/>
          <a:ln w="9525">
            <a:noFill/>
            <a:miter lim="800000"/>
            <a:headEnd/>
            <a:tailEnd/>
          </a:ln>
        </p:spPr>
        <p:txBody>
          <a:bodyPr wrap="square">
            <a:spAutoFit/>
          </a:bodyPr>
          <a:lstStyle/>
          <a:p>
            <a:pPr algn="ctr">
              <a:spcBef>
                <a:spcPct val="50000"/>
              </a:spcBef>
              <a:buFontTx/>
              <a:buNone/>
            </a:pPr>
            <a:r>
              <a:rPr lang="en-US" sz="2000" dirty="0"/>
              <a:t>System B EMS</a:t>
            </a:r>
          </a:p>
        </p:txBody>
      </p:sp>
      <p:sp>
        <p:nvSpPr>
          <p:cNvPr id="73" name="TextBox 72"/>
          <p:cNvSpPr txBox="1"/>
          <p:nvPr/>
        </p:nvSpPr>
        <p:spPr>
          <a:xfrm>
            <a:off x="838200" y="3886200"/>
            <a:ext cx="2209800" cy="523220"/>
          </a:xfrm>
          <a:prstGeom prst="rect">
            <a:avLst/>
          </a:prstGeom>
          <a:noFill/>
        </p:spPr>
        <p:txBody>
          <a:bodyPr wrap="square" rtlCol="0">
            <a:spAutoFit/>
          </a:bodyPr>
          <a:lstStyle/>
          <a:p>
            <a:pPr algn="ctr"/>
            <a:r>
              <a:rPr lang="en-US" sz="1400" dirty="0" smtClean="0"/>
              <a:t>Proprietary / Homegrown Extract/Merge Tools</a:t>
            </a:r>
            <a:endParaRPr lang="en-US" sz="1400" dirty="0"/>
          </a:p>
        </p:txBody>
      </p:sp>
      <p:sp>
        <p:nvSpPr>
          <p:cNvPr id="74" name="TextBox 73"/>
          <p:cNvSpPr txBox="1"/>
          <p:nvPr/>
        </p:nvSpPr>
        <p:spPr>
          <a:xfrm>
            <a:off x="4876800" y="3962400"/>
            <a:ext cx="2209800" cy="523220"/>
          </a:xfrm>
          <a:prstGeom prst="rect">
            <a:avLst/>
          </a:prstGeom>
          <a:noFill/>
        </p:spPr>
        <p:txBody>
          <a:bodyPr wrap="square" rtlCol="0">
            <a:spAutoFit/>
          </a:bodyPr>
          <a:lstStyle/>
          <a:p>
            <a:pPr algn="ctr"/>
            <a:r>
              <a:rPr lang="en-US" sz="1400" dirty="0" smtClean="0"/>
              <a:t>Proprietary / Homegrown Extract/Merge Tools</a:t>
            </a:r>
            <a:endParaRPr lang="en-US" sz="1400" dirty="0"/>
          </a:p>
        </p:txBody>
      </p:sp>
    </p:spTree>
    <p:extLst>
      <p:ext uri="{BB962C8B-B14F-4D97-AF65-F5344CB8AC3E}">
        <p14:creationId xmlns:p14="http://schemas.microsoft.com/office/powerpoint/2010/main" val="24344246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685800" y="304800"/>
            <a:ext cx="7696200" cy="1066800"/>
          </a:xfrm>
        </p:spPr>
        <p:txBody>
          <a:bodyPr>
            <a:noAutofit/>
          </a:bodyPr>
          <a:lstStyle/>
          <a:p>
            <a:r>
              <a:rPr lang="en-US" sz="2400" dirty="0" smtClean="0"/>
              <a:t>Subsequent improvements provided specific support for extract / merge requirements.</a:t>
            </a:r>
          </a:p>
        </p:txBody>
      </p:sp>
      <p:graphicFrame>
        <p:nvGraphicFramePr>
          <p:cNvPr id="16386" name="Object 3"/>
          <p:cNvGraphicFramePr>
            <a:graphicFrameLocks noGrp="1" noChangeAspect="1"/>
          </p:cNvGraphicFramePr>
          <p:nvPr>
            <p:ph idx="1"/>
          </p:nvPr>
        </p:nvGraphicFramePr>
        <p:xfrm>
          <a:off x="1916113" y="1390650"/>
          <a:ext cx="7227887" cy="4473575"/>
        </p:xfrm>
        <a:graphic>
          <a:graphicData uri="http://schemas.openxmlformats.org/presentationml/2006/ole">
            <mc:AlternateContent xmlns:mc="http://schemas.openxmlformats.org/markup-compatibility/2006">
              <mc:Choice xmlns:v="urn:schemas-microsoft-com:vml" Requires="v">
                <p:oleObj spid="_x0000_s38917" name="Visio" r:id="rId4" imgW="4637600" imgH="2871200" progId="Visio.Drawing.11">
                  <p:embed/>
                </p:oleObj>
              </mc:Choice>
              <mc:Fallback>
                <p:oleObj name="Visio" r:id="rId4" imgW="4637600" imgH="28712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6113" y="1390650"/>
                        <a:ext cx="7227887"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8" name="Rectangle 4"/>
          <p:cNvSpPr>
            <a:spLocks noChangeArrowheads="1"/>
          </p:cNvSpPr>
          <p:nvPr/>
        </p:nvSpPr>
        <p:spPr bwMode="auto">
          <a:xfrm>
            <a:off x="0" y="1295401"/>
            <a:ext cx="1828800" cy="4953000"/>
          </a:xfrm>
          <a:prstGeom prst="rect">
            <a:avLst/>
          </a:prstGeom>
          <a:solidFill>
            <a:schemeClr val="bg1"/>
          </a:solidFill>
          <a:ln w="9525">
            <a:solidFill>
              <a:schemeClr val="tx1"/>
            </a:solidFill>
            <a:miter lim="800000"/>
            <a:headEnd/>
            <a:tailEnd/>
          </a:ln>
        </p:spPr>
        <p:txBody>
          <a:bodyPr/>
          <a:lstStyle/>
          <a:p>
            <a:pPr marL="381000" indent="-381000" algn="l">
              <a:lnSpc>
                <a:spcPct val="100000"/>
              </a:lnSpc>
              <a:spcBef>
                <a:spcPct val="25000"/>
              </a:spcBef>
              <a:spcAft>
                <a:spcPct val="25000"/>
              </a:spcAft>
              <a:buClr>
                <a:schemeClr val="tx2"/>
              </a:buClr>
              <a:buSzTx/>
              <a:buFont typeface="Wingdings 3" pitchFamily="18" charset="2"/>
              <a:buNone/>
            </a:pPr>
            <a:r>
              <a:rPr lang="en-GB" sz="1100" i="0" dirty="0"/>
              <a:t>Site A makes a change:</a:t>
            </a:r>
          </a:p>
          <a:p>
            <a:pPr marL="381000" indent="-381000" algn="l">
              <a:lnSpc>
                <a:spcPct val="100000"/>
              </a:lnSpc>
              <a:spcBef>
                <a:spcPct val="25000"/>
              </a:spcBef>
              <a:spcAft>
                <a:spcPct val="25000"/>
              </a:spcAft>
              <a:buClr>
                <a:schemeClr val="tx2"/>
              </a:buClr>
              <a:buSzTx/>
              <a:buFont typeface="Wingdings 3" pitchFamily="18" charset="2"/>
              <a:buAutoNum type="arabicPeriod"/>
            </a:pPr>
            <a:r>
              <a:rPr lang="en-GB" sz="1100" i="0" dirty="0"/>
              <a:t>A changes its </a:t>
            </a:r>
            <a:r>
              <a:rPr lang="en-GB" sz="1100" i="0" dirty="0" err="1"/>
              <a:t>ModelAuthoritySet</a:t>
            </a:r>
            <a:r>
              <a:rPr lang="en-GB" sz="1100" i="0" dirty="0"/>
              <a:t> using its CIM modeller.</a:t>
            </a:r>
          </a:p>
          <a:p>
            <a:pPr marL="381000" indent="-381000" algn="l">
              <a:lnSpc>
                <a:spcPct val="100000"/>
              </a:lnSpc>
              <a:spcBef>
                <a:spcPct val="25000"/>
              </a:spcBef>
              <a:spcAft>
                <a:spcPct val="25000"/>
              </a:spcAft>
              <a:buClr>
                <a:schemeClr val="tx2"/>
              </a:buClr>
              <a:buSzTx/>
              <a:buFont typeface="Wingdings 3" pitchFamily="18" charset="2"/>
              <a:buAutoNum type="arabicPeriod"/>
            </a:pPr>
            <a:r>
              <a:rPr lang="en-GB" sz="1100" i="0" dirty="0"/>
              <a:t>A imports the change into its EMS.</a:t>
            </a:r>
          </a:p>
          <a:p>
            <a:pPr marL="381000" indent="-381000" algn="l">
              <a:lnSpc>
                <a:spcPct val="100000"/>
              </a:lnSpc>
              <a:spcBef>
                <a:spcPct val="25000"/>
              </a:spcBef>
              <a:spcAft>
                <a:spcPct val="25000"/>
              </a:spcAft>
              <a:buClr>
                <a:schemeClr val="tx2"/>
              </a:buClr>
              <a:buSzTx/>
              <a:buFont typeface="Wingdings 3" pitchFamily="18" charset="2"/>
              <a:buAutoNum type="arabicPeriod"/>
            </a:pPr>
            <a:r>
              <a:rPr lang="en-GB" sz="1100" i="0" dirty="0"/>
              <a:t>A exports the change to B.</a:t>
            </a:r>
          </a:p>
          <a:p>
            <a:pPr marL="381000" indent="-381000" algn="l">
              <a:lnSpc>
                <a:spcPct val="100000"/>
              </a:lnSpc>
              <a:spcBef>
                <a:spcPct val="25000"/>
              </a:spcBef>
              <a:spcAft>
                <a:spcPct val="25000"/>
              </a:spcAft>
              <a:buClr>
                <a:schemeClr val="tx2"/>
              </a:buClr>
              <a:buSzTx/>
              <a:buFont typeface="Wingdings 3" pitchFamily="18" charset="2"/>
              <a:buAutoNum type="arabicPeriod"/>
            </a:pPr>
            <a:r>
              <a:rPr lang="en-GB" sz="1100" i="0" dirty="0"/>
              <a:t>B receives the change (full or incremental), updating A’s </a:t>
            </a:r>
            <a:r>
              <a:rPr lang="en-GB" sz="1100" i="0" dirty="0" err="1"/>
              <a:t>ModelAuthoritySet</a:t>
            </a:r>
            <a:r>
              <a:rPr lang="en-GB" sz="1100" i="0" dirty="0"/>
              <a:t> within its CIM modeller.</a:t>
            </a:r>
          </a:p>
          <a:p>
            <a:pPr marL="381000" indent="-381000" algn="l">
              <a:lnSpc>
                <a:spcPct val="100000"/>
              </a:lnSpc>
              <a:spcBef>
                <a:spcPct val="25000"/>
              </a:spcBef>
              <a:spcAft>
                <a:spcPct val="25000"/>
              </a:spcAft>
              <a:buClr>
                <a:schemeClr val="tx2"/>
              </a:buClr>
              <a:buSzTx/>
              <a:buFont typeface="Wingdings 3" pitchFamily="18" charset="2"/>
              <a:buAutoNum type="arabicPeriod"/>
            </a:pPr>
            <a:r>
              <a:rPr lang="en-GB" sz="1100" i="0" dirty="0"/>
              <a:t>B renames any new elements and repeats any reduction of A’s </a:t>
            </a:r>
            <a:r>
              <a:rPr lang="en-GB" sz="1100" i="0" dirty="0" err="1"/>
              <a:t>ModelAuthoritySet</a:t>
            </a:r>
            <a:r>
              <a:rPr lang="en-GB" sz="1100" i="0" dirty="0"/>
              <a:t>.</a:t>
            </a:r>
          </a:p>
          <a:p>
            <a:pPr marL="381000" indent="-381000" algn="l">
              <a:lnSpc>
                <a:spcPct val="100000"/>
              </a:lnSpc>
              <a:spcBef>
                <a:spcPct val="25000"/>
              </a:spcBef>
              <a:spcAft>
                <a:spcPct val="25000"/>
              </a:spcAft>
              <a:buClr>
                <a:schemeClr val="tx2"/>
              </a:buClr>
              <a:buSzTx/>
              <a:buFont typeface="Wingdings 3" pitchFamily="18" charset="2"/>
              <a:buAutoNum type="arabicPeriod"/>
            </a:pPr>
            <a:r>
              <a:rPr lang="en-GB" sz="1100" i="0" dirty="0"/>
              <a:t>B imports the new model into its EMS.</a:t>
            </a:r>
            <a:endParaRPr lang="en-US" sz="1100" i="0" dirty="0"/>
          </a:p>
        </p:txBody>
      </p:sp>
    </p:spTree>
    <p:extLst>
      <p:ext uri="{BB962C8B-B14F-4D97-AF65-F5344CB8AC3E}">
        <p14:creationId xmlns:p14="http://schemas.microsoft.com/office/powerpoint/2010/main" val="2853466844"/>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457200"/>
            <a:ext cx="8229600" cy="639762"/>
          </a:xfrm>
        </p:spPr>
        <p:txBody>
          <a:bodyPr>
            <a:noAutofit/>
          </a:bodyPr>
          <a:lstStyle/>
          <a:p>
            <a:r>
              <a:rPr lang="en-US" sz="3200" dirty="0" smtClean="0"/>
              <a:t>Progress in adoption has been slow.</a:t>
            </a:r>
          </a:p>
        </p:txBody>
      </p:sp>
      <p:sp>
        <p:nvSpPr>
          <p:cNvPr id="45059" name="Rectangle 3"/>
          <p:cNvSpPr>
            <a:spLocks noGrp="1" noChangeArrowheads="1"/>
          </p:cNvSpPr>
          <p:nvPr>
            <p:ph type="body" idx="1"/>
          </p:nvPr>
        </p:nvSpPr>
        <p:spPr>
          <a:xfrm>
            <a:off x="609600" y="1600200"/>
            <a:ext cx="8534400" cy="4267200"/>
          </a:xfrm>
        </p:spPr>
        <p:txBody>
          <a:bodyPr>
            <a:noAutofit/>
          </a:bodyPr>
          <a:lstStyle/>
          <a:p>
            <a:pPr marL="381000" indent="-381000">
              <a:lnSpc>
                <a:spcPct val="80000"/>
              </a:lnSpc>
            </a:pPr>
            <a:endParaRPr lang="en-US" sz="1800" dirty="0" smtClean="0"/>
          </a:p>
          <a:p>
            <a:pPr marL="381000" indent="-381000">
              <a:lnSpc>
                <a:spcPct val="80000"/>
              </a:lnSpc>
            </a:pPr>
            <a:r>
              <a:rPr lang="en-US" sz="2000" dirty="0" smtClean="0"/>
              <a:t>EMS vendors and planning vendors support CIM and have tested interoperability.</a:t>
            </a:r>
          </a:p>
          <a:p>
            <a:pPr marL="381000" indent="-381000">
              <a:lnSpc>
                <a:spcPct val="80000"/>
              </a:lnSpc>
            </a:pPr>
            <a:r>
              <a:rPr lang="en-US" sz="2000" dirty="0" smtClean="0"/>
              <a:t>However, implementation requires:</a:t>
            </a:r>
          </a:p>
          <a:p>
            <a:pPr marL="781050" lvl="1" indent="-381000">
              <a:lnSpc>
                <a:spcPct val="80000"/>
              </a:lnSpc>
            </a:pPr>
            <a:r>
              <a:rPr lang="en-US" sz="1600" dirty="0" smtClean="0"/>
              <a:t>Specification of exchange procedures.</a:t>
            </a:r>
          </a:p>
          <a:p>
            <a:pPr marL="781050" lvl="1" indent="-381000">
              <a:lnSpc>
                <a:spcPct val="80000"/>
              </a:lnSpc>
            </a:pPr>
            <a:r>
              <a:rPr lang="en-US" sz="1600" dirty="0" smtClean="0"/>
              <a:t>Multi-party agreement among participants.</a:t>
            </a:r>
          </a:p>
          <a:p>
            <a:pPr marL="781050" lvl="1" indent="-381000">
              <a:lnSpc>
                <a:spcPct val="80000"/>
              </a:lnSpc>
            </a:pPr>
            <a:r>
              <a:rPr lang="en-US" sz="1600" dirty="0" smtClean="0"/>
              <a:t>Upgrade of tools to CIM compliance.</a:t>
            </a:r>
          </a:p>
          <a:p>
            <a:pPr marL="781050" lvl="1" indent="-381000">
              <a:lnSpc>
                <a:spcPct val="80000"/>
              </a:lnSpc>
            </a:pPr>
            <a:r>
              <a:rPr lang="en-US" sz="1600" dirty="0" smtClean="0"/>
              <a:t>Testing.</a:t>
            </a:r>
          </a:p>
          <a:p>
            <a:pPr marL="381000" indent="-381000">
              <a:lnSpc>
                <a:spcPct val="80000"/>
              </a:lnSpc>
            </a:pPr>
            <a:r>
              <a:rPr lang="en-US" sz="2000" dirty="0" smtClean="0"/>
              <a:t>Recent significant advances:</a:t>
            </a:r>
          </a:p>
          <a:p>
            <a:pPr marL="781050" lvl="1" indent="-381000">
              <a:lnSpc>
                <a:spcPct val="80000"/>
              </a:lnSpc>
            </a:pPr>
            <a:r>
              <a:rPr lang="en-US" sz="1600" dirty="0" smtClean="0"/>
              <a:t>ERCOT</a:t>
            </a:r>
          </a:p>
          <a:p>
            <a:pPr marL="781050" lvl="1" indent="-381000">
              <a:lnSpc>
                <a:spcPct val="80000"/>
              </a:lnSpc>
            </a:pPr>
            <a:r>
              <a:rPr lang="en-US" sz="1600" dirty="0" smtClean="0"/>
              <a:t>ENTSO-E</a:t>
            </a:r>
          </a:p>
          <a:p>
            <a:pPr marL="781050" lvl="1" indent="-381000">
              <a:lnSpc>
                <a:spcPct val="80000"/>
              </a:lnSpc>
            </a:pPr>
            <a:r>
              <a:rPr lang="en-US" sz="1600" dirty="0" smtClean="0"/>
              <a:t>China</a:t>
            </a:r>
          </a:p>
          <a:p>
            <a:pPr marL="381000" indent="-381000">
              <a:lnSpc>
                <a:spcPct val="80000"/>
              </a:lnSpc>
            </a:pPr>
            <a:r>
              <a:rPr lang="en-US" sz="2000" dirty="0" smtClean="0"/>
              <a:t>Industry change is increasing the need for effective model development processes.</a:t>
            </a:r>
          </a:p>
        </p:txBody>
      </p:sp>
    </p:spTree>
    <p:extLst>
      <p:ext uri="{BB962C8B-B14F-4D97-AF65-F5344CB8AC3E}">
        <p14:creationId xmlns:p14="http://schemas.microsoft.com/office/powerpoint/2010/main" val="293488169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533400"/>
          </a:xfrm>
        </p:spPr>
        <p:txBody>
          <a:bodyPr>
            <a:normAutofit fontScale="90000"/>
          </a:bodyPr>
          <a:lstStyle/>
          <a:p>
            <a:r>
              <a:rPr lang="en-US" sz="3600" dirty="0" smtClean="0"/>
              <a:t>Gaps in Present Practice</a:t>
            </a:r>
            <a:endParaRPr lang="en-US" sz="3600" dirty="0"/>
          </a:p>
        </p:txBody>
      </p:sp>
      <p:sp>
        <p:nvSpPr>
          <p:cNvPr id="3" name="Content Placeholder 2"/>
          <p:cNvSpPr>
            <a:spLocks noGrp="1"/>
          </p:cNvSpPr>
          <p:nvPr>
            <p:ph idx="1"/>
          </p:nvPr>
        </p:nvSpPr>
        <p:spPr>
          <a:xfrm>
            <a:off x="457200" y="990600"/>
            <a:ext cx="8229600" cy="5334000"/>
          </a:xfrm>
        </p:spPr>
        <p:txBody>
          <a:bodyPr>
            <a:normAutofit fontScale="62500" lnSpcReduction="20000"/>
          </a:bodyPr>
          <a:lstStyle/>
          <a:p>
            <a:r>
              <a:rPr lang="en-US" dirty="0" smtClean="0"/>
              <a:t>External model quality for operations.</a:t>
            </a:r>
          </a:p>
          <a:p>
            <a:pPr marL="781050" lvl="1" indent="-381000">
              <a:lnSpc>
                <a:spcPct val="80000"/>
              </a:lnSpc>
            </a:pPr>
            <a:r>
              <a:rPr lang="en-US" sz="2700" dirty="0" smtClean="0"/>
              <a:t>e.g. 2008 NERC Real-Time Best Practices Report</a:t>
            </a:r>
          </a:p>
          <a:p>
            <a:r>
              <a:rPr lang="en-US" dirty="0" smtClean="0"/>
              <a:t>Duplication of modeling labor.</a:t>
            </a:r>
          </a:p>
          <a:p>
            <a:r>
              <a:rPr lang="en-US" dirty="0" smtClean="0"/>
              <a:t>Quality control on modeling accuracy.</a:t>
            </a:r>
          </a:p>
          <a:p>
            <a:r>
              <a:rPr lang="en-US" dirty="0" smtClean="0"/>
              <a:t>Difficult to perform extract/merge operations to assemble study cases from TSO contributions.</a:t>
            </a:r>
          </a:p>
          <a:p>
            <a:r>
              <a:rPr lang="en-US" dirty="0" smtClean="0"/>
              <a:t>Conflicting naming practices.</a:t>
            </a:r>
          </a:p>
          <a:p>
            <a:r>
              <a:rPr lang="en-US" dirty="0" smtClean="0"/>
              <a:t>Achieving initial convergence in planning studies.</a:t>
            </a:r>
          </a:p>
          <a:p>
            <a:r>
              <a:rPr lang="en-US" dirty="0" smtClean="0"/>
              <a:t>Difficult to initializing planning studies of actual system conditions recorded by EMS.</a:t>
            </a:r>
          </a:p>
          <a:p>
            <a:r>
              <a:rPr lang="en-US" dirty="0" smtClean="0"/>
              <a:t>Matching operations models to planning models (bus numbering consistency).</a:t>
            </a:r>
          </a:p>
          <a:p>
            <a:r>
              <a:rPr lang="en-US" dirty="0" smtClean="0"/>
              <a:t>Availability of schematic diagrams with models.</a:t>
            </a:r>
          </a:p>
          <a:p>
            <a:r>
              <a:rPr lang="en-US" dirty="0" smtClean="0"/>
              <a:t>Difficult to update studies when plans change.</a:t>
            </a:r>
          </a:p>
          <a:p>
            <a:r>
              <a:rPr lang="en-US" dirty="0" smtClean="0"/>
              <a:t>Increasing demand for more sophisticated models</a:t>
            </a:r>
          </a:p>
          <a:p>
            <a:pPr lvl="1"/>
            <a:r>
              <a:rPr lang="en-US" dirty="0" smtClean="0"/>
              <a:t>Dynamic stability, RAS / SPS, PMU data, …</a:t>
            </a:r>
            <a:endParaRPr lang="en-US" dirty="0"/>
          </a:p>
          <a:p>
            <a:r>
              <a:rPr lang="en-US" dirty="0" smtClean="0"/>
              <a:t>Increasing demand for more sophisticated and automated studies</a:t>
            </a:r>
          </a:p>
          <a:p>
            <a:pPr lvl="1"/>
            <a:r>
              <a:rPr lang="en-US" dirty="0" smtClean="0"/>
              <a:t>e.g. ENTSO-E day-ahead cases</a:t>
            </a:r>
          </a:p>
        </p:txBody>
      </p:sp>
    </p:spTree>
    <p:extLst>
      <p:ext uri="{BB962C8B-B14F-4D97-AF65-F5344CB8AC3E}">
        <p14:creationId xmlns:p14="http://schemas.microsoft.com/office/powerpoint/2010/main" val="2922130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the Problem</a:t>
            </a:r>
            <a:endParaRPr lang="en-US" dirty="0"/>
          </a:p>
        </p:txBody>
      </p:sp>
    </p:spTree>
    <p:extLst>
      <p:ext uri="{BB962C8B-B14F-4D97-AF65-F5344CB8AC3E}">
        <p14:creationId xmlns:p14="http://schemas.microsoft.com/office/powerpoint/2010/main" val="9259475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8458200" cy="1295400"/>
          </a:xfrm>
        </p:spPr>
        <p:txBody>
          <a:bodyPr>
            <a:noAutofit/>
          </a:bodyPr>
          <a:lstStyle/>
          <a:p>
            <a:pPr lvl="0" algn="l"/>
            <a:r>
              <a:rPr lang="en-US" sz="2400" b="1" dirty="0" smtClean="0">
                <a:solidFill>
                  <a:schemeClr val="tx2">
                    <a:lumMod val="75000"/>
                  </a:schemeClr>
                </a:solidFill>
              </a:rPr>
              <a:t>Objective: </a:t>
            </a:r>
            <a:br>
              <a:rPr lang="en-US" sz="2400" b="1" dirty="0" smtClean="0">
                <a:solidFill>
                  <a:schemeClr val="tx2">
                    <a:lumMod val="75000"/>
                  </a:schemeClr>
                </a:solidFill>
              </a:rPr>
            </a:br>
            <a:r>
              <a:rPr lang="en-US" sz="2400" b="1" dirty="0" smtClean="0">
                <a:solidFill>
                  <a:schemeClr val="tx2">
                    <a:lumMod val="75000"/>
                  </a:schemeClr>
                </a:solidFill>
              </a:rPr>
              <a:t>Higher quality network models as the basis for all types of analytical studies, produced and managed efficiently.</a:t>
            </a:r>
            <a:endParaRPr lang="en-US" sz="2400" b="1" dirty="0">
              <a:solidFill>
                <a:schemeClr val="tx2">
                  <a:lumMod val="75000"/>
                </a:schemeClr>
              </a:solidFill>
            </a:endParaRPr>
          </a:p>
        </p:txBody>
      </p:sp>
      <p:sp>
        <p:nvSpPr>
          <p:cNvPr id="5" name="Text Placeholder 4"/>
          <p:cNvSpPr>
            <a:spLocks noGrp="1"/>
          </p:cNvSpPr>
          <p:nvPr>
            <p:ph type="body" idx="1"/>
          </p:nvPr>
        </p:nvSpPr>
        <p:spPr>
          <a:xfrm>
            <a:off x="228600" y="2514600"/>
            <a:ext cx="3429000" cy="639762"/>
          </a:xfrm>
        </p:spPr>
        <p:txBody>
          <a:bodyPr/>
          <a:lstStyle/>
          <a:p>
            <a:pPr algn="ctr"/>
            <a:r>
              <a:rPr lang="en-US" dirty="0" smtClean="0"/>
              <a:t>Approach</a:t>
            </a:r>
            <a:endParaRPr lang="en-US" dirty="0"/>
          </a:p>
        </p:txBody>
      </p:sp>
      <p:sp>
        <p:nvSpPr>
          <p:cNvPr id="3" name="Content Placeholder 2"/>
          <p:cNvSpPr>
            <a:spLocks noGrp="1"/>
          </p:cNvSpPr>
          <p:nvPr>
            <p:ph sz="half" idx="2"/>
          </p:nvPr>
        </p:nvSpPr>
        <p:spPr>
          <a:xfrm>
            <a:off x="304800" y="3200400"/>
            <a:ext cx="3886200" cy="1787525"/>
          </a:xfrm>
        </p:spPr>
        <p:txBody>
          <a:bodyPr>
            <a:normAutofit fontScale="92500" lnSpcReduction="20000"/>
          </a:bodyPr>
          <a:lstStyle/>
          <a:p>
            <a:pPr lvl="0"/>
            <a:r>
              <a:rPr lang="en-US" dirty="0" smtClean="0"/>
              <a:t>Full problem scope in view.</a:t>
            </a:r>
          </a:p>
          <a:p>
            <a:pPr lvl="0"/>
            <a:r>
              <a:rPr lang="en-US" dirty="0" smtClean="0"/>
              <a:t>Establish a vision.</a:t>
            </a:r>
          </a:p>
          <a:p>
            <a:pPr lvl="0"/>
            <a:r>
              <a:rPr lang="en-US" dirty="0" smtClean="0"/>
              <a:t>Utilize CIM foundation.</a:t>
            </a:r>
          </a:p>
          <a:p>
            <a:pPr lvl="0"/>
            <a:r>
              <a:rPr lang="en-US" dirty="0" smtClean="0"/>
              <a:t>Incremental path to implementation.</a:t>
            </a:r>
          </a:p>
        </p:txBody>
      </p:sp>
      <p:sp>
        <p:nvSpPr>
          <p:cNvPr id="6" name="Text Placeholder 5"/>
          <p:cNvSpPr>
            <a:spLocks noGrp="1"/>
          </p:cNvSpPr>
          <p:nvPr>
            <p:ph type="body" sz="quarter" idx="3"/>
          </p:nvPr>
        </p:nvSpPr>
        <p:spPr>
          <a:xfrm>
            <a:off x="4568825" y="2484438"/>
            <a:ext cx="3279775" cy="639762"/>
          </a:xfrm>
        </p:spPr>
        <p:txBody>
          <a:bodyPr/>
          <a:lstStyle/>
          <a:p>
            <a:pPr algn="ctr"/>
            <a:r>
              <a:rPr lang="en-US" dirty="0" smtClean="0"/>
              <a:t>Scope</a:t>
            </a:r>
            <a:endParaRPr lang="en-US" dirty="0"/>
          </a:p>
        </p:txBody>
      </p:sp>
      <p:sp>
        <p:nvSpPr>
          <p:cNvPr id="4" name="Content Placeholder 3"/>
          <p:cNvSpPr>
            <a:spLocks noGrp="1"/>
          </p:cNvSpPr>
          <p:nvPr>
            <p:ph sz="quarter" idx="4"/>
          </p:nvPr>
        </p:nvSpPr>
        <p:spPr>
          <a:xfrm>
            <a:off x="4267200" y="3124199"/>
            <a:ext cx="4571999" cy="2244726"/>
          </a:xfrm>
        </p:spPr>
        <p:txBody>
          <a:bodyPr>
            <a:normAutofit fontScale="92500"/>
          </a:bodyPr>
          <a:lstStyle/>
          <a:p>
            <a:pPr lvl="0"/>
            <a:r>
              <a:rPr lang="en-US" dirty="0" smtClean="0"/>
              <a:t>Operations and Planning</a:t>
            </a:r>
          </a:p>
          <a:p>
            <a:pPr lvl="0"/>
            <a:r>
              <a:rPr lang="en-US" dirty="0" smtClean="0"/>
              <a:t>All types of network analysis</a:t>
            </a:r>
          </a:p>
          <a:p>
            <a:pPr lvl="0"/>
            <a:r>
              <a:rPr lang="en-US" dirty="0" smtClean="0"/>
              <a:t>Interconnection, local transmission, distribution views</a:t>
            </a:r>
          </a:p>
          <a:p>
            <a:pPr lvl="0"/>
            <a:r>
              <a:rPr lang="en-US" dirty="0" smtClean="0"/>
              <a:t>Past, present, future time frames</a:t>
            </a:r>
          </a:p>
          <a:p>
            <a:endParaRPr lang="en-US" dirty="0"/>
          </a:p>
        </p:txBody>
      </p:sp>
    </p:spTree>
    <p:extLst>
      <p:ext uri="{BB962C8B-B14F-4D97-AF65-F5344CB8AC3E}">
        <p14:creationId xmlns:p14="http://schemas.microsoft.com/office/powerpoint/2010/main" val="163822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UML</a:t>
            </a:r>
            <a:endParaRPr lang="en-US" dirty="0"/>
          </a:p>
        </p:txBody>
      </p:sp>
      <p:sp>
        <p:nvSpPr>
          <p:cNvPr id="3" name="Content Placeholder 2"/>
          <p:cNvSpPr>
            <a:spLocks noGrp="1"/>
          </p:cNvSpPr>
          <p:nvPr>
            <p:ph idx="1"/>
          </p:nvPr>
        </p:nvSpPr>
        <p:spPr/>
        <p:txBody>
          <a:bodyPr>
            <a:normAutofit fontScale="92500"/>
          </a:bodyPr>
          <a:lstStyle/>
          <a:p>
            <a:r>
              <a:rPr lang="en-US" b="1" dirty="0"/>
              <a:t>IEC 61970-301</a:t>
            </a:r>
            <a:r>
              <a:rPr lang="en-US" dirty="0"/>
              <a:t> defines the components in the power system used by the EMS in UML</a:t>
            </a:r>
          </a:p>
          <a:p>
            <a:r>
              <a:rPr lang="en-US" dirty="0"/>
              <a:t>The definitions originally reflected how components are </a:t>
            </a:r>
            <a:r>
              <a:rPr lang="en-US" dirty="0" smtClean="0"/>
              <a:t>modeled </a:t>
            </a:r>
            <a:r>
              <a:rPr lang="en-US" dirty="0"/>
              <a:t>in existing EMS systems</a:t>
            </a:r>
          </a:p>
          <a:p>
            <a:r>
              <a:rPr lang="en-US" dirty="0"/>
              <a:t>As the scope of the CIM has grown the model has changed to reflect its uses outside of transmission operations</a:t>
            </a:r>
          </a:p>
          <a:p>
            <a:r>
              <a:rPr lang="en-US" dirty="0"/>
              <a:t>The majority of CIM classes have </a:t>
            </a:r>
            <a:r>
              <a:rPr lang="en-US" i="1" dirty="0" err="1"/>
              <a:t>IdentifiedObject</a:t>
            </a:r>
            <a:r>
              <a:rPr lang="en-US" dirty="0"/>
              <a:t> as their root classes</a:t>
            </a:r>
          </a:p>
        </p:txBody>
      </p:sp>
    </p:spTree>
    <p:extLst>
      <p:ext uri="{BB962C8B-B14F-4D97-AF65-F5344CB8AC3E}">
        <p14:creationId xmlns:p14="http://schemas.microsoft.com/office/powerpoint/2010/main" val="1102558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3600" dirty="0" smtClean="0"/>
              <a:t>Nominal View of Required Collaboration</a:t>
            </a:r>
            <a:endParaRPr lang="en-US" sz="3600" dirty="0"/>
          </a:p>
        </p:txBody>
      </p:sp>
      <p:pic>
        <p:nvPicPr>
          <p:cNvPr id="37889" name="Picture 1"/>
          <p:cNvPicPr>
            <a:picLocks noChangeAspect="1" noChangeArrowheads="1"/>
          </p:cNvPicPr>
          <p:nvPr/>
        </p:nvPicPr>
        <p:blipFill>
          <a:blip r:embed="rId2" cstate="print"/>
          <a:srcRect/>
          <a:stretch>
            <a:fillRect/>
          </a:stretch>
        </p:blipFill>
        <p:spPr bwMode="auto">
          <a:xfrm>
            <a:off x="228600" y="1295400"/>
            <a:ext cx="8597894" cy="4601169"/>
          </a:xfrm>
          <a:prstGeom prst="rect">
            <a:avLst/>
          </a:prstGeom>
          <a:noFill/>
          <a:ln w="9525">
            <a:noFill/>
            <a:miter lim="800000"/>
            <a:headEnd/>
            <a:tailEnd/>
          </a:ln>
        </p:spPr>
      </p:pic>
    </p:spTree>
    <p:extLst>
      <p:ext uri="{BB962C8B-B14F-4D97-AF65-F5344CB8AC3E}">
        <p14:creationId xmlns:p14="http://schemas.microsoft.com/office/powerpoint/2010/main" val="2525949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487362"/>
          </a:xfrm>
        </p:spPr>
        <p:txBody>
          <a:bodyPr>
            <a:normAutofit fontScale="90000"/>
          </a:bodyPr>
          <a:lstStyle/>
          <a:p>
            <a:r>
              <a:rPr lang="en-US" dirty="0" smtClean="0"/>
              <a:t>Terminology</a:t>
            </a:r>
            <a:endParaRPr lang="en-US" dirty="0"/>
          </a:p>
        </p:txBody>
      </p:sp>
      <p:sp>
        <p:nvSpPr>
          <p:cNvPr id="3" name="Content Placeholder 2"/>
          <p:cNvSpPr>
            <a:spLocks noGrp="1"/>
          </p:cNvSpPr>
          <p:nvPr>
            <p:ph idx="1"/>
          </p:nvPr>
        </p:nvSpPr>
        <p:spPr>
          <a:xfrm>
            <a:off x="457200" y="1371600"/>
            <a:ext cx="8229600" cy="5257800"/>
          </a:xfrm>
        </p:spPr>
        <p:txBody>
          <a:bodyPr>
            <a:normAutofit fontScale="47500" lnSpcReduction="20000"/>
          </a:bodyPr>
          <a:lstStyle/>
          <a:p>
            <a:pPr lvl="0"/>
            <a:r>
              <a:rPr lang="en-US" b="1" dirty="0" smtClean="0"/>
              <a:t>Case.</a:t>
            </a:r>
            <a:r>
              <a:rPr lang="en-US" dirty="0" smtClean="0"/>
              <a:t> A set of data describing an initial or solved operating state (i.e. a power flow) for a network model, created as a part of a study .</a:t>
            </a:r>
          </a:p>
          <a:p>
            <a:pPr lvl="0"/>
            <a:r>
              <a:rPr lang="en-US" b="1" dirty="0" smtClean="0"/>
              <a:t>Case Data Management.</a:t>
            </a:r>
            <a:r>
              <a:rPr lang="en-US" dirty="0" smtClean="0"/>
              <a:t> A system for handling the preparation of study cases made up of contributions from participant TSO members.</a:t>
            </a:r>
          </a:p>
          <a:p>
            <a:pPr lvl="0"/>
            <a:r>
              <a:rPr lang="en-US" b="1" dirty="0" smtClean="0"/>
              <a:t>CIM.</a:t>
            </a:r>
            <a:r>
              <a:rPr lang="en-US" dirty="0" smtClean="0"/>
              <a:t> Common Information Model. IEC TC57 WG13 standards for exchange of power system information.</a:t>
            </a:r>
          </a:p>
          <a:p>
            <a:pPr lvl="0"/>
            <a:r>
              <a:rPr lang="en-US" b="1" dirty="0" smtClean="0"/>
              <a:t>EMS.</a:t>
            </a:r>
            <a:r>
              <a:rPr lang="en-US" dirty="0" smtClean="0"/>
              <a:t> An Energy Management System – a control center with operational responsibility for bulk power for a region of the grid.</a:t>
            </a:r>
          </a:p>
          <a:p>
            <a:pPr lvl="0"/>
            <a:r>
              <a:rPr lang="en-US" b="1" dirty="0" smtClean="0"/>
              <a:t>Interconnection.</a:t>
            </a:r>
            <a:r>
              <a:rPr lang="en-US" dirty="0" smtClean="0"/>
              <a:t> A bulk power grid with multiple constituent TSOs.</a:t>
            </a:r>
          </a:p>
          <a:p>
            <a:pPr lvl="0"/>
            <a:r>
              <a:rPr lang="en-US" b="1" dirty="0" smtClean="0"/>
              <a:t>MAS.</a:t>
            </a:r>
            <a:r>
              <a:rPr lang="en-US" dirty="0" smtClean="0"/>
              <a:t> Model Authority Set. A subset of a network model. Used to partition models based on subsets that are produced and maintained by different modeling authorities. </a:t>
            </a:r>
          </a:p>
          <a:p>
            <a:pPr lvl="0"/>
            <a:r>
              <a:rPr lang="en-US" b="1" dirty="0" smtClean="0"/>
              <a:t>Network Database.</a:t>
            </a:r>
            <a:r>
              <a:rPr lang="en-US" dirty="0" smtClean="0"/>
              <a:t> A database describing past, present and hypothetical future of the interconnection network model.</a:t>
            </a:r>
          </a:p>
          <a:p>
            <a:pPr lvl="0"/>
            <a:r>
              <a:rPr lang="en-US" b="1" dirty="0" smtClean="0"/>
              <a:t>Network Model.</a:t>
            </a:r>
            <a:r>
              <a:rPr lang="en-US" dirty="0" smtClean="0"/>
              <a:t> A set of data describing the physical characteristics of the power grid.  </a:t>
            </a:r>
          </a:p>
          <a:p>
            <a:pPr lvl="0"/>
            <a:r>
              <a:rPr lang="en-US" b="1" dirty="0" smtClean="0"/>
              <a:t>Operating State.</a:t>
            </a:r>
            <a:r>
              <a:rPr lang="en-US" dirty="0" smtClean="0"/>
              <a:t> A set of data describing a specific condition a network model may operate in.</a:t>
            </a:r>
          </a:p>
          <a:p>
            <a:pPr lvl="0"/>
            <a:r>
              <a:rPr lang="en-US" b="1" dirty="0" smtClean="0"/>
              <a:t>Operations.</a:t>
            </a:r>
            <a:r>
              <a:rPr lang="en-US" dirty="0" smtClean="0"/>
              <a:t> An organizational entity or business process with responsibility for operating a part of the power grid.</a:t>
            </a:r>
          </a:p>
          <a:p>
            <a:pPr lvl="0"/>
            <a:r>
              <a:rPr lang="en-US" b="1" dirty="0" smtClean="0"/>
              <a:t>Planning.</a:t>
            </a:r>
            <a:r>
              <a:rPr lang="en-US" dirty="0" smtClean="0"/>
              <a:t> An organizational entity or business process with responsibility for planning the expansion of the power grid.</a:t>
            </a:r>
          </a:p>
          <a:p>
            <a:pPr lvl="0"/>
            <a:r>
              <a:rPr lang="en-US" b="1" dirty="0" smtClean="0"/>
              <a:t>Study.</a:t>
            </a:r>
            <a:r>
              <a:rPr lang="en-US" dirty="0" smtClean="0"/>
              <a:t> A study is a set of analysis with a common purpose performed as part of a single business process.</a:t>
            </a:r>
          </a:p>
          <a:p>
            <a:pPr lvl="0"/>
            <a:r>
              <a:rPr lang="en-US" b="1" dirty="0" smtClean="0"/>
              <a:t>TSO.</a:t>
            </a:r>
            <a:r>
              <a:rPr lang="en-US" dirty="0" smtClean="0"/>
              <a:t> A transmission system owner or operator – a member organization within an interconnection.</a:t>
            </a:r>
          </a:p>
        </p:txBody>
      </p:sp>
    </p:spTree>
    <p:extLst>
      <p:ext uri="{BB962C8B-B14F-4D97-AF65-F5344CB8AC3E}">
        <p14:creationId xmlns:p14="http://schemas.microsoft.com/office/powerpoint/2010/main" val="2193542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Analysis</a:t>
            </a:r>
            <a:endParaRPr lang="en-US" dirty="0"/>
          </a:p>
        </p:txBody>
      </p:sp>
    </p:spTree>
    <p:extLst>
      <p:ext uri="{BB962C8B-B14F-4D97-AF65-F5344CB8AC3E}">
        <p14:creationId xmlns:p14="http://schemas.microsoft.com/office/powerpoint/2010/main" val="38781549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458200" cy="1020762"/>
          </a:xfrm>
        </p:spPr>
        <p:txBody>
          <a:bodyPr>
            <a:noAutofit/>
          </a:bodyPr>
          <a:lstStyle/>
          <a:p>
            <a:r>
              <a:rPr lang="en-US" sz="3600" b="1" dirty="0" smtClean="0">
                <a:solidFill>
                  <a:schemeClr val="tx2">
                    <a:lumMod val="75000"/>
                  </a:schemeClr>
                </a:solidFill>
              </a:rPr>
              <a:t>2 Important Ways to Look at the Problem</a:t>
            </a:r>
            <a:endParaRPr lang="en-US" sz="3600" b="1" dirty="0">
              <a:solidFill>
                <a:schemeClr val="tx2">
                  <a:lumMod val="75000"/>
                </a:schemeClr>
              </a:solidFill>
            </a:endParaRPr>
          </a:p>
        </p:txBody>
      </p:sp>
      <p:sp>
        <p:nvSpPr>
          <p:cNvPr id="4" name="Text Placeholder 3"/>
          <p:cNvSpPr>
            <a:spLocks noGrp="1"/>
          </p:cNvSpPr>
          <p:nvPr>
            <p:ph type="body" idx="1"/>
          </p:nvPr>
        </p:nvSpPr>
        <p:spPr>
          <a:xfrm>
            <a:off x="307975" y="1406525"/>
            <a:ext cx="4116358" cy="820664"/>
          </a:xfrm>
          <a:ln>
            <a:noFill/>
          </a:ln>
        </p:spPr>
        <p:txBody>
          <a:bodyPr>
            <a:normAutofit fontScale="92500" lnSpcReduction="10000"/>
          </a:bodyPr>
          <a:lstStyle/>
          <a:p>
            <a:r>
              <a:rPr lang="en-US" dirty="0" smtClean="0"/>
              <a:t>1. SEMANTICS of STATE:</a:t>
            </a:r>
          </a:p>
          <a:p>
            <a:r>
              <a:rPr lang="en-US" dirty="0" smtClean="0"/>
              <a:t>Information Structure</a:t>
            </a:r>
            <a:endParaRPr lang="en-US" dirty="0"/>
          </a:p>
        </p:txBody>
      </p:sp>
      <p:sp>
        <p:nvSpPr>
          <p:cNvPr id="5" name="Content Placeholder 4"/>
          <p:cNvSpPr>
            <a:spLocks noGrp="1"/>
          </p:cNvSpPr>
          <p:nvPr>
            <p:ph sz="half" idx="2"/>
          </p:nvPr>
        </p:nvSpPr>
        <p:spPr>
          <a:xfrm>
            <a:off x="307975" y="2286000"/>
            <a:ext cx="4116358" cy="3006725"/>
          </a:xfrm>
          <a:ln>
            <a:noFill/>
          </a:ln>
        </p:spPr>
        <p:txBody>
          <a:bodyPr/>
          <a:lstStyle/>
          <a:p>
            <a:r>
              <a:rPr lang="en-US" dirty="0" smtClean="0"/>
              <a:t>Create/adopt a standard information model for shared data.</a:t>
            </a:r>
          </a:p>
          <a:p>
            <a:pPr lvl="1"/>
            <a:r>
              <a:rPr lang="en-US" dirty="0" smtClean="0"/>
              <a:t>Substantial model already developed.</a:t>
            </a:r>
          </a:p>
          <a:p>
            <a:pPr lvl="1"/>
            <a:r>
              <a:rPr lang="en-US" dirty="0" smtClean="0"/>
              <a:t>Both planning and operations vendors participate.</a:t>
            </a:r>
          </a:p>
        </p:txBody>
      </p:sp>
      <p:sp>
        <p:nvSpPr>
          <p:cNvPr id="6" name="Text Placeholder 5"/>
          <p:cNvSpPr>
            <a:spLocks noGrp="1"/>
          </p:cNvSpPr>
          <p:nvPr>
            <p:ph type="body" sz="quarter" idx="3"/>
          </p:nvPr>
        </p:nvSpPr>
        <p:spPr>
          <a:xfrm>
            <a:off x="4495800" y="1406525"/>
            <a:ext cx="4346575" cy="820664"/>
          </a:xfrm>
          <a:ln>
            <a:noFill/>
          </a:ln>
        </p:spPr>
        <p:txBody>
          <a:bodyPr>
            <a:normAutofit fontScale="92500" lnSpcReduction="10000"/>
          </a:bodyPr>
          <a:lstStyle/>
          <a:p>
            <a:r>
              <a:rPr lang="en-US" dirty="0" smtClean="0"/>
              <a:t>2. PROCESSES for CHANGE:</a:t>
            </a:r>
          </a:p>
          <a:p>
            <a:r>
              <a:rPr lang="en-US" dirty="0" smtClean="0"/>
              <a:t>Data Mastership / Information Flow</a:t>
            </a:r>
            <a:endParaRPr lang="en-US" dirty="0"/>
          </a:p>
        </p:txBody>
      </p:sp>
      <p:sp>
        <p:nvSpPr>
          <p:cNvPr id="7" name="Content Placeholder 6"/>
          <p:cNvSpPr>
            <a:spLocks noGrp="1"/>
          </p:cNvSpPr>
          <p:nvPr>
            <p:ph sz="quarter" idx="4"/>
          </p:nvPr>
        </p:nvSpPr>
        <p:spPr>
          <a:xfrm>
            <a:off x="4495800" y="2285999"/>
            <a:ext cx="4346575" cy="2590801"/>
          </a:xfrm>
          <a:ln>
            <a:noFill/>
          </a:ln>
        </p:spPr>
        <p:txBody>
          <a:bodyPr>
            <a:normAutofit/>
          </a:bodyPr>
          <a:lstStyle/>
          <a:p>
            <a:r>
              <a:rPr lang="en-US" dirty="0" smtClean="0"/>
              <a:t>How is key data made available?</a:t>
            </a:r>
          </a:p>
          <a:p>
            <a:r>
              <a:rPr lang="en-US" dirty="0" smtClean="0"/>
              <a:t>What data is produced as one operation?</a:t>
            </a:r>
          </a:p>
          <a:p>
            <a:r>
              <a:rPr lang="en-US" dirty="0" smtClean="0"/>
              <a:t>Who is responsible for data quality?</a:t>
            </a:r>
          </a:p>
          <a:p>
            <a:pPr>
              <a:buNone/>
            </a:pPr>
            <a:endParaRPr lang="en-US" dirty="0"/>
          </a:p>
        </p:txBody>
      </p:sp>
      <p:sp>
        <p:nvSpPr>
          <p:cNvPr id="12" name="Rounded Rectangle 11"/>
          <p:cNvSpPr/>
          <p:nvPr/>
        </p:nvSpPr>
        <p:spPr>
          <a:xfrm>
            <a:off x="533400" y="5410200"/>
            <a:ext cx="3048000" cy="533400"/>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CIM Canonical Model</a:t>
            </a:r>
            <a:endParaRPr lang="en-US" sz="2400" dirty="0">
              <a:solidFill>
                <a:schemeClr val="tx1"/>
              </a:solidFill>
            </a:endParaRPr>
          </a:p>
        </p:txBody>
      </p:sp>
      <p:sp>
        <p:nvSpPr>
          <p:cNvPr id="13" name="Rounded Rectangle 12"/>
          <p:cNvSpPr/>
          <p:nvPr/>
        </p:nvSpPr>
        <p:spPr>
          <a:xfrm>
            <a:off x="4648200" y="5334000"/>
            <a:ext cx="3810000" cy="762000"/>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CIM profiles address exchanges identified in use cases.</a:t>
            </a:r>
            <a:endParaRPr lang="en-US" sz="2000" dirty="0">
              <a:solidFill>
                <a:schemeClr val="tx1"/>
              </a:solidFill>
            </a:endParaRPr>
          </a:p>
        </p:txBody>
      </p:sp>
    </p:spTree>
    <p:extLst>
      <p:ext uri="{BB962C8B-B14F-4D97-AF65-F5344CB8AC3E}">
        <p14:creationId xmlns:p14="http://schemas.microsoft.com/office/powerpoint/2010/main" val="12318543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077200" cy="685800"/>
          </a:xfrm>
        </p:spPr>
        <p:txBody>
          <a:bodyPr>
            <a:normAutofit/>
          </a:bodyPr>
          <a:lstStyle/>
          <a:p>
            <a:r>
              <a:rPr lang="en-US" sz="3600" b="1" dirty="0" smtClean="0">
                <a:solidFill>
                  <a:schemeClr val="tx2">
                    <a:lumMod val="75000"/>
                  </a:schemeClr>
                </a:solidFill>
              </a:rPr>
              <a:t>5 BIG Facts about Network Modeling</a:t>
            </a:r>
            <a:endParaRPr lang="en-US" sz="3600" b="1" dirty="0">
              <a:solidFill>
                <a:schemeClr val="tx2">
                  <a:lumMod val="75000"/>
                </a:schemeClr>
              </a:solidFill>
            </a:endParaRPr>
          </a:p>
        </p:txBody>
      </p:sp>
      <p:sp>
        <p:nvSpPr>
          <p:cNvPr id="3" name="Content Placeholder 2"/>
          <p:cNvSpPr>
            <a:spLocks noGrp="1"/>
          </p:cNvSpPr>
          <p:nvPr>
            <p:ph sz="half" idx="1"/>
          </p:nvPr>
        </p:nvSpPr>
        <p:spPr>
          <a:xfrm>
            <a:off x="457200" y="1143000"/>
            <a:ext cx="4038600" cy="3200400"/>
          </a:xfrm>
          <a:solidFill>
            <a:schemeClr val="bg1"/>
          </a:solidFill>
          <a:ln>
            <a:solidFill>
              <a:schemeClr val="tx1"/>
            </a:solidFill>
          </a:ln>
        </p:spPr>
        <p:txBody>
          <a:bodyPr>
            <a:normAutofit fontScale="62500" lnSpcReduction="20000"/>
          </a:bodyPr>
          <a:lstStyle/>
          <a:p>
            <a:pPr marL="514350" indent="-514350" algn="ctr">
              <a:buFont typeface="+mj-lt"/>
              <a:buAutoNum type="arabicPeriod"/>
            </a:pPr>
            <a:r>
              <a:rPr lang="en-US" b="1" dirty="0" smtClean="0"/>
              <a:t>Physical Construction Model</a:t>
            </a:r>
          </a:p>
          <a:p>
            <a:r>
              <a:rPr lang="en-US" dirty="0" smtClean="0"/>
              <a:t>Defines how the network is built.</a:t>
            </a:r>
          </a:p>
          <a:p>
            <a:r>
              <a:rPr lang="en-US" dirty="0" smtClean="0"/>
              <a:t>95% of all model data</a:t>
            </a:r>
          </a:p>
          <a:p>
            <a:r>
              <a:rPr lang="en-US" dirty="0" smtClean="0"/>
              <a:t>Created asynchronously from studies.</a:t>
            </a:r>
          </a:p>
          <a:p>
            <a:r>
              <a:rPr lang="en-US" dirty="0" smtClean="0"/>
              <a:t>Shared by all studies.</a:t>
            </a:r>
          </a:p>
          <a:p>
            <a:r>
              <a:rPr lang="en-US" dirty="0" smtClean="0"/>
              <a:t>Past, present network:</a:t>
            </a:r>
          </a:p>
          <a:p>
            <a:pPr lvl="1"/>
            <a:r>
              <a:rPr lang="en-US" dirty="0" smtClean="0"/>
              <a:t>Defined by construction process.</a:t>
            </a:r>
          </a:p>
          <a:p>
            <a:pPr lvl="1"/>
            <a:r>
              <a:rPr lang="en-US" dirty="0" smtClean="0"/>
              <a:t>Validated by state estimation.</a:t>
            </a:r>
          </a:p>
          <a:p>
            <a:r>
              <a:rPr lang="en-US" dirty="0" smtClean="0"/>
              <a:t>Plans:</a:t>
            </a:r>
          </a:p>
          <a:p>
            <a:pPr lvl="1"/>
            <a:r>
              <a:rPr lang="en-US" dirty="0" smtClean="0"/>
              <a:t>Defined as result of TSO planning process.</a:t>
            </a:r>
          </a:p>
          <a:p>
            <a:pPr lvl="1"/>
            <a:r>
              <a:rPr lang="en-US" dirty="0" smtClean="0"/>
              <a:t>Submitted by other participants.</a:t>
            </a:r>
            <a:endParaRPr lang="en-US" dirty="0"/>
          </a:p>
        </p:txBody>
      </p:sp>
      <p:sp>
        <p:nvSpPr>
          <p:cNvPr id="4" name="Content Placeholder 3"/>
          <p:cNvSpPr>
            <a:spLocks noGrp="1"/>
          </p:cNvSpPr>
          <p:nvPr>
            <p:ph sz="half" idx="2"/>
          </p:nvPr>
        </p:nvSpPr>
        <p:spPr>
          <a:xfrm>
            <a:off x="4800600" y="1066800"/>
            <a:ext cx="4038600" cy="3048000"/>
          </a:xfrm>
          <a:solidFill>
            <a:schemeClr val="bg1"/>
          </a:solidFill>
          <a:ln>
            <a:solidFill>
              <a:schemeClr val="tx1"/>
            </a:solidFill>
          </a:ln>
        </p:spPr>
        <p:txBody>
          <a:bodyPr>
            <a:normAutofit fontScale="62500" lnSpcReduction="20000"/>
          </a:bodyPr>
          <a:lstStyle/>
          <a:p>
            <a:pPr marL="514350" indent="-514350" algn="ctr">
              <a:buFont typeface="+mj-lt"/>
              <a:buAutoNum type="arabicPeriod" startAt="2"/>
            </a:pPr>
            <a:r>
              <a:rPr lang="en-US" b="1" dirty="0" smtClean="0"/>
              <a:t>Operating Hypothesis</a:t>
            </a:r>
          </a:p>
          <a:p>
            <a:r>
              <a:rPr lang="en-US" dirty="0" smtClean="0"/>
              <a:t>Defines an operating hypothesis for the network.</a:t>
            </a:r>
          </a:p>
          <a:p>
            <a:r>
              <a:rPr lang="en-US" dirty="0" smtClean="0"/>
              <a:t>Varies with the kind of study.</a:t>
            </a:r>
          </a:p>
          <a:p>
            <a:r>
              <a:rPr lang="en-US" dirty="0" smtClean="0"/>
              <a:t>Some data come from specialized sources. For example…</a:t>
            </a:r>
          </a:p>
          <a:p>
            <a:pPr lvl="1"/>
            <a:r>
              <a:rPr lang="en-US" dirty="0" smtClean="0"/>
              <a:t>Load forecasting</a:t>
            </a:r>
          </a:p>
          <a:p>
            <a:pPr lvl="1"/>
            <a:r>
              <a:rPr lang="en-US" dirty="0" smtClean="0"/>
              <a:t>Market outcomes</a:t>
            </a:r>
          </a:p>
          <a:p>
            <a:r>
              <a:rPr lang="en-US" dirty="0" smtClean="0"/>
              <a:t>Most data created by the participants in the analytical process.</a:t>
            </a:r>
          </a:p>
          <a:p>
            <a:r>
              <a:rPr lang="en-US" dirty="0" smtClean="0"/>
              <a:t>Input or outcomes of one case are used in setup of other similar cases.</a:t>
            </a:r>
          </a:p>
        </p:txBody>
      </p:sp>
      <p:sp>
        <p:nvSpPr>
          <p:cNvPr id="8" name="Content Placeholder 2"/>
          <p:cNvSpPr txBox="1">
            <a:spLocks/>
          </p:cNvSpPr>
          <p:nvPr/>
        </p:nvSpPr>
        <p:spPr>
          <a:xfrm>
            <a:off x="457200" y="4419600"/>
            <a:ext cx="4038600" cy="1371600"/>
          </a:xfrm>
          <a:prstGeom prst="rect">
            <a:avLst/>
          </a:prstGeom>
          <a:solidFill>
            <a:schemeClr val="bg1"/>
          </a:solidFill>
          <a:ln>
            <a:solidFill>
              <a:schemeClr val="tx1"/>
            </a:solidFill>
          </a:ln>
        </p:spPr>
        <p:txBody>
          <a:bodyPr vert="horz" lIns="91440" tIns="45720" rIns="91440" bIns="45720" rtlCol="0">
            <a:normAutofit fontScale="62500" lnSpcReduction="20000"/>
          </a:bodyPr>
          <a:lstStyle/>
          <a:p>
            <a:pPr marL="514350" marR="0" lvl="0" indent="-514350" algn="ctr" defTabSz="914400" rtl="0" eaLnBrk="1" fontAlgn="auto" latinLnBrk="0" hangingPunct="1">
              <a:lnSpc>
                <a:spcPct val="100000"/>
              </a:lnSpc>
              <a:spcBef>
                <a:spcPct val="20000"/>
              </a:spcBef>
              <a:spcAft>
                <a:spcPts val="0"/>
              </a:spcAft>
              <a:buClrTx/>
              <a:buSzTx/>
              <a:buFont typeface="+mj-lt"/>
              <a:buAutoNum type="arabicPeriod" startAt="3"/>
              <a:tabLst/>
              <a:defRPr/>
            </a:pPr>
            <a:r>
              <a:rPr lang="en-US" sz="2900" b="1" dirty="0" smtClean="0">
                <a:latin typeface="+mn-lt"/>
              </a:rPr>
              <a:t>Distributed Model Authority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Each TSO is</a:t>
            </a:r>
            <a:r>
              <a:rPr kumimoji="0" lang="en-US" sz="2800" b="0" i="0" u="none" strike="noStrike" kern="1200" cap="none" spc="0" normalizeH="0" noProof="0" dirty="0" smtClean="0">
                <a:ln>
                  <a:noFill/>
                </a:ln>
                <a:solidFill>
                  <a:schemeClr val="tx1"/>
                </a:solidFill>
                <a:effectLst/>
                <a:uLnTx/>
                <a:uFillTx/>
                <a:latin typeface="+mn-lt"/>
                <a:ea typeface="+mn-ea"/>
                <a:cs typeface="+mn-cs"/>
              </a:rPr>
              <a:t> the authority and source for their own territory.</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900" dirty="0" smtClean="0">
                <a:latin typeface="+mn-lt"/>
              </a:rPr>
              <a:t>Analytical models are assembled from their contributions</a:t>
            </a:r>
            <a:r>
              <a:rPr kumimoji="0" lang="en-US" sz="2800" b="0" i="0" u="none" strike="noStrike" kern="1200" cap="none" spc="0" normalizeH="0" noProof="0" dirty="0" smtClean="0">
                <a:ln>
                  <a:noFill/>
                </a:ln>
                <a:solidFill>
                  <a:schemeClr val="tx1"/>
                </a:solidFill>
                <a:effectLst/>
                <a:uLnTx/>
                <a:uFillTx/>
                <a:latin typeface="+mn-lt"/>
                <a:ea typeface="+mn-ea"/>
                <a:cs typeface="+mn-cs"/>
              </a:rPr>
              <a:t>.</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9" name="Content Placeholder 3"/>
          <p:cNvSpPr txBox="1">
            <a:spLocks/>
          </p:cNvSpPr>
          <p:nvPr/>
        </p:nvSpPr>
        <p:spPr>
          <a:xfrm>
            <a:off x="4800600" y="4191000"/>
            <a:ext cx="4038600" cy="1600200"/>
          </a:xfrm>
          <a:prstGeom prst="rect">
            <a:avLst/>
          </a:prstGeom>
          <a:solidFill>
            <a:schemeClr val="bg1"/>
          </a:solidFill>
          <a:ln>
            <a:solidFill>
              <a:schemeClr val="tx1"/>
            </a:solidFill>
          </a:ln>
        </p:spPr>
        <p:txBody>
          <a:bodyPr vert="horz" lIns="91440" tIns="45720" rIns="91440" bIns="45720" rtlCol="0">
            <a:normAutofit fontScale="62500" lnSpcReduction="20000"/>
          </a:bodyPr>
          <a:lstStyle/>
          <a:p>
            <a:pPr marL="514350" marR="0" lvl="0" indent="-514350" algn="ctr" defTabSz="914400" rtl="0" eaLnBrk="1" fontAlgn="auto" latinLnBrk="0" hangingPunct="1">
              <a:lnSpc>
                <a:spcPct val="100000"/>
              </a:lnSpc>
              <a:spcBef>
                <a:spcPct val="20000"/>
              </a:spcBef>
              <a:spcAft>
                <a:spcPts val="0"/>
              </a:spcAft>
              <a:buClrTx/>
              <a:buSzTx/>
              <a:buFont typeface="+mj-lt"/>
              <a:buAutoNum type="arabicPeriod" startAt="4"/>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Time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The physical model has a time dimension.</a:t>
            </a:r>
          </a:p>
          <a:p>
            <a:pPr marL="342900" indent="-342900">
              <a:spcBef>
                <a:spcPct val="20000"/>
              </a:spcBef>
              <a:buFont typeface="Arial" pitchFamily="34" charset="0"/>
              <a:buChar cha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Studies are based on points in time.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900" dirty="0" smtClean="0">
                <a:latin typeface="+mn-lt"/>
              </a:rPr>
              <a:t>The entire picture evolves as new decisions are made.</a:t>
            </a:r>
          </a:p>
        </p:txBody>
      </p:sp>
      <p:sp>
        <p:nvSpPr>
          <p:cNvPr id="10" name="Content Placeholder 2"/>
          <p:cNvSpPr txBox="1">
            <a:spLocks/>
          </p:cNvSpPr>
          <p:nvPr/>
        </p:nvSpPr>
        <p:spPr>
          <a:xfrm>
            <a:off x="2362200" y="5867400"/>
            <a:ext cx="4038600" cy="838200"/>
          </a:xfrm>
          <a:prstGeom prst="rect">
            <a:avLst/>
          </a:prstGeom>
          <a:solidFill>
            <a:schemeClr val="bg1"/>
          </a:solidFill>
          <a:ln>
            <a:solidFill>
              <a:schemeClr val="tx1"/>
            </a:solidFill>
          </a:ln>
        </p:spPr>
        <p:txBody>
          <a:bodyPr vert="horz" lIns="91440" tIns="45720" rIns="91440" bIns="45720" rtlCol="0">
            <a:normAutofit fontScale="62500" lnSpcReduction="20000"/>
          </a:bodyPr>
          <a:lstStyle/>
          <a:p>
            <a:pPr marL="514350" indent="-514350" algn="ctr" fontAlgn="auto">
              <a:spcBef>
                <a:spcPct val="20000"/>
              </a:spcBef>
              <a:spcAft>
                <a:spcPts val="0"/>
              </a:spcAft>
              <a:buFont typeface="+mj-lt"/>
              <a:buAutoNum type="arabicPeriod" startAt="5"/>
              <a:defRPr/>
            </a:pPr>
            <a:r>
              <a:rPr lang="en-US" sz="2900" b="1" dirty="0" smtClean="0">
                <a:latin typeface="+mn-lt"/>
              </a:rPr>
              <a:t>Object Identification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Local naming conventions and requirements conflict.</a:t>
            </a:r>
          </a:p>
        </p:txBody>
      </p:sp>
    </p:spTree>
    <p:extLst>
      <p:ext uri="{BB962C8B-B14F-4D97-AF65-F5344CB8AC3E}">
        <p14:creationId xmlns:p14="http://schemas.microsoft.com/office/powerpoint/2010/main" val="3262529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 Physical construction model</a:t>
            </a:r>
            <a:endParaRPr lang="en-US" dirty="0"/>
          </a:p>
        </p:txBody>
      </p:sp>
    </p:spTree>
    <p:extLst>
      <p:ext uri="{BB962C8B-B14F-4D97-AF65-F5344CB8AC3E}">
        <p14:creationId xmlns:p14="http://schemas.microsoft.com/office/powerpoint/2010/main" val="34622842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CIM Network Construction Model</a:t>
            </a:r>
            <a:endParaRPr lang="en-US" dirty="0"/>
          </a:p>
        </p:txBody>
      </p:sp>
      <p:sp>
        <p:nvSpPr>
          <p:cNvPr id="3" name="Content Placeholder 2"/>
          <p:cNvSpPr>
            <a:spLocks noGrp="1"/>
          </p:cNvSpPr>
          <p:nvPr>
            <p:ph sz="half" idx="1"/>
          </p:nvPr>
        </p:nvSpPr>
        <p:spPr>
          <a:xfrm>
            <a:off x="457200" y="2895600"/>
            <a:ext cx="4038600" cy="2925763"/>
          </a:xfrm>
        </p:spPr>
        <p:txBody>
          <a:bodyPr>
            <a:normAutofit lnSpcReduction="10000"/>
          </a:bodyPr>
          <a:lstStyle/>
          <a:p>
            <a:r>
              <a:rPr lang="en-US" sz="2400" dirty="0" smtClean="0"/>
              <a:t>Core Network Blueprint </a:t>
            </a:r>
          </a:p>
          <a:p>
            <a:pPr lvl="1"/>
            <a:r>
              <a:rPr lang="en-US" sz="2000" dirty="0" smtClean="0"/>
              <a:t>Equipment role</a:t>
            </a:r>
          </a:p>
          <a:p>
            <a:pPr lvl="1"/>
            <a:r>
              <a:rPr lang="en-US" sz="2000" dirty="0" smtClean="0"/>
              <a:t>Connectivity</a:t>
            </a:r>
          </a:p>
          <a:p>
            <a:pPr lvl="1"/>
            <a:r>
              <a:rPr lang="en-US" sz="2000" dirty="0" smtClean="0"/>
              <a:t>Steady-state characteristics</a:t>
            </a:r>
          </a:p>
          <a:p>
            <a:pPr lvl="1"/>
            <a:r>
              <a:rPr lang="en-US" sz="2000" dirty="0" smtClean="0"/>
              <a:t>Relationship to asset model</a:t>
            </a:r>
          </a:p>
          <a:p>
            <a:r>
              <a:rPr lang="en-US" sz="2400" dirty="0" smtClean="0"/>
              <a:t>Schematics</a:t>
            </a:r>
          </a:p>
        </p:txBody>
      </p:sp>
      <p:sp>
        <p:nvSpPr>
          <p:cNvPr id="4" name="Content Placeholder 3"/>
          <p:cNvSpPr>
            <a:spLocks noGrp="1"/>
          </p:cNvSpPr>
          <p:nvPr>
            <p:ph sz="half" idx="2"/>
          </p:nvPr>
        </p:nvSpPr>
        <p:spPr>
          <a:xfrm>
            <a:off x="5105400" y="2895600"/>
            <a:ext cx="3581400" cy="2925763"/>
          </a:xfrm>
        </p:spPr>
        <p:txBody>
          <a:bodyPr>
            <a:normAutofit lnSpcReduction="10000"/>
          </a:bodyPr>
          <a:lstStyle/>
          <a:p>
            <a:r>
              <a:rPr lang="en-US" sz="2400" dirty="0" smtClean="0"/>
              <a:t>Additional data </a:t>
            </a:r>
          </a:p>
          <a:p>
            <a:pPr lvl="1"/>
            <a:r>
              <a:rPr lang="en-US" sz="2000" dirty="0" smtClean="0"/>
              <a:t>Measurements</a:t>
            </a:r>
          </a:p>
          <a:p>
            <a:pPr lvl="1"/>
            <a:r>
              <a:rPr lang="en-US" sz="2000" dirty="0" smtClean="0"/>
              <a:t>Special protection schemes</a:t>
            </a:r>
          </a:p>
          <a:p>
            <a:pPr lvl="1"/>
            <a:r>
              <a:rPr lang="en-US" sz="2000" dirty="0" smtClean="0"/>
              <a:t>Short circuit</a:t>
            </a:r>
          </a:p>
          <a:p>
            <a:pPr lvl="1"/>
            <a:r>
              <a:rPr lang="en-US" sz="2000" dirty="0" smtClean="0"/>
              <a:t>Unbalanced</a:t>
            </a:r>
          </a:p>
          <a:p>
            <a:pPr lvl="1"/>
            <a:r>
              <a:rPr lang="en-US" sz="2000" dirty="0" smtClean="0"/>
              <a:t>Standard dynamics</a:t>
            </a:r>
          </a:p>
          <a:p>
            <a:pPr lvl="1"/>
            <a:r>
              <a:rPr lang="en-US" sz="2000" dirty="0" smtClean="0"/>
              <a:t>Custom dynamics</a:t>
            </a:r>
          </a:p>
          <a:p>
            <a:endParaRPr lang="en-US" sz="2400" dirty="0"/>
          </a:p>
        </p:txBody>
      </p:sp>
      <p:sp>
        <p:nvSpPr>
          <p:cNvPr id="5" name="TextBox 4"/>
          <p:cNvSpPr txBox="1"/>
          <p:nvPr/>
        </p:nvSpPr>
        <p:spPr>
          <a:xfrm>
            <a:off x="762000" y="1524000"/>
            <a:ext cx="7543800" cy="830997"/>
          </a:xfrm>
          <a:prstGeom prst="rect">
            <a:avLst/>
          </a:prstGeom>
          <a:noFill/>
        </p:spPr>
        <p:txBody>
          <a:bodyPr wrap="square" rtlCol="0">
            <a:spAutoFit/>
          </a:bodyPr>
          <a:lstStyle/>
          <a:p>
            <a:r>
              <a:rPr lang="en-US" sz="2400" dirty="0" smtClean="0"/>
              <a:t>Includes all properties inherent in the system as it is constructed: </a:t>
            </a:r>
          </a:p>
        </p:txBody>
      </p:sp>
    </p:spTree>
    <p:extLst>
      <p:ext uri="{BB962C8B-B14F-4D97-AF65-F5344CB8AC3E}">
        <p14:creationId xmlns:p14="http://schemas.microsoft.com/office/powerpoint/2010/main" val="1017469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5791200" cy="685800"/>
          </a:xfrm>
        </p:spPr>
        <p:txBody>
          <a:bodyPr>
            <a:noAutofit/>
          </a:bodyPr>
          <a:lstStyle/>
          <a:p>
            <a:r>
              <a:rPr lang="en-US" sz="2800" dirty="0" smtClean="0"/>
              <a:t>CIM Example as an Object Graph</a:t>
            </a:r>
            <a:endParaRPr lang="en-US" sz="2800" dirty="0"/>
          </a:p>
        </p:txBody>
      </p:sp>
      <p:sp>
        <p:nvSpPr>
          <p:cNvPr id="3" name="Content Placeholder 2"/>
          <p:cNvSpPr>
            <a:spLocks noGrp="1"/>
          </p:cNvSpPr>
          <p:nvPr>
            <p:ph idx="1"/>
          </p:nvPr>
        </p:nvSpPr>
        <p:spPr>
          <a:xfrm>
            <a:off x="228600" y="1752600"/>
            <a:ext cx="2895600" cy="685800"/>
          </a:xfrm>
        </p:spPr>
        <p:txBody>
          <a:bodyPr>
            <a:normAutofit fontScale="62500" lnSpcReduction="20000"/>
          </a:bodyPr>
          <a:lstStyle/>
          <a:p>
            <a:r>
              <a:rPr lang="en-US" dirty="0" smtClean="0"/>
              <a:t>Objects are nodes.</a:t>
            </a:r>
          </a:p>
          <a:p>
            <a:r>
              <a:rPr lang="en-US" dirty="0" smtClean="0"/>
              <a:t>Relationships are arcs.</a:t>
            </a:r>
          </a:p>
        </p:txBody>
      </p:sp>
      <p:sp>
        <p:nvSpPr>
          <p:cNvPr id="4" name="Content Placeholder 2"/>
          <p:cNvSpPr txBox="1">
            <a:spLocks/>
          </p:cNvSpPr>
          <p:nvPr/>
        </p:nvSpPr>
        <p:spPr>
          <a:xfrm>
            <a:off x="3657600" y="1295400"/>
            <a:ext cx="1676400" cy="1828800"/>
          </a:xfrm>
          <a:prstGeom prst="rect">
            <a:avLst/>
          </a:prstGeom>
        </p:spPr>
        <p:txBody>
          <a:bodyPr vert="horz" lIns="91440" tIns="45720" rIns="91440" bIns="45720" rtlCol="0">
            <a:normAutofit fontScale="3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ST – station container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VL – voltage level container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 – terminal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CN – connectivity node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TN – topological node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BB –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busbar</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section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LN – line container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LS – line segment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CB – circuit breaker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X – power transformer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XE – power transformer end</a:t>
            </a:r>
          </a:p>
        </p:txBody>
      </p:sp>
      <p:pic>
        <p:nvPicPr>
          <p:cNvPr id="3074" name="Picture 2"/>
          <p:cNvPicPr>
            <a:picLocks noChangeAspect="1" noChangeArrowheads="1"/>
          </p:cNvPicPr>
          <p:nvPr/>
        </p:nvPicPr>
        <p:blipFill>
          <a:blip r:embed="rId2" cstate="print"/>
          <a:srcRect/>
          <a:stretch>
            <a:fillRect/>
          </a:stretch>
        </p:blipFill>
        <p:spPr bwMode="auto">
          <a:xfrm>
            <a:off x="457200" y="3200400"/>
            <a:ext cx="3152775" cy="27241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380238" y="1295400"/>
            <a:ext cx="3483585" cy="4829175"/>
          </a:xfrm>
          <a:prstGeom prst="rect">
            <a:avLst/>
          </a:prstGeom>
          <a:noFill/>
          <a:ln w="9525">
            <a:noFill/>
            <a:miter lim="800000"/>
            <a:headEnd/>
            <a:tailEnd/>
          </a:ln>
        </p:spPr>
      </p:pic>
      <p:sp>
        <p:nvSpPr>
          <p:cNvPr id="9" name="Right Arrow 8"/>
          <p:cNvSpPr/>
          <p:nvPr/>
        </p:nvSpPr>
        <p:spPr>
          <a:xfrm>
            <a:off x="3810000" y="4343400"/>
            <a:ext cx="1447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6581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Is the Physical Construction Sharable? Yes!</a:t>
            </a:r>
            <a:endParaRPr lang="en-US" sz="3600" dirty="0"/>
          </a:p>
        </p:txBody>
      </p:sp>
      <p:sp>
        <p:nvSpPr>
          <p:cNvPr id="3" name="Content Placeholder 2"/>
          <p:cNvSpPr>
            <a:spLocks noGrp="1"/>
          </p:cNvSpPr>
          <p:nvPr>
            <p:ph idx="1"/>
          </p:nvPr>
        </p:nvSpPr>
        <p:spPr/>
        <p:txBody>
          <a:bodyPr/>
          <a:lstStyle/>
          <a:p>
            <a:r>
              <a:rPr lang="en-US" sz="2400" dirty="0" smtClean="0"/>
              <a:t>Planners and operators typically don’t model exactly the same scope.</a:t>
            </a:r>
          </a:p>
          <a:p>
            <a:pPr lvl="1"/>
            <a:r>
              <a:rPr lang="en-US" sz="2000" dirty="0" smtClean="0"/>
              <a:t>Solution alternatives:</a:t>
            </a:r>
          </a:p>
          <a:p>
            <a:pPr lvl="2"/>
            <a:r>
              <a:rPr lang="en-US" sz="1800" dirty="0" smtClean="0"/>
              <a:t>Thou </a:t>
            </a:r>
            <a:r>
              <a:rPr lang="en-US" sz="1800" dirty="0" err="1" smtClean="0"/>
              <a:t>shalt</a:t>
            </a:r>
            <a:r>
              <a:rPr lang="en-US" sz="1800" dirty="0" smtClean="0"/>
              <a:t> share the same model. </a:t>
            </a:r>
          </a:p>
          <a:p>
            <a:pPr lvl="2"/>
            <a:r>
              <a:rPr lang="en-US" sz="1800" dirty="0" smtClean="0"/>
              <a:t>Derive different models from same master model.</a:t>
            </a:r>
          </a:p>
          <a:p>
            <a:pPr lvl="1"/>
            <a:r>
              <a:rPr lang="en-US" sz="2000" dirty="0" smtClean="0"/>
              <a:t>Who is the ‘owner’?</a:t>
            </a:r>
          </a:p>
          <a:p>
            <a:pPr lvl="2"/>
            <a:r>
              <a:rPr lang="en-US" sz="1800" dirty="0" smtClean="0"/>
              <a:t>Probably requires cooperation</a:t>
            </a:r>
          </a:p>
          <a:p>
            <a:pPr lvl="2"/>
            <a:r>
              <a:rPr lang="en-US" sz="1800" dirty="0" smtClean="0"/>
              <a:t>Operations manages the as-built (state estimation improves the quality)</a:t>
            </a:r>
          </a:p>
          <a:p>
            <a:pPr lvl="2"/>
            <a:r>
              <a:rPr lang="en-US" sz="1800" dirty="0" smtClean="0"/>
              <a:t>Planners manage the plans</a:t>
            </a:r>
          </a:p>
          <a:p>
            <a:pPr lvl="2"/>
            <a:r>
              <a:rPr lang="en-US" sz="1800" dirty="0" smtClean="0"/>
              <a:t>Each TSO manages its own territory</a:t>
            </a:r>
          </a:p>
          <a:p>
            <a:r>
              <a:rPr lang="en-US" sz="2400" dirty="0" smtClean="0"/>
              <a:t>Bus-branch </a:t>
            </a:r>
            <a:r>
              <a:rPr lang="en-US" sz="2400" dirty="0" err="1" smtClean="0"/>
              <a:t>vs</a:t>
            </a:r>
            <a:r>
              <a:rPr lang="en-US" sz="2400" dirty="0" smtClean="0"/>
              <a:t> node-breaker models.</a:t>
            </a:r>
          </a:p>
          <a:p>
            <a:pPr lvl="1"/>
            <a:r>
              <a:rPr lang="en-US" sz="2000" dirty="0" smtClean="0"/>
              <a:t>CIM offers solutions – see next slides</a:t>
            </a:r>
          </a:p>
          <a:p>
            <a:endParaRPr lang="en-US" sz="2400" dirty="0" smtClean="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58</a:t>
            </a:fld>
            <a:endParaRPr lang="en-US" dirty="0"/>
          </a:p>
        </p:txBody>
      </p:sp>
    </p:spTree>
    <p:extLst>
      <p:ext uri="{BB962C8B-B14F-4D97-AF65-F5344CB8AC3E}">
        <p14:creationId xmlns:p14="http://schemas.microsoft.com/office/powerpoint/2010/main" val="1626334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533400"/>
          </a:xfrm>
        </p:spPr>
        <p:txBody>
          <a:bodyPr>
            <a:normAutofit fontScale="90000"/>
          </a:bodyPr>
          <a:lstStyle/>
          <a:p>
            <a:r>
              <a:rPr lang="en-US" sz="3600" dirty="0" smtClean="0"/>
              <a:t>Equipment in CIM (without connectivity)</a:t>
            </a:r>
            <a:endParaRPr lang="en-US" sz="3600" dirty="0"/>
          </a:p>
        </p:txBody>
      </p:sp>
      <p:pic>
        <p:nvPicPr>
          <p:cNvPr id="192514" name="Picture 2"/>
          <p:cNvPicPr>
            <a:picLocks noChangeAspect="1" noChangeArrowheads="1"/>
          </p:cNvPicPr>
          <p:nvPr/>
        </p:nvPicPr>
        <p:blipFill>
          <a:blip r:embed="rId2" cstate="print"/>
          <a:srcRect/>
          <a:stretch>
            <a:fillRect/>
          </a:stretch>
        </p:blipFill>
        <p:spPr bwMode="auto">
          <a:xfrm>
            <a:off x="152400" y="1276350"/>
            <a:ext cx="8801100" cy="5581650"/>
          </a:xfrm>
          <a:prstGeom prst="rect">
            <a:avLst/>
          </a:prstGeom>
          <a:noFill/>
          <a:ln w="9525">
            <a:noFill/>
            <a:miter lim="800000"/>
            <a:headEnd/>
            <a:tailEnd/>
          </a:ln>
        </p:spPr>
      </p:pic>
    </p:spTree>
    <p:extLst>
      <p:ext uri="{BB962C8B-B14F-4D97-AF65-F5344CB8AC3E}">
        <p14:creationId xmlns:p14="http://schemas.microsoft.com/office/powerpoint/2010/main" val="18792901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in the CIM</a:t>
            </a:r>
            <a:endParaRPr lang="en-US" dirty="0"/>
          </a:p>
        </p:txBody>
      </p:sp>
      <p:sp>
        <p:nvSpPr>
          <p:cNvPr id="3" name="Content Placeholder 2"/>
          <p:cNvSpPr>
            <a:spLocks noGrp="1"/>
          </p:cNvSpPr>
          <p:nvPr>
            <p:ph idx="1"/>
          </p:nvPr>
        </p:nvSpPr>
        <p:spPr>
          <a:xfrm>
            <a:off x="457200" y="1600202"/>
            <a:ext cx="8229600" cy="3179122"/>
          </a:xfrm>
        </p:spPr>
        <p:txBody>
          <a:bodyPr/>
          <a:lstStyle/>
          <a:p>
            <a:r>
              <a:rPr lang="en-US" dirty="0"/>
              <a:t>A </a:t>
            </a:r>
            <a:r>
              <a:rPr lang="en-US" b="1" dirty="0"/>
              <a:t>Breaker</a:t>
            </a:r>
            <a:r>
              <a:rPr lang="en-US" dirty="0"/>
              <a:t> is “</a:t>
            </a:r>
            <a:r>
              <a:rPr lang="en-US" i="1" dirty="0"/>
              <a:t>a mechanical switching device capable of making, carrying and breaking currents under normal circuit conditions and also making, carrying for a specified time, and breaking current under specified abnormal circuit condition</a:t>
            </a:r>
            <a:r>
              <a:rPr lang="en-US" dirty="0"/>
              <a:t>”</a:t>
            </a:r>
          </a:p>
        </p:txBody>
      </p:sp>
      <p:pic>
        <p:nvPicPr>
          <p:cNvPr id="4" name="Picture 3"/>
          <p:cNvPicPr>
            <a:picLocks noChangeAspect="1"/>
          </p:cNvPicPr>
          <p:nvPr/>
        </p:nvPicPr>
        <p:blipFill>
          <a:blip r:embed="rId2"/>
          <a:stretch>
            <a:fillRect/>
          </a:stretch>
        </p:blipFill>
        <p:spPr>
          <a:xfrm>
            <a:off x="2778779" y="4779324"/>
            <a:ext cx="3634515" cy="1561495"/>
          </a:xfrm>
          <a:prstGeom prst="rect">
            <a:avLst/>
          </a:prstGeom>
        </p:spPr>
      </p:pic>
    </p:spTree>
    <p:extLst>
      <p:ext uri="{BB962C8B-B14F-4D97-AF65-F5344CB8AC3E}">
        <p14:creationId xmlns:p14="http://schemas.microsoft.com/office/powerpoint/2010/main" val="25452000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838200"/>
          </a:xfrm>
        </p:spPr>
        <p:txBody>
          <a:bodyPr>
            <a:normAutofit fontScale="90000"/>
          </a:bodyPr>
          <a:lstStyle/>
          <a:p>
            <a:r>
              <a:rPr lang="en-US" sz="3600" dirty="0" smtClean="0"/>
              <a:t>CIM Connectivity expresses input </a:t>
            </a:r>
            <a:br>
              <a:rPr lang="en-US" sz="3600" dirty="0" smtClean="0"/>
            </a:br>
            <a:r>
              <a:rPr lang="en-US" sz="3600" dirty="0" smtClean="0"/>
              <a:t>to topology processing</a:t>
            </a:r>
            <a:endParaRPr lang="en-US" sz="3600" dirty="0"/>
          </a:p>
        </p:txBody>
      </p:sp>
      <p:pic>
        <p:nvPicPr>
          <p:cNvPr id="191490" name="Picture 2"/>
          <p:cNvPicPr>
            <a:picLocks noChangeAspect="1" noChangeArrowheads="1"/>
          </p:cNvPicPr>
          <p:nvPr/>
        </p:nvPicPr>
        <p:blipFill>
          <a:blip r:embed="rId2" cstate="print"/>
          <a:srcRect/>
          <a:stretch>
            <a:fillRect/>
          </a:stretch>
        </p:blipFill>
        <p:spPr bwMode="auto">
          <a:xfrm>
            <a:off x="152400" y="1447800"/>
            <a:ext cx="8915400" cy="5410200"/>
          </a:xfrm>
          <a:prstGeom prst="rect">
            <a:avLst/>
          </a:prstGeom>
          <a:noFill/>
          <a:ln w="9525">
            <a:noFill/>
            <a:miter lim="800000"/>
            <a:headEnd/>
            <a:tailEnd/>
          </a:ln>
        </p:spPr>
      </p:pic>
    </p:spTree>
    <p:extLst>
      <p:ext uri="{BB962C8B-B14F-4D97-AF65-F5344CB8AC3E}">
        <p14:creationId xmlns:p14="http://schemas.microsoft.com/office/powerpoint/2010/main" val="32705138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normAutofit fontScale="90000"/>
          </a:bodyPr>
          <a:lstStyle/>
          <a:p>
            <a:r>
              <a:rPr lang="en-US" sz="3600" dirty="0" smtClean="0"/>
              <a:t>CIM Topology expresses output </a:t>
            </a:r>
            <a:br>
              <a:rPr lang="en-US" sz="3600" dirty="0" smtClean="0"/>
            </a:br>
            <a:r>
              <a:rPr lang="en-US" sz="3600" dirty="0" smtClean="0"/>
              <a:t>of topology processing.</a:t>
            </a:r>
            <a:endParaRPr lang="en-US" sz="3600" dirty="0"/>
          </a:p>
        </p:txBody>
      </p:sp>
      <p:pic>
        <p:nvPicPr>
          <p:cNvPr id="190467" name="Picture 3"/>
          <p:cNvPicPr>
            <a:picLocks noChangeAspect="1" noChangeArrowheads="1"/>
          </p:cNvPicPr>
          <p:nvPr/>
        </p:nvPicPr>
        <p:blipFill>
          <a:blip r:embed="rId2" cstate="print"/>
          <a:srcRect/>
          <a:stretch>
            <a:fillRect/>
          </a:stretch>
        </p:blipFill>
        <p:spPr bwMode="auto">
          <a:xfrm>
            <a:off x="0" y="1371600"/>
            <a:ext cx="9144000" cy="5486400"/>
          </a:xfrm>
          <a:prstGeom prst="rect">
            <a:avLst/>
          </a:prstGeom>
          <a:noFill/>
          <a:ln w="9525">
            <a:noFill/>
            <a:miter lim="800000"/>
            <a:headEnd/>
            <a:tailEnd/>
          </a:ln>
        </p:spPr>
      </p:pic>
    </p:spTree>
    <p:extLst>
      <p:ext uri="{BB962C8B-B14F-4D97-AF65-F5344CB8AC3E}">
        <p14:creationId xmlns:p14="http://schemas.microsoft.com/office/powerpoint/2010/main" val="27040559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944562"/>
          </a:xfrm>
        </p:spPr>
        <p:txBody>
          <a:bodyPr/>
          <a:lstStyle/>
          <a:p>
            <a:r>
              <a:rPr lang="en-US" sz="3200" dirty="0" smtClean="0"/>
              <a:t>Bus-branch and Node-breaker Compatibility</a:t>
            </a:r>
            <a:endParaRPr lang="en-US" sz="3200" dirty="0"/>
          </a:p>
        </p:txBody>
      </p:sp>
      <p:sp>
        <p:nvSpPr>
          <p:cNvPr id="3" name="Content Placeholder 2"/>
          <p:cNvSpPr>
            <a:spLocks noGrp="1"/>
          </p:cNvSpPr>
          <p:nvPr>
            <p:ph idx="1"/>
          </p:nvPr>
        </p:nvSpPr>
        <p:spPr/>
        <p:txBody>
          <a:bodyPr/>
          <a:lstStyle/>
          <a:p>
            <a:r>
              <a:rPr lang="en-US" sz="2400" dirty="0" smtClean="0"/>
              <a:t>If only bus-branch forms are used in modeling:</a:t>
            </a:r>
          </a:p>
          <a:p>
            <a:pPr lvl="1"/>
            <a:r>
              <a:rPr lang="en-US" sz="2000" dirty="0" smtClean="0"/>
              <a:t>Models can be directly entered in Topology form.</a:t>
            </a:r>
          </a:p>
          <a:p>
            <a:pPr lvl="1"/>
            <a:r>
              <a:rPr lang="en-US" sz="2000" dirty="0" smtClean="0"/>
              <a:t>Topology processing can be bypassed.</a:t>
            </a:r>
          </a:p>
          <a:p>
            <a:pPr lvl="1"/>
            <a:r>
              <a:rPr lang="en-US" sz="2000" dirty="0" smtClean="0"/>
              <a:t>CIM then mimics typical planning model detail.</a:t>
            </a:r>
          </a:p>
          <a:p>
            <a:r>
              <a:rPr lang="en-US" sz="2400" dirty="0" smtClean="0"/>
              <a:t>If model is to be shared between operations and planning:</a:t>
            </a:r>
          </a:p>
          <a:p>
            <a:pPr lvl="1"/>
            <a:r>
              <a:rPr lang="en-US" sz="2000" dirty="0" smtClean="0"/>
              <a:t>Source models are always in Connectivity form.</a:t>
            </a:r>
          </a:p>
          <a:p>
            <a:pPr lvl="1"/>
            <a:r>
              <a:rPr lang="en-US" sz="2000" dirty="0" smtClean="0"/>
              <a:t>Topology processing is used to generate Topology form.</a:t>
            </a:r>
          </a:p>
          <a:p>
            <a:pPr lvl="2"/>
            <a:r>
              <a:rPr lang="en-US" sz="1600" dirty="0" smtClean="0"/>
              <a:t>All EMS work this way.</a:t>
            </a:r>
          </a:p>
          <a:p>
            <a:pPr lvl="2"/>
            <a:r>
              <a:rPr lang="en-US" sz="1600" dirty="0" smtClean="0"/>
              <a:t>Many planning vendors also support this now.</a:t>
            </a:r>
          </a:p>
          <a:p>
            <a:pPr lvl="1"/>
            <a:r>
              <a:rPr lang="en-US" sz="2000" u="sng" dirty="0" smtClean="0"/>
              <a:t>Connectivity form does not require full switching detail.</a:t>
            </a:r>
          </a:p>
          <a:p>
            <a:pPr lvl="2"/>
            <a:r>
              <a:rPr lang="en-US" sz="1600" dirty="0" smtClean="0"/>
              <a:t>Any substation can be modeled with just one </a:t>
            </a:r>
            <a:r>
              <a:rPr lang="en-US" sz="1600" dirty="0" err="1" smtClean="0"/>
              <a:t>ConnectivityNode</a:t>
            </a:r>
            <a:r>
              <a:rPr lang="en-US" sz="1600" dirty="0" smtClean="0"/>
              <a:t> for each main Bus.</a:t>
            </a:r>
          </a:p>
          <a:p>
            <a:pPr lvl="2"/>
            <a:r>
              <a:rPr lang="en-US" sz="1600" dirty="0" smtClean="0"/>
              <a:t>This is appropriate, for example, with an initial version of a planned future substation.</a:t>
            </a:r>
            <a:endParaRPr lang="en-US" sz="2400" dirty="0" smtClean="0"/>
          </a:p>
          <a:p>
            <a:pPr lvl="1"/>
            <a:endParaRPr lang="en-US" sz="2000"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62</a:t>
            </a:fld>
            <a:endParaRPr lang="en-US" dirty="0"/>
          </a:p>
        </p:txBody>
      </p:sp>
    </p:spTree>
    <p:extLst>
      <p:ext uri="{BB962C8B-B14F-4D97-AF65-F5344CB8AC3E}">
        <p14:creationId xmlns:p14="http://schemas.microsoft.com/office/powerpoint/2010/main" val="4096632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Physical network process:</a:t>
            </a:r>
            <a:br>
              <a:rPr lang="en-US" sz="3200" dirty="0" smtClean="0"/>
            </a:br>
            <a:r>
              <a:rPr lang="en-US" sz="3200" dirty="0" smtClean="0"/>
              <a:t> supporting various kinds of analytical models.</a:t>
            </a:r>
            <a:endParaRPr lang="en-US" sz="3200" dirty="0"/>
          </a:p>
        </p:txBody>
      </p:sp>
      <p:pic>
        <p:nvPicPr>
          <p:cNvPr id="25601" name="Picture 1"/>
          <p:cNvPicPr>
            <a:picLocks noChangeAspect="1" noChangeArrowheads="1"/>
          </p:cNvPicPr>
          <p:nvPr/>
        </p:nvPicPr>
        <p:blipFill>
          <a:blip r:embed="rId2" cstate="print"/>
          <a:srcRect/>
          <a:stretch>
            <a:fillRect/>
          </a:stretch>
        </p:blipFill>
        <p:spPr bwMode="auto">
          <a:xfrm>
            <a:off x="0" y="1676400"/>
            <a:ext cx="9139525" cy="4574239"/>
          </a:xfrm>
          <a:prstGeom prst="rect">
            <a:avLst/>
          </a:prstGeom>
          <a:noFill/>
          <a:ln w="9525">
            <a:noFill/>
            <a:miter lim="800000"/>
            <a:headEnd/>
            <a:tailEnd/>
          </a:ln>
        </p:spPr>
      </p:pic>
    </p:spTree>
    <p:extLst>
      <p:ext uri="{BB962C8B-B14F-4D97-AF65-F5344CB8AC3E}">
        <p14:creationId xmlns:p14="http://schemas.microsoft.com/office/powerpoint/2010/main" val="3091386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Physical network process: </a:t>
            </a:r>
            <a:br>
              <a:rPr lang="en-US" sz="3200" dirty="0" smtClean="0"/>
            </a:br>
            <a:r>
              <a:rPr lang="en-US" sz="3200" dirty="0" smtClean="0"/>
              <a:t>New Construction Completes</a:t>
            </a:r>
            <a:endParaRPr lang="en-US" sz="3200" dirty="0"/>
          </a:p>
        </p:txBody>
      </p:sp>
      <p:pic>
        <p:nvPicPr>
          <p:cNvPr id="24578" name="Picture 2"/>
          <p:cNvPicPr>
            <a:picLocks noChangeAspect="1" noChangeArrowheads="1"/>
          </p:cNvPicPr>
          <p:nvPr/>
        </p:nvPicPr>
        <p:blipFill>
          <a:blip r:embed="rId2" cstate="print"/>
          <a:srcRect/>
          <a:stretch>
            <a:fillRect/>
          </a:stretch>
        </p:blipFill>
        <p:spPr bwMode="auto">
          <a:xfrm>
            <a:off x="-35459" y="1447800"/>
            <a:ext cx="9179459" cy="4594225"/>
          </a:xfrm>
          <a:prstGeom prst="rect">
            <a:avLst/>
          </a:prstGeom>
          <a:noFill/>
          <a:ln w="9525">
            <a:noFill/>
            <a:miter lim="800000"/>
            <a:headEnd/>
            <a:tailEnd/>
          </a:ln>
        </p:spPr>
      </p:pic>
    </p:spTree>
    <p:extLst>
      <p:ext uri="{BB962C8B-B14F-4D97-AF65-F5344CB8AC3E}">
        <p14:creationId xmlns:p14="http://schemas.microsoft.com/office/powerpoint/2010/main" val="189372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noAutofit/>
          </a:bodyPr>
          <a:lstStyle/>
          <a:p>
            <a:r>
              <a:rPr lang="en-US" sz="3200" dirty="0" smtClean="0"/>
              <a:t>Physical network process: updating My TSO when my neighbors post new models or plans.</a:t>
            </a:r>
            <a:endParaRPr lang="en-US" sz="3200" dirty="0"/>
          </a:p>
        </p:txBody>
      </p:sp>
      <p:pic>
        <p:nvPicPr>
          <p:cNvPr id="23553" name="Picture 1"/>
          <p:cNvPicPr>
            <a:picLocks noChangeAspect="1" noChangeArrowheads="1"/>
          </p:cNvPicPr>
          <p:nvPr/>
        </p:nvPicPr>
        <p:blipFill>
          <a:blip r:embed="rId2" cstate="print"/>
          <a:srcRect/>
          <a:stretch>
            <a:fillRect/>
          </a:stretch>
        </p:blipFill>
        <p:spPr bwMode="auto">
          <a:xfrm>
            <a:off x="4475" y="1524000"/>
            <a:ext cx="9139525" cy="4574239"/>
          </a:xfrm>
          <a:prstGeom prst="rect">
            <a:avLst/>
          </a:prstGeom>
          <a:noFill/>
          <a:ln w="9525">
            <a:noFill/>
            <a:miter lim="800000"/>
            <a:headEnd/>
            <a:tailEnd/>
          </a:ln>
        </p:spPr>
      </p:pic>
    </p:spTree>
    <p:extLst>
      <p:ext uri="{BB962C8B-B14F-4D97-AF65-F5344CB8AC3E}">
        <p14:creationId xmlns:p14="http://schemas.microsoft.com/office/powerpoint/2010/main" val="1853892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38200"/>
          </a:xfrm>
        </p:spPr>
        <p:txBody>
          <a:bodyPr>
            <a:noAutofit/>
          </a:bodyPr>
          <a:lstStyle/>
          <a:p>
            <a:r>
              <a:rPr lang="en-US" sz="3200" dirty="0" smtClean="0"/>
              <a:t>Physical network process: steps in evaluation of proposed new plans</a:t>
            </a:r>
            <a:endParaRPr lang="en-US" sz="3200" dirty="0"/>
          </a:p>
        </p:txBody>
      </p:sp>
      <p:pic>
        <p:nvPicPr>
          <p:cNvPr id="22529" name="Picture 1"/>
          <p:cNvPicPr>
            <a:picLocks noChangeAspect="1" noChangeArrowheads="1"/>
          </p:cNvPicPr>
          <p:nvPr/>
        </p:nvPicPr>
        <p:blipFill>
          <a:blip r:embed="rId2" cstate="print"/>
          <a:srcRect/>
          <a:stretch>
            <a:fillRect/>
          </a:stretch>
        </p:blipFill>
        <p:spPr bwMode="auto">
          <a:xfrm>
            <a:off x="0" y="1371600"/>
            <a:ext cx="9143999" cy="4576477"/>
          </a:xfrm>
          <a:prstGeom prst="rect">
            <a:avLst/>
          </a:prstGeom>
          <a:noFill/>
          <a:ln w="9525">
            <a:noFill/>
            <a:miter lim="800000"/>
            <a:headEnd/>
            <a:tailEnd/>
          </a:ln>
        </p:spPr>
      </p:pic>
    </p:spTree>
    <p:extLst>
      <p:ext uri="{BB962C8B-B14F-4D97-AF65-F5344CB8AC3E}">
        <p14:creationId xmlns:p14="http://schemas.microsoft.com/office/powerpoint/2010/main" val="1272798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381000"/>
            <a:ext cx="8229600" cy="838200"/>
          </a:xfrm>
        </p:spPr>
        <p:txBody>
          <a:bodyPr>
            <a:normAutofit/>
          </a:bodyPr>
          <a:lstStyle/>
          <a:p>
            <a:r>
              <a:rPr lang="en-US" sz="3600" dirty="0" smtClean="0"/>
              <a:t>61970-453 Display Layout Exchange</a:t>
            </a:r>
          </a:p>
        </p:txBody>
      </p:sp>
      <p:sp>
        <p:nvSpPr>
          <p:cNvPr id="52227" name="Rectangle 3"/>
          <p:cNvSpPr>
            <a:spLocks noGrp="1" noChangeArrowheads="1"/>
          </p:cNvSpPr>
          <p:nvPr>
            <p:ph type="body" idx="1"/>
          </p:nvPr>
        </p:nvSpPr>
        <p:spPr>
          <a:xfrm>
            <a:off x="533400" y="1295400"/>
            <a:ext cx="8610600" cy="4724400"/>
          </a:xfrm>
        </p:spPr>
        <p:txBody>
          <a:bodyPr>
            <a:noAutofit/>
          </a:bodyPr>
          <a:lstStyle/>
          <a:p>
            <a:pPr>
              <a:lnSpc>
                <a:spcPct val="80000"/>
              </a:lnSpc>
            </a:pPr>
            <a:r>
              <a:rPr lang="en-US" sz="1600" dirty="0" smtClean="0"/>
              <a:t>Purpose:</a:t>
            </a:r>
          </a:p>
          <a:p>
            <a:pPr lvl="1">
              <a:lnSpc>
                <a:spcPct val="80000"/>
              </a:lnSpc>
            </a:pPr>
            <a:r>
              <a:rPr lang="en-US" sz="1400" dirty="0" smtClean="0"/>
              <a:t>To exchange schematic display layouts accompanying model or solution exchanges.</a:t>
            </a:r>
          </a:p>
          <a:p>
            <a:pPr lvl="1">
              <a:lnSpc>
                <a:spcPct val="80000"/>
              </a:lnSpc>
            </a:pPr>
            <a:r>
              <a:rPr lang="en-US" sz="1400" dirty="0" smtClean="0"/>
              <a:t>Corresponds to the part of display maintenance work that normally goes with model maintenance.</a:t>
            </a:r>
          </a:p>
          <a:p>
            <a:pPr>
              <a:lnSpc>
                <a:spcPct val="80000"/>
              </a:lnSpc>
            </a:pPr>
            <a:r>
              <a:rPr lang="en-US" sz="1600" dirty="0" smtClean="0"/>
              <a:t>Defines graphic objects used in the sender’s displays:</a:t>
            </a:r>
          </a:p>
          <a:p>
            <a:pPr lvl="1">
              <a:lnSpc>
                <a:spcPct val="80000"/>
              </a:lnSpc>
            </a:pPr>
            <a:r>
              <a:rPr lang="en-US" sz="1400" dirty="0" smtClean="0"/>
              <a:t>Usually linked to a model object, but can also be background.</a:t>
            </a:r>
          </a:p>
          <a:p>
            <a:pPr lvl="1">
              <a:lnSpc>
                <a:spcPct val="80000"/>
              </a:lnSpc>
            </a:pPr>
            <a:r>
              <a:rPr lang="en-US" sz="1400" dirty="0" smtClean="0"/>
              <a:t>One or more location coordinates. (Optional glue points.)</a:t>
            </a:r>
          </a:p>
          <a:p>
            <a:pPr lvl="1">
              <a:lnSpc>
                <a:spcPct val="80000"/>
              </a:lnSpc>
            </a:pPr>
            <a:r>
              <a:rPr lang="en-US" sz="1400" dirty="0" smtClean="0"/>
              <a:t>Graphic style reference.</a:t>
            </a:r>
          </a:p>
          <a:p>
            <a:pPr lvl="1">
              <a:lnSpc>
                <a:spcPct val="80000"/>
              </a:lnSpc>
            </a:pPr>
            <a:r>
              <a:rPr lang="en-US" sz="1400" dirty="0" smtClean="0"/>
              <a:t>Does not define Interpretation of graphic style references.</a:t>
            </a:r>
          </a:p>
          <a:p>
            <a:pPr>
              <a:lnSpc>
                <a:spcPct val="80000"/>
              </a:lnSpc>
            </a:pPr>
            <a:r>
              <a:rPr lang="en-US" sz="1600" dirty="0" smtClean="0"/>
              <a:t>Usage</a:t>
            </a:r>
          </a:p>
          <a:p>
            <a:pPr lvl="1">
              <a:lnSpc>
                <a:spcPct val="80000"/>
              </a:lnSpc>
            </a:pPr>
            <a:r>
              <a:rPr lang="en-US" sz="1400" dirty="0" smtClean="0"/>
              <a:t>Sender describes diagram.</a:t>
            </a:r>
          </a:p>
          <a:p>
            <a:pPr lvl="2">
              <a:lnSpc>
                <a:spcPct val="80000"/>
              </a:lnSpc>
            </a:pPr>
            <a:r>
              <a:rPr lang="en-US" sz="1050" dirty="0" smtClean="0"/>
              <a:t>Senders disclose the way their system uses graphic styles.</a:t>
            </a:r>
          </a:p>
          <a:p>
            <a:pPr lvl="2">
              <a:lnSpc>
                <a:spcPct val="80000"/>
              </a:lnSpc>
            </a:pPr>
            <a:r>
              <a:rPr lang="en-US" sz="1050" dirty="0" smtClean="0"/>
              <a:t>Object placements describe sender’s diagram as is.</a:t>
            </a:r>
          </a:p>
          <a:p>
            <a:pPr lvl="1">
              <a:lnSpc>
                <a:spcPct val="80000"/>
              </a:lnSpc>
            </a:pPr>
            <a:r>
              <a:rPr lang="en-US" sz="1400" dirty="0" smtClean="0"/>
              <a:t>Receiver must decide how to render the diagram in its system.</a:t>
            </a:r>
          </a:p>
          <a:p>
            <a:pPr lvl="2">
              <a:lnSpc>
                <a:spcPct val="80000"/>
              </a:lnSpc>
            </a:pPr>
            <a:r>
              <a:rPr lang="en-US" sz="1050" dirty="0" smtClean="0"/>
              <a:t>Create interpretation of sender’s styles. </a:t>
            </a:r>
          </a:p>
          <a:p>
            <a:pPr lvl="2">
              <a:lnSpc>
                <a:spcPct val="80000"/>
              </a:lnSpc>
            </a:pPr>
            <a:r>
              <a:rPr lang="en-US" sz="1050" dirty="0" smtClean="0"/>
              <a:t>Receivers are not expected to duplicate functionality.</a:t>
            </a:r>
          </a:p>
          <a:p>
            <a:pPr lvl="2">
              <a:lnSpc>
                <a:spcPct val="80000"/>
              </a:lnSpc>
            </a:pPr>
            <a:r>
              <a:rPr lang="en-US" sz="1050" dirty="0" smtClean="0"/>
              <a:t>Receivers may break apart complex styles or combine simpler styles.</a:t>
            </a:r>
          </a:p>
          <a:p>
            <a:pPr lvl="1">
              <a:lnSpc>
                <a:spcPct val="80000"/>
              </a:lnSpc>
            </a:pPr>
            <a:r>
              <a:rPr lang="en-US" sz="1400" dirty="0" smtClean="0"/>
              <a:t>Receiver provides the graphic style interpretation models for their display management software.</a:t>
            </a:r>
          </a:p>
          <a:p>
            <a:pPr>
              <a:lnSpc>
                <a:spcPct val="80000"/>
              </a:lnSpc>
            </a:pPr>
            <a:r>
              <a:rPr lang="en-US" sz="1600" dirty="0" smtClean="0"/>
              <a:t>Result:</a:t>
            </a:r>
          </a:p>
          <a:p>
            <a:pPr lvl="1">
              <a:lnSpc>
                <a:spcPct val="80000"/>
              </a:lnSpc>
            </a:pPr>
            <a:r>
              <a:rPr lang="en-US" sz="1400" dirty="0" smtClean="0"/>
              <a:t>Layouts and names of things should be familiar.</a:t>
            </a:r>
          </a:p>
          <a:p>
            <a:pPr lvl="1">
              <a:lnSpc>
                <a:spcPct val="80000"/>
              </a:lnSpc>
            </a:pPr>
            <a:r>
              <a:rPr lang="en-US" sz="1400" dirty="0" smtClean="0"/>
              <a:t>Exact replication graphically is likely only when sender and receiver applications are the same.</a:t>
            </a:r>
          </a:p>
          <a:p>
            <a:pPr lvl="1">
              <a:lnSpc>
                <a:spcPct val="80000"/>
              </a:lnSpc>
            </a:pPr>
            <a:r>
              <a:rPr lang="en-US" sz="1400" dirty="0" smtClean="0"/>
              <a:t>Exact replication functionally is likely only when sender and receiver applications are the same.</a:t>
            </a:r>
          </a:p>
          <a:p>
            <a:pPr lvl="1">
              <a:lnSpc>
                <a:spcPct val="80000"/>
              </a:lnSpc>
            </a:pPr>
            <a:endParaRPr lang="en-US" sz="1400" dirty="0" smtClean="0"/>
          </a:p>
        </p:txBody>
      </p:sp>
    </p:spTree>
    <p:extLst>
      <p:ext uri="{BB962C8B-B14F-4D97-AF65-F5344CB8AC3E}">
        <p14:creationId xmlns:p14="http://schemas.microsoft.com/office/powerpoint/2010/main" val="287031075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76201" y="381000"/>
            <a:ext cx="3581400" cy="683442"/>
          </a:xfrm>
        </p:spPr>
        <p:txBody>
          <a:bodyPr/>
          <a:lstStyle/>
          <a:p>
            <a:pPr eaLnBrk="1" hangingPunct="1"/>
            <a:r>
              <a:rPr lang="en-GB" sz="3600" dirty="0" smtClean="0"/>
              <a:t>Diagram Layout</a:t>
            </a:r>
          </a:p>
        </p:txBody>
      </p:sp>
      <p:sp>
        <p:nvSpPr>
          <p:cNvPr id="38915" name="Footer Placeholder 3"/>
          <p:cNvSpPr>
            <a:spLocks noGrp="1"/>
          </p:cNvSpPr>
          <p:nvPr>
            <p:ph type="ftr" sz="quarter" idx="10"/>
          </p:nvPr>
        </p:nvSpPr>
        <p:spPr>
          <a:noFill/>
        </p:spPr>
        <p:txBody>
          <a:bodyPr/>
          <a:lstStyle/>
          <a:p>
            <a:r>
              <a:rPr lang="en-GB" smtClean="0"/>
              <a:t>P </a:t>
            </a:r>
            <a:fld id="{81E57C03-ECCA-4612-81F8-8F5F85636136}" type="slidenum">
              <a:rPr lang="en-GB" smtClean="0"/>
              <a:pPr/>
              <a:t>68</a:t>
            </a:fld>
            <a:endParaRPr lang="en-GB" smtClean="0"/>
          </a:p>
        </p:txBody>
      </p:sp>
      <p:pic>
        <p:nvPicPr>
          <p:cNvPr id="38916" name="Picture 4"/>
          <p:cNvPicPr>
            <a:picLocks noChangeAspect="1" noChangeArrowheads="1"/>
          </p:cNvPicPr>
          <p:nvPr/>
        </p:nvPicPr>
        <p:blipFill>
          <a:blip r:embed="rId3" cstate="print"/>
          <a:srcRect/>
          <a:stretch>
            <a:fillRect/>
          </a:stretch>
        </p:blipFill>
        <p:spPr bwMode="auto">
          <a:xfrm>
            <a:off x="677624" y="947163"/>
            <a:ext cx="7798801" cy="5240674"/>
          </a:xfrm>
          <a:prstGeom prst="rect">
            <a:avLst/>
          </a:prstGeom>
          <a:noFill/>
          <a:ln w="9525">
            <a:noFill/>
            <a:miter lim="800000"/>
            <a:headEnd/>
            <a:tailEnd/>
          </a:ln>
        </p:spPr>
      </p:pic>
    </p:spTree>
    <p:extLst>
      <p:ext uri="{BB962C8B-B14F-4D97-AF65-F5344CB8AC3E}">
        <p14:creationId xmlns:p14="http://schemas.microsoft.com/office/powerpoint/2010/main" val="66042017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Operating Hypothesis</a:t>
            </a:r>
            <a:endParaRPr lang="en-US" dirty="0"/>
          </a:p>
        </p:txBody>
      </p:sp>
    </p:spTree>
    <p:extLst>
      <p:ext uri="{BB962C8B-B14F-4D97-AF65-F5344CB8AC3E}">
        <p14:creationId xmlns:p14="http://schemas.microsoft.com/office/powerpoint/2010/main" val="646107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in the CIM</a:t>
            </a:r>
            <a:endParaRPr lang="en-US" dirty="0"/>
          </a:p>
        </p:txBody>
      </p:sp>
      <p:sp>
        <p:nvSpPr>
          <p:cNvPr id="3" name="Content Placeholder 2"/>
          <p:cNvSpPr>
            <a:spLocks noGrp="1"/>
          </p:cNvSpPr>
          <p:nvPr>
            <p:ph idx="1"/>
          </p:nvPr>
        </p:nvSpPr>
        <p:spPr>
          <a:xfrm>
            <a:off x="457201" y="1600201"/>
            <a:ext cx="5121337" cy="4525963"/>
          </a:xfrm>
        </p:spPr>
        <p:txBody>
          <a:bodyPr>
            <a:normAutofit fontScale="77500" lnSpcReduction="20000"/>
          </a:bodyPr>
          <a:lstStyle/>
          <a:p>
            <a:r>
              <a:rPr lang="en-US" b="1" dirty="0"/>
              <a:t>Breaker</a:t>
            </a:r>
            <a:r>
              <a:rPr lang="en-US" dirty="0"/>
              <a:t> is a type of </a:t>
            </a:r>
            <a:r>
              <a:rPr lang="en-US" b="1" dirty="0" err="1"/>
              <a:t>ProtectedSwitch</a:t>
            </a:r>
            <a:r>
              <a:rPr lang="en-US" dirty="0"/>
              <a:t>, with attributes to define the current rating and transit time</a:t>
            </a:r>
          </a:p>
          <a:p>
            <a:r>
              <a:rPr lang="en-US" b="1" dirty="0" err="1"/>
              <a:t>ProtectedSwitch</a:t>
            </a:r>
            <a:r>
              <a:rPr lang="en-US" dirty="0"/>
              <a:t> is a type of </a:t>
            </a:r>
            <a:r>
              <a:rPr lang="en-US" b="1" dirty="0"/>
              <a:t>Switch</a:t>
            </a:r>
            <a:r>
              <a:rPr lang="en-US" dirty="0"/>
              <a:t> that can be operated by protection equipment</a:t>
            </a:r>
          </a:p>
          <a:p>
            <a:r>
              <a:rPr lang="en-US" b="1" dirty="0"/>
              <a:t>Switch</a:t>
            </a:r>
            <a:r>
              <a:rPr lang="en-US" dirty="0"/>
              <a:t> is a generic class for any piece of conducting equipment that operates as a switch in the network and has an attribute to define whether the switch is normally open or closed. </a:t>
            </a:r>
          </a:p>
        </p:txBody>
      </p:sp>
      <p:pic>
        <p:nvPicPr>
          <p:cNvPr id="4" name="Picture 3"/>
          <p:cNvPicPr>
            <a:picLocks noChangeAspect="1"/>
          </p:cNvPicPr>
          <p:nvPr/>
        </p:nvPicPr>
        <p:blipFill>
          <a:blip r:embed="rId2"/>
          <a:stretch>
            <a:fillRect/>
          </a:stretch>
        </p:blipFill>
        <p:spPr>
          <a:xfrm>
            <a:off x="5578538" y="2502597"/>
            <a:ext cx="3263900" cy="2743200"/>
          </a:xfrm>
          <a:prstGeom prst="rect">
            <a:avLst/>
          </a:prstGeom>
        </p:spPr>
      </p:pic>
    </p:spTree>
    <p:extLst>
      <p:ext uri="{BB962C8B-B14F-4D97-AF65-F5344CB8AC3E}">
        <p14:creationId xmlns:p14="http://schemas.microsoft.com/office/powerpoint/2010/main" val="32004947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219200"/>
          </a:xfrm>
        </p:spPr>
        <p:txBody>
          <a:bodyPr>
            <a:noAutofit/>
          </a:bodyPr>
          <a:lstStyle/>
          <a:p>
            <a:r>
              <a:rPr lang="en-US" sz="3600" dirty="0" smtClean="0"/>
              <a:t>Can the Operating Hypothesis be Shared? </a:t>
            </a:r>
            <a:br>
              <a:rPr lang="en-US" sz="3600" dirty="0" smtClean="0"/>
            </a:br>
            <a:r>
              <a:rPr lang="en-US" sz="3200" dirty="0" smtClean="0"/>
              <a:t>Yes, but only happens in limited use cases.</a:t>
            </a:r>
            <a:endParaRPr lang="en-US" sz="3600" dirty="0"/>
          </a:p>
        </p:txBody>
      </p:sp>
      <p:sp>
        <p:nvSpPr>
          <p:cNvPr id="3" name="Content Placeholder 2"/>
          <p:cNvSpPr>
            <a:spLocks noGrp="1"/>
          </p:cNvSpPr>
          <p:nvPr>
            <p:ph idx="1"/>
          </p:nvPr>
        </p:nvSpPr>
        <p:spPr>
          <a:xfrm>
            <a:off x="457200" y="2286000"/>
            <a:ext cx="8229600" cy="3840163"/>
          </a:xfrm>
        </p:spPr>
        <p:txBody>
          <a:bodyPr>
            <a:normAutofit/>
          </a:bodyPr>
          <a:lstStyle/>
          <a:p>
            <a:r>
              <a:rPr lang="en-US" sz="2400" dirty="0" smtClean="0"/>
              <a:t>The CIM information model for OH is the same.</a:t>
            </a:r>
          </a:p>
          <a:p>
            <a:pPr lvl="1"/>
            <a:r>
              <a:rPr lang="en-US" sz="2000" dirty="0" smtClean="0"/>
              <a:t>Power flow algorithm is the same in EMS or planning contexts.</a:t>
            </a:r>
          </a:p>
          <a:p>
            <a:pPr lvl="1"/>
            <a:r>
              <a:rPr lang="en-US" sz="2000" dirty="0" smtClean="0"/>
              <a:t>Key use cases require this:</a:t>
            </a:r>
          </a:p>
          <a:p>
            <a:pPr lvl="2"/>
            <a:r>
              <a:rPr lang="en-US" sz="1800" dirty="0" smtClean="0"/>
              <a:t>Initializing planning software from past operating states.</a:t>
            </a:r>
          </a:p>
          <a:p>
            <a:r>
              <a:rPr lang="en-US" sz="2400" dirty="0" smtClean="0"/>
              <a:t>Normal setup processes for OH data are different between operations and planning.</a:t>
            </a:r>
          </a:p>
          <a:p>
            <a:pPr lvl="1"/>
            <a:r>
              <a:rPr lang="en-US" sz="2000" dirty="0" smtClean="0"/>
              <a:t>EMS automates OH setup based on models of operating practice.</a:t>
            </a:r>
          </a:p>
          <a:p>
            <a:pPr lvl="1"/>
            <a:r>
              <a:rPr lang="en-US" sz="2000" dirty="0" smtClean="0"/>
              <a:t>Planning OH setup varies with the type of study.</a:t>
            </a:r>
          </a:p>
        </p:txBody>
      </p:sp>
    </p:spTree>
    <p:extLst>
      <p:ext uri="{BB962C8B-B14F-4D97-AF65-F5344CB8AC3E}">
        <p14:creationId xmlns:p14="http://schemas.microsoft.com/office/powerpoint/2010/main" val="11012330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lstStyle/>
          <a:p>
            <a:r>
              <a:rPr lang="en-US" sz="3600" dirty="0" smtClean="0"/>
              <a:t>Operating Practices Model – </a:t>
            </a:r>
            <a:br>
              <a:rPr lang="en-US" sz="3600" dirty="0" smtClean="0"/>
            </a:br>
            <a:r>
              <a:rPr lang="en-US" sz="3600" dirty="0" smtClean="0"/>
              <a:t>EMS Operations</a:t>
            </a:r>
            <a:endParaRPr lang="en-US" sz="3600" dirty="0"/>
          </a:p>
        </p:txBody>
      </p:sp>
      <p:sp>
        <p:nvSpPr>
          <p:cNvPr id="3" name="Content Placeholder 2"/>
          <p:cNvSpPr>
            <a:spLocks noGrp="1"/>
          </p:cNvSpPr>
          <p:nvPr>
            <p:ph idx="1"/>
          </p:nvPr>
        </p:nvSpPr>
        <p:spPr>
          <a:xfrm>
            <a:off x="457200" y="1828800"/>
            <a:ext cx="8229600" cy="4221163"/>
          </a:xfrm>
        </p:spPr>
        <p:txBody>
          <a:bodyPr/>
          <a:lstStyle/>
          <a:p>
            <a:r>
              <a:rPr lang="en-US" sz="2800" dirty="0" smtClean="0"/>
              <a:t>For EMS, CIM provides classes that model operating practices:</a:t>
            </a:r>
          </a:p>
          <a:p>
            <a:pPr lvl="1"/>
            <a:r>
              <a:rPr lang="en-US" sz="2400" dirty="0" smtClean="0"/>
              <a:t>Load distribution as a function of time</a:t>
            </a:r>
          </a:p>
          <a:p>
            <a:pPr lvl="1"/>
            <a:r>
              <a:rPr lang="en-US" sz="2400" dirty="0" smtClean="0"/>
              <a:t>Generation dispatch input</a:t>
            </a:r>
          </a:p>
          <a:p>
            <a:pPr lvl="1"/>
            <a:r>
              <a:rPr lang="en-US" sz="2400" dirty="0" smtClean="0"/>
              <a:t>Target voltage, flow schedules</a:t>
            </a:r>
          </a:p>
          <a:p>
            <a:pPr lvl="1"/>
            <a:r>
              <a:rPr lang="en-US" sz="2400" dirty="0" smtClean="0"/>
              <a:t>Switching schedules</a:t>
            </a:r>
          </a:p>
          <a:p>
            <a:r>
              <a:rPr lang="en-US" sz="2800" dirty="0" smtClean="0"/>
              <a:t>These enable automatic calculation of an operating hypothesis.</a:t>
            </a:r>
          </a:p>
        </p:txBody>
      </p:sp>
    </p:spTree>
    <p:extLst>
      <p:ext uri="{BB962C8B-B14F-4D97-AF65-F5344CB8AC3E}">
        <p14:creationId xmlns:p14="http://schemas.microsoft.com/office/powerpoint/2010/main" val="35331651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49F8EDC-486C-486D-91C3-F0BB61E194C4}" type="slidenum">
              <a:rPr lang="en-US" smtClean="0"/>
              <a:pPr>
                <a:defRPr/>
              </a:pPr>
              <a:t>72</a:t>
            </a:fld>
            <a:endParaRPr lang="en-US" dirty="0"/>
          </a:p>
        </p:txBody>
      </p:sp>
      <p:pic>
        <p:nvPicPr>
          <p:cNvPr id="78850" name="Picture 2"/>
          <p:cNvPicPr>
            <a:picLocks noChangeAspect="1" noChangeArrowheads="1"/>
          </p:cNvPicPr>
          <p:nvPr/>
        </p:nvPicPr>
        <p:blipFill>
          <a:blip r:embed="rId2" cstate="print"/>
          <a:srcRect/>
          <a:stretch>
            <a:fillRect/>
          </a:stretch>
        </p:blipFill>
        <p:spPr bwMode="auto">
          <a:xfrm>
            <a:off x="128045" y="609600"/>
            <a:ext cx="9015955" cy="5353050"/>
          </a:xfrm>
          <a:prstGeom prst="rect">
            <a:avLst/>
          </a:prstGeom>
          <a:noFill/>
          <a:ln w="9525">
            <a:noFill/>
            <a:miter lim="800000"/>
            <a:headEnd/>
            <a:tailEnd/>
          </a:ln>
        </p:spPr>
      </p:pic>
    </p:spTree>
    <p:extLst>
      <p:ext uri="{BB962C8B-B14F-4D97-AF65-F5344CB8AC3E}">
        <p14:creationId xmlns:p14="http://schemas.microsoft.com/office/powerpoint/2010/main" val="6249375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57200" y="304800"/>
            <a:ext cx="8229600" cy="1066800"/>
          </a:xfrm>
        </p:spPr>
        <p:txBody>
          <a:bodyPr>
            <a:normAutofit/>
          </a:bodyPr>
          <a:lstStyle/>
          <a:p>
            <a:r>
              <a:rPr lang="en-US" sz="2800" dirty="0" smtClean="0"/>
              <a:t>CIM dataset partitioning facilitates efficient exchange of sequences of cases.</a:t>
            </a:r>
          </a:p>
        </p:txBody>
      </p:sp>
      <p:sp>
        <p:nvSpPr>
          <p:cNvPr id="7" name="TextBox 6"/>
          <p:cNvSpPr txBox="1"/>
          <p:nvPr/>
        </p:nvSpPr>
        <p:spPr>
          <a:xfrm>
            <a:off x="5943600" y="3048000"/>
            <a:ext cx="2895600" cy="1754326"/>
          </a:xfrm>
          <a:prstGeom prst="rect">
            <a:avLst/>
          </a:prstGeom>
          <a:noFill/>
        </p:spPr>
        <p:txBody>
          <a:bodyPr wrap="square" rtlCol="0">
            <a:spAutoFit/>
          </a:bodyPr>
          <a:lstStyle/>
          <a:p>
            <a:r>
              <a:rPr lang="en-US" dirty="0" smtClean="0"/>
              <a:t>Dependency relationships are expressed in headers.</a:t>
            </a:r>
          </a:p>
          <a:p>
            <a:endParaRPr lang="en-US" dirty="0" smtClean="0"/>
          </a:p>
          <a:p>
            <a:r>
              <a:rPr lang="en-US" dirty="0" smtClean="0"/>
              <a:t>Example:</a:t>
            </a:r>
            <a:endParaRPr lang="en-US" dirty="0"/>
          </a:p>
          <a:p>
            <a:r>
              <a:rPr lang="en-US" dirty="0" smtClean="0"/>
              <a:t>- Exporting a sequence of state estimator results.</a:t>
            </a:r>
          </a:p>
        </p:txBody>
      </p:sp>
      <p:pic>
        <p:nvPicPr>
          <p:cNvPr id="77825" name="Picture 1"/>
          <p:cNvPicPr>
            <a:picLocks noChangeAspect="1" noChangeArrowheads="1"/>
          </p:cNvPicPr>
          <p:nvPr/>
        </p:nvPicPr>
        <p:blipFill>
          <a:blip r:embed="rId3" cstate="print"/>
          <a:srcRect/>
          <a:stretch>
            <a:fillRect/>
          </a:stretch>
        </p:blipFill>
        <p:spPr bwMode="auto">
          <a:xfrm>
            <a:off x="1143000" y="1600200"/>
            <a:ext cx="4171950" cy="4352925"/>
          </a:xfrm>
          <a:prstGeom prst="rect">
            <a:avLst/>
          </a:prstGeom>
          <a:noFill/>
          <a:ln w="9525">
            <a:noFill/>
            <a:miter lim="800000"/>
            <a:headEnd/>
            <a:tailEnd/>
          </a:ln>
        </p:spPr>
      </p:pic>
    </p:spTree>
    <p:extLst>
      <p:ext uri="{BB962C8B-B14F-4D97-AF65-F5344CB8AC3E}">
        <p14:creationId xmlns:p14="http://schemas.microsoft.com/office/powerpoint/2010/main" val="146143271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Model organization in CIM</a:t>
            </a:r>
            <a:endParaRPr lang="en-US" dirty="0"/>
          </a:p>
        </p:txBody>
      </p:sp>
    </p:spTree>
    <p:extLst>
      <p:ext uri="{BB962C8B-B14F-4D97-AF65-F5344CB8AC3E}">
        <p14:creationId xmlns:p14="http://schemas.microsoft.com/office/powerpoint/2010/main" val="2670160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Authority Sets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Partition models by instance</a:t>
            </a:r>
          </a:p>
          <a:p>
            <a:pPr lvl="1"/>
            <a:r>
              <a:rPr lang="en-US" dirty="0" smtClean="0"/>
              <a:t>Each model object belongs to one and only one MAS</a:t>
            </a:r>
          </a:p>
          <a:p>
            <a:r>
              <a:rPr lang="en-US" dirty="0" smtClean="0"/>
              <a:t>CIM model exchange is modularized by MAS</a:t>
            </a:r>
          </a:p>
          <a:p>
            <a:pPr lvl="1"/>
            <a:r>
              <a:rPr lang="en-US" dirty="0" smtClean="0"/>
              <a:t>e.g. A model with multiple MAS is packaged as a zip of MAS files.</a:t>
            </a:r>
          </a:p>
          <a:p>
            <a:pPr lvl="1"/>
            <a:r>
              <a:rPr lang="en-US" dirty="0" smtClean="0"/>
              <a:t>Exchanges of partial models where the parts (and part boundaries) are defined by MAS.</a:t>
            </a:r>
          </a:p>
          <a:p>
            <a:r>
              <a:rPr lang="en-US" dirty="0" smtClean="0"/>
              <a:t>Designed to support exchange process:</a:t>
            </a:r>
          </a:p>
          <a:p>
            <a:pPr lvl="1"/>
            <a:r>
              <a:rPr lang="en-US" dirty="0" smtClean="0"/>
              <a:t>A specific model authority per MAS</a:t>
            </a:r>
          </a:p>
          <a:p>
            <a:pPr lvl="1"/>
            <a:r>
              <a:rPr lang="en-US" dirty="0" smtClean="0"/>
              <a:t>Mastership divided by MAS</a:t>
            </a:r>
          </a:p>
          <a:p>
            <a:r>
              <a:rPr lang="en-US" dirty="0" smtClean="0"/>
              <a:t>Designed to support assembly of models:</a:t>
            </a:r>
          </a:p>
          <a:p>
            <a:pPr lvl="1"/>
            <a:r>
              <a:rPr lang="en-US" dirty="0" smtClean="0"/>
              <a:t>Combine a collection of MAS to form a complete model.</a:t>
            </a:r>
            <a:endParaRPr lang="en-US" dirty="0"/>
          </a:p>
        </p:txBody>
      </p:sp>
    </p:spTree>
    <p:extLst>
      <p:ext uri="{BB962C8B-B14F-4D97-AF65-F5344CB8AC3E}">
        <p14:creationId xmlns:p14="http://schemas.microsoft.com/office/powerpoint/2010/main" val="3591291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3276600" y="914400"/>
            <a:ext cx="5867400" cy="5943600"/>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normAutofit/>
          </a:bodyPr>
          <a:lstStyle/>
          <a:p>
            <a:pPr marL="742950" marR="0" lvl="1" indent="-285750" algn="l" defTabSz="914400" rtl="0" eaLnBrk="0" fontAlgn="base" latinLnBrk="0" hangingPunct="0">
              <a:lnSpc>
                <a:spcPct val="80000"/>
              </a:lnSpc>
              <a:spcBef>
                <a:spcPct val="20000"/>
              </a:spcBef>
              <a:spcAft>
                <a:spcPct val="0"/>
              </a:spcAft>
              <a:buClrTx/>
              <a:buSzTx/>
              <a:buFont typeface="Arial" charset="0"/>
              <a:buChar cha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7411" name="Rectangle 2"/>
          <p:cNvSpPr>
            <a:spLocks noGrp="1" noChangeArrowheads="1"/>
          </p:cNvSpPr>
          <p:nvPr>
            <p:ph type="title"/>
          </p:nvPr>
        </p:nvSpPr>
        <p:spPr>
          <a:xfrm>
            <a:off x="457200" y="381000"/>
            <a:ext cx="8229600" cy="533400"/>
          </a:xfrm>
        </p:spPr>
        <p:txBody>
          <a:bodyPr>
            <a:noAutofit/>
          </a:bodyPr>
          <a:lstStyle/>
          <a:p>
            <a:r>
              <a:rPr lang="en-US" sz="3200" dirty="0" smtClean="0"/>
              <a:t>Model Authority Sets</a:t>
            </a:r>
          </a:p>
        </p:txBody>
      </p:sp>
      <p:sp>
        <p:nvSpPr>
          <p:cNvPr id="17412" name="Rectangle 3"/>
          <p:cNvSpPr>
            <a:spLocks noGrp="1" noChangeArrowheads="1"/>
          </p:cNvSpPr>
          <p:nvPr>
            <p:ph type="body" idx="1"/>
          </p:nvPr>
        </p:nvSpPr>
        <p:spPr>
          <a:xfrm>
            <a:off x="152400" y="914400"/>
            <a:ext cx="3276600" cy="5943600"/>
          </a:xfrm>
          <a:solidFill>
            <a:schemeClr val="bg1"/>
          </a:solidFill>
          <a:ln>
            <a:solidFill>
              <a:schemeClr val="tx1"/>
            </a:solidFill>
          </a:ln>
        </p:spPr>
        <p:txBody>
          <a:bodyPr>
            <a:normAutofit/>
          </a:bodyPr>
          <a:lstStyle/>
          <a:p>
            <a:pPr>
              <a:lnSpc>
                <a:spcPct val="80000"/>
              </a:lnSpc>
            </a:pPr>
            <a:r>
              <a:rPr lang="en-US" sz="1600" dirty="0" smtClean="0"/>
              <a:t>Each object is in one and only one set.</a:t>
            </a:r>
          </a:p>
          <a:p>
            <a:pPr lvl="1">
              <a:lnSpc>
                <a:spcPct val="80000"/>
              </a:lnSpc>
            </a:pPr>
            <a:r>
              <a:rPr lang="en-US" sz="1100" dirty="0" smtClean="0"/>
              <a:t>Simple labeling technique for assigning responsibility.</a:t>
            </a:r>
          </a:p>
          <a:p>
            <a:pPr lvl="1">
              <a:lnSpc>
                <a:spcPct val="80000"/>
              </a:lnSpc>
            </a:pPr>
            <a:r>
              <a:rPr lang="en-US" sz="1100" dirty="0" smtClean="0"/>
              <a:t>Associations connect some objects that are in different sets.</a:t>
            </a:r>
          </a:p>
          <a:p>
            <a:pPr lvl="2">
              <a:lnSpc>
                <a:spcPct val="80000"/>
              </a:lnSpc>
            </a:pPr>
            <a:r>
              <a:rPr lang="en-US" sz="1050" dirty="0" smtClean="0"/>
              <a:t>Currently directional from n to 1 (“foreign key” convention) – under discussion.</a:t>
            </a:r>
          </a:p>
          <a:p>
            <a:pPr>
              <a:lnSpc>
                <a:spcPct val="80000"/>
              </a:lnSpc>
            </a:pPr>
            <a:r>
              <a:rPr lang="en-US" sz="1600" dirty="0" smtClean="0"/>
              <a:t>Regional Sets:</a:t>
            </a:r>
          </a:p>
          <a:p>
            <a:pPr lvl="1">
              <a:lnSpc>
                <a:spcPct val="80000"/>
              </a:lnSpc>
            </a:pPr>
            <a:r>
              <a:rPr lang="en-US" sz="1100" dirty="0" smtClean="0"/>
              <a:t>No associations with other regional sets.</a:t>
            </a:r>
          </a:p>
          <a:p>
            <a:pPr lvl="1">
              <a:lnSpc>
                <a:spcPct val="80000"/>
              </a:lnSpc>
            </a:pPr>
            <a:r>
              <a:rPr lang="en-US" sz="1100" dirty="0" smtClean="0"/>
              <a:t>External associations to boundary sets only.</a:t>
            </a:r>
          </a:p>
          <a:p>
            <a:pPr>
              <a:lnSpc>
                <a:spcPct val="80000"/>
              </a:lnSpc>
            </a:pPr>
            <a:r>
              <a:rPr lang="en-US" sz="1600" dirty="0" smtClean="0"/>
              <a:t>Boundary Sets:</a:t>
            </a:r>
          </a:p>
          <a:p>
            <a:pPr lvl="1">
              <a:lnSpc>
                <a:spcPct val="80000"/>
              </a:lnSpc>
            </a:pPr>
            <a:r>
              <a:rPr lang="en-US" sz="1100" dirty="0" smtClean="0"/>
              <a:t>External associations from regional sets.</a:t>
            </a:r>
          </a:p>
          <a:p>
            <a:pPr lvl="1">
              <a:lnSpc>
                <a:spcPct val="80000"/>
              </a:lnSpc>
            </a:pPr>
            <a:r>
              <a:rPr lang="en-US" sz="1100" dirty="0" smtClean="0"/>
              <a:t>External associations with other boundary sets.</a:t>
            </a:r>
          </a:p>
          <a:p>
            <a:pPr>
              <a:lnSpc>
                <a:spcPct val="80000"/>
              </a:lnSpc>
            </a:pPr>
            <a:r>
              <a:rPr lang="en-US" sz="1600" dirty="0" smtClean="0"/>
              <a:t>A regional set may be referentially validated independent of other regional sets.</a:t>
            </a:r>
          </a:p>
          <a:p>
            <a:pPr lvl="1">
              <a:lnSpc>
                <a:spcPct val="80000"/>
              </a:lnSpc>
            </a:pPr>
            <a:r>
              <a:rPr lang="en-US" sz="1100" dirty="0" smtClean="0"/>
              <a:t>Modeling processes can proceed independently in each region.</a:t>
            </a:r>
          </a:p>
          <a:p>
            <a:pPr>
              <a:lnSpc>
                <a:spcPct val="80000"/>
              </a:lnSpc>
            </a:pPr>
            <a:r>
              <a:rPr lang="en-US" sz="1600" dirty="0" smtClean="0"/>
              <a:t>Goal: </a:t>
            </a:r>
          </a:p>
          <a:p>
            <a:pPr lvl="1">
              <a:lnSpc>
                <a:spcPct val="80000"/>
              </a:lnSpc>
            </a:pPr>
            <a:r>
              <a:rPr lang="en-US" sz="1100" dirty="0" smtClean="0"/>
              <a:t>Maximize independence.</a:t>
            </a:r>
          </a:p>
          <a:p>
            <a:pPr lvl="1">
              <a:lnSpc>
                <a:spcPct val="80000"/>
              </a:lnSpc>
            </a:pPr>
            <a:r>
              <a:rPr lang="en-US" sz="1100" dirty="0" smtClean="0"/>
              <a:t>Design boundary sets to achieve:</a:t>
            </a:r>
          </a:p>
          <a:p>
            <a:pPr lvl="2">
              <a:lnSpc>
                <a:spcPct val="80000"/>
              </a:lnSpc>
            </a:pPr>
            <a:r>
              <a:rPr lang="en-US" sz="1050" dirty="0" smtClean="0"/>
              <a:t>Minimum data</a:t>
            </a:r>
          </a:p>
          <a:p>
            <a:pPr lvl="2">
              <a:lnSpc>
                <a:spcPct val="80000"/>
              </a:lnSpc>
            </a:pPr>
            <a:r>
              <a:rPr lang="en-US" sz="1050" dirty="0" smtClean="0"/>
              <a:t>Infrequent change</a:t>
            </a:r>
          </a:p>
          <a:p>
            <a:pPr lvl="1">
              <a:lnSpc>
                <a:spcPct val="80000"/>
              </a:lnSpc>
            </a:pPr>
            <a:endParaRPr lang="en-US" sz="1100" dirty="0" smtClean="0"/>
          </a:p>
        </p:txBody>
      </p:sp>
      <p:graphicFrame>
        <p:nvGraphicFramePr>
          <p:cNvPr id="17410" name="Object 4"/>
          <p:cNvGraphicFramePr>
            <a:graphicFrameLocks noGrp="1" noChangeAspect="1"/>
          </p:cNvGraphicFramePr>
          <p:nvPr>
            <p:ph idx="4294967295"/>
          </p:nvPr>
        </p:nvGraphicFramePr>
        <p:xfrm>
          <a:off x="3505200" y="887897"/>
          <a:ext cx="5638800" cy="5970103"/>
        </p:xfrm>
        <a:graphic>
          <a:graphicData uri="http://schemas.openxmlformats.org/presentationml/2006/ole">
            <mc:AlternateContent xmlns:mc="http://schemas.openxmlformats.org/markup-compatibility/2006">
              <mc:Choice xmlns:v="urn:schemas-microsoft-com:vml" Requires="v">
                <p:oleObj spid="_x0000_s39941" name="Visio" r:id="rId4" imgW="4925600" imgH="5213600" progId="Visio.Drawing.11">
                  <p:embed/>
                </p:oleObj>
              </mc:Choice>
              <mc:Fallback>
                <p:oleObj name="Visio" r:id="rId4" imgW="4925600" imgH="52136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887897"/>
                        <a:ext cx="5638800" cy="5970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8416238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914400"/>
            <a:ext cx="9144000" cy="5943600"/>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normAutofit/>
          </a:bodyPr>
          <a:lstStyle/>
          <a:p>
            <a:pPr marL="742950" marR="0" lvl="1" indent="-285750" algn="l" defTabSz="914400" rtl="0" eaLnBrk="0" fontAlgn="base" latinLnBrk="0" hangingPunct="0">
              <a:lnSpc>
                <a:spcPct val="80000"/>
              </a:lnSpc>
              <a:spcBef>
                <a:spcPct val="20000"/>
              </a:spcBef>
              <a:spcAft>
                <a:spcPct val="0"/>
              </a:spcAft>
              <a:buClrTx/>
              <a:buSzTx/>
              <a:buFont typeface="Arial" charset="0"/>
              <a:buChar cha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8435" name="Rectangle 2"/>
          <p:cNvSpPr>
            <a:spLocks noGrp="1" noChangeArrowheads="1"/>
          </p:cNvSpPr>
          <p:nvPr>
            <p:ph type="title"/>
          </p:nvPr>
        </p:nvSpPr>
        <p:spPr>
          <a:xfrm>
            <a:off x="457200" y="381000"/>
            <a:ext cx="8229600" cy="457200"/>
          </a:xfrm>
        </p:spPr>
        <p:txBody>
          <a:bodyPr>
            <a:noAutofit/>
          </a:bodyPr>
          <a:lstStyle/>
          <a:p>
            <a:r>
              <a:rPr lang="en-US" sz="3200" dirty="0" smtClean="0"/>
              <a:t>Typical North American Operations Boundary</a:t>
            </a:r>
          </a:p>
        </p:txBody>
      </p:sp>
      <p:graphicFrame>
        <p:nvGraphicFramePr>
          <p:cNvPr id="18434" name="Object 3"/>
          <p:cNvGraphicFramePr>
            <a:graphicFrameLocks noGrp="1" noChangeAspect="1"/>
          </p:cNvGraphicFramePr>
          <p:nvPr>
            <p:ph idx="1"/>
          </p:nvPr>
        </p:nvGraphicFramePr>
        <p:xfrm>
          <a:off x="609600" y="1058011"/>
          <a:ext cx="7772399" cy="5799990"/>
        </p:xfrm>
        <a:graphic>
          <a:graphicData uri="http://schemas.openxmlformats.org/presentationml/2006/ole">
            <mc:AlternateContent xmlns:mc="http://schemas.openxmlformats.org/markup-compatibility/2006">
              <mc:Choice xmlns:v="urn:schemas-microsoft-com:vml" Requires="v">
                <p:oleObj spid="_x0000_s40965" name="Visio" r:id="rId4" imgW="6282212" imgH="4688083" progId="Visio.Drawing.11">
                  <p:embed/>
                </p:oleObj>
              </mc:Choice>
              <mc:Fallback>
                <p:oleObj name="Visio" r:id="rId4" imgW="6282212" imgH="4688083"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058011"/>
                        <a:ext cx="7772399" cy="57999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2275888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914400"/>
            <a:ext cx="9144000" cy="5943600"/>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normAutofit/>
          </a:bodyPr>
          <a:lstStyle/>
          <a:p>
            <a:pPr marL="742950" marR="0" lvl="1" indent="-285750" algn="l" defTabSz="914400" rtl="0" eaLnBrk="0" fontAlgn="base" latinLnBrk="0" hangingPunct="0">
              <a:lnSpc>
                <a:spcPct val="80000"/>
              </a:lnSpc>
              <a:spcBef>
                <a:spcPct val="20000"/>
              </a:spcBef>
              <a:spcAft>
                <a:spcPct val="0"/>
              </a:spcAft>
              <a:buClrTx/>
              <a:buSzTx/>
              <a:buFont typeface="Arial" charset="0"/>
              <a:buChar cha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9459" name="Rectangle 2"/>
          <p:cNvSpPr>
            <a:spLocks noGrp="1" noChangeArrowheads="1"/>
          </p:cNvSpPr>
          <p:nvPr>
            <p:ph type="title"/>
          </p:nvPr>
        </p:nvSpPr>
        <p:spPr>
          <a:xfrm>
            <a:off x="381000" y="381000"/>
            <a:ext cx="8229600" cy="685800"/>
          </a:xfrm>
        </p:spPr>
        <p:txBody>
          <a:bodyPr>
            <a:normAutofit/>
          </a:bodyPr>
          <a:lstStyle/>
          <a:p>
            <a:r>
              <a:rPr lang="en-US" sz="3200" dirty="0" smtClean="0"/>
              <a:t>Typical ENTSO-E Operations Boundary</a:t>
            </a:r>
          </a:p>
        </p:txBody>
      </p:sp>
      <p:graphicFrame>
        <p:nvGraphicFramePr>
          <p:cNvPr id="19458" name="Object 3"/>
          <p:cNvGraphicFramePr>
            <a:graphicFrameLocks noGrp="1" noChangeAspect="1"/>
          </p:cNvGraphicFramePr>
          <p:nvPr>
            <p:ph idx="1"/>
          </p:nvPr>
        </p:nvGraphicFramePr>
        <p:xfrm>
          <a:off x="457200" y="1371600"/>
          <a:ext cx="8250238" cy="5091113"/>
        </p:xfrm>
        <a:graphic>
          <a:graphicData uri="http://schemas.openxmlformats.org/presentationml/2006/ole">
            <mc:AlternateContent xmlns:mc="http://schemas.openxmlformats.org/markup-compatibility/2006">
              <mc:Choice xmlns:v="urn:schemas-microsoft-com:vml" Requires="v">
                <p:oleObj spid="_x0000_s41989" name="Visio" r:id="rId4" imgW="7596950" imgH="4688300" progId="Visio.Drawing.11">
                  <p:embed/>
                </p:oleObj>
              </mc:Choice>
              <mc:Fallback>
                <p:oleObj name="Visio" r:id="rId4" imgW="7596950" imgH="46883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371600"/>
                        <a:ext cx="8250238" cy="509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3456973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609600"/>
          </a:xfrm>
        </p:spPr>
        <p:txBody>
          <a:bodyPr>
            <a:normAutofit fontScale="90000"/>
          </a:bodyPr>
          <a:lstStyle/>
          <a:p>
            <a:r>
              <a:rPr lang="en-US" dirty="0" smtClean="0"/>
              <a:t>CIM Partitioning</a:t>
            </a:r>
            <a:endParaRPr lang="en-US" dirty="0"/>
          </a:p>
        </p:txBody>
      </p:sp>
      <p:pic>
        <p:nvPicPr>
          <p:cNvPr id="211969" name="Picture 1"/>
          <p:cNvPicPr>
            <a:picLocks noChangeAspect="1" noChangeArrowheads="1"/>
          </p:cNvPicPr>
          <p:nvPr/>
        </p:nvPicPr>
        <p:blipFill>
          <a:blip r:embed="rId2" cstate="print"/>
          <a:srcRect/>
          <a:stretch>
            <a:fillRect/>
          </a:stretch>
        </p:blipFill>
        <p:spPr bwMode="auto">
          <a:xfrm>
            <a:off x="609600" y="1194933"/>
            <a:ext cx="7848600" cy="5663067"/>
          </a:xfrm>
          <a:prstGeom prst="rect">
            <a:avLst/>
          </a:prstGeom>
          <a:noFill/>
          <a:ln w="9525">
            <a:noFill/>
            <a:miter lim="800000"/>
            <a:headEnd/>
            <a:tailEnd/>
          </a:ln>
        </p:spPr>
      </p:pic>
    </p:spTree>
    <p:extLst>
      <p:ext uri="{BB962C8B-B14F-4D97-AF65-F5344CB8AC3E}">
        <p14:creationId xmlns:p14="http://schemas.microsoft.com/office/powerpoint/2010/main" val="7994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in the CIM</a:t>
            </a:r>
            <a:endParaRPr lang="en-US" dirty="0"/>
          </a:p>
        </p:txBody>
      </p:sp>
      <p:sp>
        <p:nvSpPr>
          <p:cNvPr id="3" name="Content Placeholder 2"/>
          <p:cNvSpPr>
            <a:spLocks noGrp="1"/>
          </p:cNvSpPr>
          <p:nvPr>
            <p:ph idx="1"/>
          </p:nvPr>
        </p:nvSpPr>
        <p:spPr>
          <a:xfrm>
            <a:off x="457202" y="1600201"/>
            <a:ext cx="5264551" cy="4525963"/>
          </a:xfrm>
        </p:spPr>
        <p:txBody>
          <a:bodyPr>
            <a:normAutofit fontScale="77500" lnSpcReduction="20000"/>
          </a:bodyPr>
          <a:lstStyle/>
          <a:p>
            <a:r>
              <a:rPr lang="en-US" b="1" dirty="0" err="1"/>
              <a:t>ConductingEquipment</a:t>
            </a:r>
            <a:r>
              <a:rPr lang="en-US" dirty="0"/>
              <a:t> is a type of </a:t>
            </a:r>
            <a:r>
              <a:rPr lang="en-US" b="1" dirty="0"/>
              <a:t>Equipment</a:t>
            </a:r>
            <a:r>
              <a:rPr lang="en-US" dirty="0"/>
              <a:t> that is designed to carry current or that are conductively connected to the network and contains an attribute to denote the phases</a:t>
            </a:r>
          </a:p>
          <a:p>
            <a:r>
              <a:rPr lang="en-US" b="1" dirty="0"/>
              <a:t>Equipment</a:t>
            </a:r>
            <a:r>
              <a:rPr lang="en-US" dirty="0"/>
              <a:t> refers to any resource of the power system that is a physical device, whether it be electrical or mechanical</a:t>
            </a:r>
          </a:p>
          <a:p>
            <a:r>
              <a:rPr lang="en-US" b="1" dirty="0" err="1"/>
              <a:t>PowerSystemResource</a:t>
            </a:r>
            <a:r>
              <a:rPr lang="en-US" dirty="0"/>
              <a:t> is used to describe any resource within the power system</a:t>
            </a:r>
          </a:p>
        </p:txBody>
      </p:sp>
      <p:pic>
        <p:nvPicPr>
          <p:cNvPr id="4" name="Picture 3"/>
          <p:cNvPicPr>
            <a:picLocks noChangeAspect="1"/>
          </p:cNvPicPr>
          <p:nvPr/>
        </p:nvPicPr>
        <p:blipFill>
          <a:blip r:embed="rId2"/>
          <a:stretch>
            <a:fillRect/>
          </a:stretch>
        </p:blipFill>
        <p:spPr>
          <a:xfrm>
            <a:off x="6049719" y="1417638"/>
            <a:ext cx="2383557" cy="4841310"/>
          </a:xfrm>
          <a:prstGeom prst="rect">
            <a:avLst/>
          </a:prstGeom>
        </p:spPr>
      </p:pic>
    </p:spTree>
    <p:extLst>
      <p:ext uri="{BB962C8B-B14F-4D97-AF65-F5344CB8AC3E}">
        <p14:creationId xmlns:p14="http://schemas.microsoft.com/office/powerpoint/2010/main" val="21716107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complex partitioning…</a:t>
            </a:r>
            <a:endParaRPr lang="en-US" dirty="0"/>
          </a:p>
        </p:txBody>
      </p:sp>
      <p:sp>
        <p:nvSpPr>
          <p:cNvPr id="3" name="Content Placeholder 2"/>
          <p:cNvSpPr>
            <a:spLocks noGrp="1"/>
          </p:cNvSpPr>
          <p:nvPr>
            <p:ph idx="1"/>
          </p:nvPr>
        </p:nvSpPr>
        <p:spPr/>
        <p:txBody>
          <a:bodyPr/>
          <a:lstStyle/>
          <a:p>
            <a:pPr>
              <a:buNone/>
            </a:pPr>
            <a:r>
              <a:rPr lang="en-US" dirty="0" smtClean="0"/>
              <a:t>Suppose we have a multi-tier hierarchy</a:t>
            </a:r>
          </a:p>
          <a:p>
            <a:pPr marL="971550" lvl="1" indent="-514350">
              <a:buFont typeface="+mj-lt"/>
              <a:buAutoNum type="arabicPeriod"/>
            </a:pPr>
            <a:r>
              <a:rPr lang="en-US" dirty="0" smtClean="0"/>
              <a:t>Interconnection level</a:t>
            </a:r>
          </a:p>
          <a:p>
            <a:pPr marL="971550" lvl="1" indent="-514350">
              <a:buFont typeface="+mj-lt"/>
              <a:buAutoNum type="arabicPeriod"/>
            </a:pPr>
            <a:r>
              <a:rPr lang="en-US" dirty="0" smtClean="0"/>
              <a:t>Regional level</a:t>
            </a:r>
          </a:p>
          <a:p>
            <a:pPr marL="1371600" lvl="2" indent="-514350"/>
            <a:r>
              <a:rPr lang="en-US" dirty="0" smtClean="0"/>
              <a:t>RTO/ISO/market types of entities</a:t>
            </a:r>
          </a:p>
          <a:p>
            <a:pPr marL="1371600" lvl="2" indent="-514350"/>
            <a:r>
              <a:rPr lang="en-US" dirty="0" smtClean="0"/>
              <a:t>Could own transmission</a:t>
            </a:r>
          </a:p>
          <a:p>
            <a:pPr marL="971550" lvl="1" indent="-514350">
              <a:buFont typeface="+mj-lt"/>
              <a:buAutoNum type="arabicPeriod"/>
            </a:pPr>
            <a:r>
              <a:rPr lang="en-US" dirty="0" smtClean="0"/>
              <a:t>TSO member organization level</a:t>
            </a:r>
          </a:p>
          <a:p>
            <a:pPr marL="1371600" lvl="2" indent="-514350"/>
            <a:r>
              <a:rPr lang="en-US" dirty="0" smtClean="0"/>
              <a:t>HV level – electrically significant outside the TSO</a:t>
            </a:r>
          </a:p>
          <a:p>
            <a:pPr marL="1371600" lvl="2" indent="-514350"/>
            <a:r>
              <a:rPr lang="en-US" dirty="0" smtClean="0"/>
              <a:t>LV level – locally significant </a:t>
            </a:r>
            <a:endParaRPr lang="en-US" dirty="0"/>
          </a:p>
        </p:txBody>
      </p:sp>
    </p:spTree>
    <p:extLst>
      <p:ext uri="{BB962C8B-B14F-4D97-AF65-F5344CB8AC3E}">
        <p14:creationId xmlns:p14="http://schemas.microsoft.com/office/powerpoint/2010/main" val="2568593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229600" cy="563562"/>
          </a:xfrm>
        </p:spPr>
        <p:txBody>
          <a:bodyPr>
            <a:normAutofit fontScale="90000"/>
          </a:bodyPr>
          <a:lstStyle/>
          <a:p>
            <a:r>
              <a:rPr lang="en-US" dirty="0" smtClean="0"/>
              <a:t>Individual Region Model</a:t>
            </a:r>
            <a:endParaRPr lang="en-US" dirty="0"/>
          </a:p>
        </p:txBody>
      </p:sp>
      <p:pic>
        <p:nvPicPr>
          <p:cNvPr id="137218" name="Picture 2"/>
          <p:cNvPicPr>
            <a:picLocks noChangeAspect="1" noChangeArrowheads="1"/>
          </p:cNvPicPr>
          <p:nvPr/>
        </p:nvPicPr>
        <p:blipFill>
          <a:blip r:embed="rId2" cstate="print"/>
          <a:srcRect/>
          <a:stretch>
            <a:fillRect/>
          </a:stretch>
        </p:blipFill>
        <p:spPr bwMode="auto">
          <a:xfrm>
            <a:off x="795338" y="1481138"/>
            <a:ext cx="7553325" cy="3895725"/>
          </a:xfrm>
          <a:prstGeom prst="rect">
            <a:avLst/>
          </a:prstGeom>
          <a:noFill/>
          <a:ln w="9525">
            <a:noFill/>
            <a:miter lim="800000"/>
            <a:headEnd/>
            <a:tailEnd/>
          </a:ln>
        </p:spPr>
      </p:pic>
    </p:spTree>
    <p:extLst>
      <p:ext uri="{BB962C8B-B14F-4D97-AF65-F5344CB8AC3E}">
        <p14:creationId xmlns:p14="http://schemas.microsoft.com/office/powerpoint/2010/main" val="3367529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563562"/>
          </a:xfrm>
        </p:spPr>
        <p:txBody>
          <a:bodyPr>
            <a:noAutofit/>
          </a:bodyPr>
          <a:lstStyle/>
          <a:p>
            <a:r>
              <a:rPr lang="en-US" sz="3200" dirty="0" smtClean="0"/>
              <a:t>Full Interconnection Model</a:t>
            </a:r>
            <a:endParaRPr lang="en-US" sz="3200" dirty="0"/>
          </a:p>
        </p:txBody>
      </p:sp>
      <p:pic>
        <p:nvPicPr>
          <p:cNvPr id="38913" name="Picture 1"/>
          <p:cNvPicPr>
            <a:picLocks noChangeAspect="1" noChangeArrowheads="1"/>
          </p:cNvPicPr>
          <p:nvPr/>
        </p:nvPicPr>
        <p:blipFill>
          <a:blip r:embed="rId2" cstate="print"/>
          <a:srcRect/>
          <a:stretch>
            <a:fillRect/>
          </a:stretch>
        </p:blipFill>
        <p:spPr bwMode="auto">
          <a:xfrm>
            <a:off x="-16023" y="1219200"/>
            <a:ext cx="9160023" cy="4724400"/>
          </a:xfrm>
          <a:prstGeom prst="rect">
            <a:avLst/>
          </a:prstGeom>
          <a:noFill/>
          <a:ln w="9525">
            <a:noFill/>
            <a:miter lim="800000"/>
            <a:headEnd/>
            <a:tailEnd/>
          </a:ln>
        </p:spPr>
      </p:pic>
    </p:spTree>
    <p:extLst>
      <p:ext uri="{BB962C8B-B14F-4D97-AF65-F5344CB8AC3E}">
        <p14:creationId xmlns:p14="http://schemas.microsoft.com/office/powerpoint/2010/main" val="341463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229600" cy="563562"/>
          </a:xfrm>
        </p:spPr>
        <p:txBody>
          <a:bodyPr>
            <a:noAutofit/>
          </a:bodyPr>
          <a:lstStyle/>
          <a:p>
            <a:r>
              <a:rPr lang="en-US" sz="3200" dirty="0" smtClean="0"/>
              <a:t>Simple State LV Models can be Derived by Script</a:t>
            </a:r>
            <a:endParaRPr lang="en-US" sz="3200" dirty="0"/>
          </a:p>
        </p:txBody>
      </p:sp>
      <p:pic>
        <p:nvPicPr>
          <p:cNvPr id="138242" name="Picture 2"/>
          <p:cNvPicPr>
            <a:picLocks noChangeAspect="1" noChangeArrowheads="1"/>
          </p:cNvPicPr>
          <p:nvPr/>
        </p:nvPicPr>
        <p:blipFill>
          <a:blip r:embed="rId2" cstate="print"/>
          <a:srcRect/>
          <a:stretch>
            <a:fillRect/>
          </a:stretch>
        </p:blipFill>
        <p:spPr bwMode="auto">
          <a:xfrm>
            <a:off x="795338" y="1481138"/>
            <a:ext cx="7553325" cy="3895725"/>
          </a:xfrm>
          <a:prstGeom prst="rect">
            <a:avLst/>
          </a:prstGeom>
          <a:noFill/>
          <a:ln w="9525">
            <a:noFill/>
            <a:miter lim="800000"/>
            <a:headEnd/>
            <a:tailEnd/>
          </a:ln>
        </p:spPr>
      </p:pic>
    </p:spTree>
    <p:extLst>
      <p:ext uri="{BB962C8B-B14F-4D97-AF65-F5344CB8AC3E}">
        <p14:creationId xmlns:p14="http://schemas.microsoft.com/office/powerpoint/2010/main" val="3190366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563562"/>
          </a:xfrm>
        </p:spPr>
        <p:txBody>
          <a:bodyPr>
            <a:noAutofit/>
          </a:bodyPr>
          <a:lstStyle/>
          <a:p>
            <a:r>
              <a:rPr lang="en-US" sz="3600" dirty="0" smtClean="0"/>
              <a:t>Derived National Load Dispatch Model</a:t>
            </a:r>
            <a:endParaRPr lang="en-US" sz="3600" dirty="0"/>
          </a:p>
        </p:txBody>
      </p:sp>
      <p:pic>
        <p:nvPicPr>
          <p:cNvPr id="88066" name="Picture 2"/>
          <p:cNvPicPr>
            <a:picLocks noChangeAspect="1" noChangeArrowheads="1"/>
          </p:cNvPicPr>
          <p:nvPr/>
        </p:nvPicPr>
        <p:blipFill>
          <a:blip r:embed="rId2" cstate="print"/>
          <a:srcRect/>
          <a:stretch>
            <a:fillRect/>
          </a:stretch>
        </p:blipFill>
        <p:spPr bwMode="auto">
          <a:xfrm>
            <a:off x="-16023" y="1295400"/>
            <a:ext cx="9160023" cy="4724400"/>
          </a:xfrm>
          <a:prstGeom prst="rect">
            <a:avLst/>
          </a:prstGeom>
          <a:noFill/>
          <a:ln w="9525">
            <a:noFill/>
            <a:miter lim="800000"/>
            <a:headEnd/>
            <a:tailEnd/>
          </a:ln>
        </p:spPr>
      </p:pic>
    </p:spTree>
    <p:extLst>
      <p:ext uri="{BB962C8B-B14F-4D97-AF65-F5344CB8AC3E}">
        <p14:creationId xmlns:p14="http://schemas.microsoft.com/office/powerpoint/2010/main" val="25477826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48235"/>
            <a:ext cx="8229600" cy="563562"/>
          </a:xfrm>
        </p:spPr>
        <p:txBody>
          <a:bodyPr>
            <a:noAutofit/>
          </a:bodyPr>
          <a:lstStyle/>
          <a:p>
            <a:r>
              <a:rPr lang="en-US" sz="3200" dirty="0" smtClean="0"/>
              <a:t>Derived Regional Dispatch Model</a:t>
            </a:r>
            <a:endParaRPr lang="en-US" sz="3200" dirty="0"/>
          </a:p>
        </p:txBody>
      </p:sp>
      <p:pic>
        <p:nvPicPr>
          <p:cNvPr id="75779" name="Picture 3"/>
          <p:cNvPicPr>
            <a:picLocks noChangeAspect="1" noChangeArrowheads="1"/>
          </p:cNvPicPr>
          <p:nvPr/>
        </p:nvPicPr>
        <p:blipFill>
          <a:blip r:embed="rId2" cstate="print"/>
          <a:srcRect/>
          <a:stretch>
            <a:fillRect/>
          </a:stretch>
        </p:blipFill>
        <p:spPr bwMode="auto">
          <a:xfrm>
            <a:off x="0" y="1270326"/>
            <a:ext cx="9144000" cy="4716136"/>
          </a:xfrm>
          <a:prstGeom prst="rect">
            <a:avLst/>
          </a:prstGeom>
          <a:noFill/>
          <a:ln w="9525">
            <a:noFill/>
            <a:miter lim="800000"/>
            <a:headEnd/>
            <a:tailEnd/>
          </a:ln>
        </p:spPr>
      </p:pic>
    </p:spTree>
    <p:extLst>
      <p:ext uri="{BB962C8B-B14F-4D97-AF65-F5344CB8AC3E}">
        <p14:creationId xmlns:p14="http://schemas.microsoft.com/office/powerpoint/2010/main" val="1866355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229600" cy="563562"/>
          </a:xfrm>
        </p:spPr>
        <p:txBody>
          <a:bodyPr>
            <a:noAutofit/>
          </a:bodyPr>
          <a:lstStyle/>
          <a:p>
            <a:r>
              <a:rPr lang="en-US" sz="3200" dirty="0" smtClean="0"/>
              <a:t>Derived TSO Dispatch Model </a:t>
            </a:r>
            <a:endParaRPr lang="en-US" sz="3200" dirty="0"/>
          </a:p>
        </p:txBody>
      </p:sp>
      <p:pic>
        <p:nvPicPr>
          <p:cNvPr id="89090" name="Picture 2"/>
          <p:cNvPicPr>
            <a:picLocks noChangeAspect="1" noChangeArrowheads="1"/>
          </p:cNvPicPr>
          <p:nvPr/>
        </p:nvPicPr>
        <p:blipFill>
          <a:blip r:embed="rId2" cstate="print"/>
          <a:srcRect/>
          <a:stretch>
            <a:fillRect/>
          </a:stretch>
        </p:blipFill>
        <p:spPr bwMode="auto">
          <a:xfrm>
            <a:off x="795338" y="1481138"/>
            <a:ext cx="7553325" cy="3895725"/>
          </a:xfrm>
          <a:prstGeom prst="rect">
            <a:avLst/>
          </a:prstGeom>
          <a:noFill/>
          <a:ln w="9525">
            <a:noFill/>
            <a:miter lim="800000"/>
            <a:headEnd/>
            <a:tailEnd/>
          </a:ln>
        </p:spPr>
      </p:pic>
    </p:spTree>
    <p:extLst>
      <p:ext uri="{BB962C8B-B14F-4D97-AF65-F5344CB8AC3E}">
        <p14:creationId xmlns:p14="http://schemas.microsoft.com/office/powerpoint/2010/main" val="19329652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Time</a:t>
            </a:r>
            <a:endParaRPr lang="en-US" dirty="0"/>
          </a:p>
        </p:txBody>
      </p:sp>
    </p:spTree>
    <p:extLst>
      <p:ext uri="{BB962C8B-B14F-4D97-AF65-F5344CB8AC3E}">
        <p14:creationId xmlns:p14="http://schemas.microsoft.com/office/powerpoint/2010/main" val="3767641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1066800"/>
          </a:xfrm>
        </p:spPr>
        <p:txBody>
          <a:bodyPr>
            <a:noAutofit/>
          </a:bodyPr>
          <a:lstStyle/>
          <a:p>
            <a:r>
              <a:rPr lang="en-US" sz="3600" dirty="0" smtClean="0"/>
              <a:t>Operations and Planning have similar time requirements.</a:t>
            </a:r>
            <a:endParaRPr lang="en-US" sz="3600" dirty="0"/>
          </a:p>
        </p:txBody>
      </p:sp>
      <p:sp>
        <p:nvSpPr>
          <p:cNvPr id="3" name="Content Placeholder 2"/>
          <p:cNvSpPr>
            <a:spLocks noGrp="1"/>
          </p:cNvSpPr>
          <p:nvPr>
            <p:ph idx="1"/>
          </p:nvPr>
        </p:nvSpPr>
        <p:spPr>
          <a:xfrm>
            <a:off x="457200" y="2133600"/>
            <a:ext cx="8229600" cy="3992563"/>
          </a:xfrm>
        </p:spPr>
        <p:txBody>
          <a:bodyPr>
            <a:normAutofit/>
          </a:bodyPr>
          <a:lstStyle/>
          <a:p>
            <a:r>
              <a:rPr lang="en-US" sz="2400" dirty="0" smtClean="0"/>
              <a:t>Based from a current ‘as-built’ view of the system.</a:t>
            </a:r>
          </a:p>
          <a:p>
            <a:r>
              <a:rPr lang="en-US" sz="2400" dirty="0" smtClean="0"/>
              <a:t>Past versions of as-built must be available.</a:t>
            </a:r>
          </a:p>
          <a:p>
            <a:r>
              <a:rPr lang="en-US" sz="2400" dirty="0" smtClean="0"/>
              <a:t>Future states / hypothetical states can be assembled by adding proposed changes.</a:t>
            </a:r>
            <a:endParaRPr lang="en-US" sz="2000" dirty="0" smtClean="0"/>
          </a:p>
        </p:txBody>
      </p:sp>
    </p:spTree>
    <p:extLst>
      <p:ext uri="{BB962C8B-B14F-4D97-AF65-F5344CB8AC3E}">
        <p14:creationId xmlns:p14="http://schemas.microsoft.com/office/powerpoint/2010/main" val="24071720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858000" cy="838200"/>
          </a:xfrm>
        </p:spPr>
        <p:txBody>
          <a:bodyPr>
            <a:normAutofit/>
          </a:bodyPr>
          <a:lstStyle/>
          <a:p>
            <a:r>
              <a:rPr lang="en-US" dirty="0" smtClean="0"/>
              <a:t>CIM and Time</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The CIM information model describes one state of the model.</a:t>
            </a:r>
          </a:p>
          <a:p>
            <a:pPr lvl="1"/>
            <a:r>
              <a:rPr lang="en-US" dirty="0" smtClean="0"/>
              <a:t>No direct provision is made for the fact that the models of a system are constantly evolving.</a:t>
            </a:r>
          </a:p>
          <a:p>
            <a:r>
              <a:rPr lang="en-US" b="1" dirty="0" smtClean="0"/>
              <a:t>CIM leaves the management of timeline to applications.</a:t>
            </a:r>
          </a:p>
          <a:p>
            <a:pPr lvl="1"/>
            <a:r>
              <a:rPr lang="en-US" dirty="0" smtClean="0"/>
              <a:t>CIM is about interfaces, not applications.</a:t>
            </a:r>
          </a:p>
          <a:p>
            <a:pPr lvl="1"/>
            <a:r>
              <a:rPr lang="en-US" sz="2900" dirty="0" smtClean="0"/>
              <a:t>It was judged that no single exchange of models needed to have more than one time orientation.</a:t>
            </a:r>
          </a:p>
          <a:p>
            <a:r>
              <a:rPr lang="en-US" b="1" dirty="0" smtClean="0"/>
              <a:t>However, CIM enables effective management of time.</a:t>
            </a:r>
          </a:p>
          <a:p>
            <a:pPr lvl="1"/>
            <a:r>
              <a:rPr lang="en-US" dirty="0" smtClean="0"/>
              <a:t>CIM incremental specifications are appropriate for expressing a planned change for the system.</a:t>
            </a:r>
          </a:p>
          <a:p>
            <a:pPr lvl="1"/>
            <a:r>
              <a:rPr lang="en-US" dirty="0" smtClean="0"/>
              <a:t>Time-related annotation may be included in message headers – this is evolving.</a:t>
            </a:r>
          </a:p>
          <a:p>
            <a:pPr lvl="1"/>
            <a:endParaRPr lang="en-US" dirty="0" smtClean="0"/>
          </a:p>
        </p:txBody>
      </p:sp>
    </p:spTree>
    <p:extLst>
      <p:ext uri="{BB962C8B-B14F-4D97-AF65-F5344CB8AC3E}">
        <p14:creationId xmlns:p14="http://schemas.microsoft.com/office/powerpoint/2010/main" val="1698139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Connectivity</a:t>
            </a:r>
            <a:endParaRPr lang="en-US" dirty="0"/>
          </a:p>
        </p:txBody>
      </p:sp>
      <p:sp>
        <p:nvSpPr>
          <p:cNvPr id="3" name="Content Placeholder 2"/>
          <p:cNvSpPr>
            <a:spLocks noGrp="1"/>
          </p:cNvSpPr>
          <p:nvPr>
            <p:ph idx="1"/>
          </p:nvPr>
        </p:nvSpPr>
        <p:spPr/>
        <p:txBody>
          <a:bodyPr>
            <a:normAutofit fontScale="92500"/>
          </a:bodyPr>
          <a:lstStyle/>
          <a:p>
            <a:r>
              <a:rPr lang="en-US" dirty="0" smtClean="0"/>
              <a:t>The CIM uses </a:t>
            </a:r>
            <a:r>
              <a:rPr lang="en-US" b="1" dirty="0"/>
              <a:t>Connectivity Nodes</a:t>
            </a:r>
            <a:r>
              <a:rPr lang="en-US" dirty="0"/>
              <a:t> and </a:t>
            </a:r>
            <a:r>
              <a:rPr lang="en-US" b="1" dirty="0"/>
              <a:t>Terminals </a:t>
            </a:r>
            <a:r>
              <a:rPr lang="en-US" dirty="0"/>
              <a:t>to define component interconnections</a:t>
            </a:r>
          </a:p>
          <a:p>
            <a:r>
              <a:rPr lang="en-US" dirty="0"/>
              <a:t>Electrical Components (e.g. </a:t>
            </a:r>
            <a:r>
              <a:rPr lang="en-US" b="1" dirty="0"/>
              <a:t>Breakers</a:t>
            </a:r>
            <a:r>
              <a:rPr lang="en-US" dirty="0"/>
              <a:t>, </a:t>
            </a:r>
            <a:r>
              <a:rPr lang="en-US" b="1" dirty="0"/>
              <a:t>Loads</a:t>
            </a:r>
            <a:r>
              <a:rPr lang="en-US" dirty="0"/>
              <a:t>, </a:t>
            </a:r>
            <a:r>
              <a:rPr lang="en-US" b="1" dirty="0"/>
              <a:t>Lines</a:t>
            </a:r>
            <a:r>
              <a:rPr lang="en-US" dirty="0"/>
              <a:t>) do not associate directly with each other</a:t>
            </a:r>
          </a:p>
          <a:p>
            <a:r>
              <a:rPr lang="en-US" dirty="0"/>
              <a:t>Instead any piece of </a:t>
            </a:r>
            <a:r>
              <a:rPr lang="en-US" b="1" dirty="0"/>
              <a:t>Conducting Equipment</a:t>
            </a:r>
            <a:r>
              <a:rPr lang="en-US" dirty="0"/>
              <a:t> has 1 or more Terminals</a:t>
            </a:r>
          </a:p>
          <a:p>
            <a:r>
              <a:rPr lang="en-US" dirty="0"/>
              <a:t>The </a:t>
            </a:r>
            <a:r>
              <a:rPr lang="en-US" b="1" dirty="0"/>
              <a:t>Connectivity Node </a:t>
            </a:r>
            <a:r>
              <a:rPr lang="en-US" dirty="0"/>
              <a:t>class represents a zero-impedance point of connection between Terminals</a:t>
            </a:r>
          </a:p>
        </p:txBody>
      </p:sp>
    </p:spTree>
    <p:extLst>
      <p:ext uri="{BB962C8B-B14F-4D97-AF65-F5344CB8AC3E}">
        <p14:creationId xmlns:p14="http://schemas.microsoft.com/office/powerpoint/2010/main" val="3552222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Object Identification</a:t>
            </a:r>
            <a:endParaRPr lang="en-US" dirty="0"/>
          </a:p>
        </p:txBody>
      </p:sp>
    </p:spTree>
    <p:extLst>
      <p:ext uri="{BB962C8B-B14F-4D97-AF65-F5344CB8AC3E}">
        <p14:creationId xmlns:p14="http://schemas.microsoft.com/office/powerpoint/2010/main" val="27279695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066800"/>
          </a:xfrm>
        </p:spPr>
        <p:txBody>
          <a:bodyPr/>
          <a:lstStyle/>
          <a:p>
            <a:r>
              <a:rPr lang="en-US" sz="3600" dirty="0" smtClean="0"/>
              <a:t>Two main problems…</a:t>
            </a:r>
            <a:endParaRPr lang="en-US" sz="3600" dirty="0"/>
          </a:p>
        </p:txBody>
      </p:sp>
      <p:sp>
        <p:nvSpPr>
          <p:cNvPr id="3" name="Content Placeholder 2"/>
          <p:cNvSpPr>
            <a:spLocks noGrp="1"/>
          </p:cNvSpPr>
          <p:nvPr>
            <p:ph idx="1"/>
          </p:nvPr>
        </p:nvSpPr>
        <p:spPr>
          <a:xfrm>
            <a:off x="457200" y="2057400"/>
            <a:ext cx="8229600" cy="4068763"/>
          </a:xfrm>
        </p:spPr>
        <p:txBody>
          <a:bodyPr/>
          <a:lstStyle/>
          <a:p>
            <a:r>
              <a:rPr lang="en-US" sz="2400" dirty="0"/>
              <a:t>Problem: planners rely on stable bus numbers.</a:t>
            </a:r>
          </a:p>
          <a:p>
            <a:pPr lvl="1"/>
            <a:r>
              <a:rPr lang="en-US" sz="2000" dirty="0" smtClean="0"/>
              <a:t>Annotation of planning numbers illustrated earlier.</a:t>
            </a:r>
            <a:endParaRPr lang="en-US" sz="2000" dirty="0"/>
          </a:p>
          <a:p>
            <a:r>
              <a:rPr lang="en-US" sz="2400" dirty="0" smtClean="0"/>
              <a:t>Problem: different names for the same objects.</a:t>
            </a:r>
          </a:p>
          <a:p>
            <a:pPr lvl="1"/>
            <a:r>
              <a:rPr lang="en-US" sz="2000" dirty="0" smtClean="0"/>
              <a:t>Applications within a utility have different naming conventions and do not want to change.</a:t>
            </a:r>
          </a:p>
          <a:p>
            <a:pPr lvl="1"/>
            <a:r>
              <a:rPr lang="en-US" sz="2000" dirty="0" smtClean="0"/>
              <a:t>Different utilities have different names for the same objects and do not want to change.</a:t>
            </a:r>
          </a:p>
          <a:p>
            <a:pPr lvl="1"/>
            <a:r>
              <a:rPr lang="en-US" sz="2000" dirty="0" smtClean="0"/>
              <a:t>Software applications have different restrictions on possible names and are very expensive to change.</a:t>
            </a:r>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91</a:t>
            </a:fld>
            <a:endParaRPr lang="en-US" dirty="0"/>
          </a:p>
        </p:txBody>
      </p:sp>
    </p:spTree>
    <p:extLst>
      <p:ext uri="{BB962C8B-B14F-4D97-AF65-F5344CB8AC3E}">
        <p14:creationId xmlns:p14="http://schemas.microsoft.com/office/powerpoint/2010/main" val="33411017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077200" cy="533400"/>
          </a:xfrm>
        </p:spPr>
        <p:txBody>
          <a:bodyPr>
            <a:normAutofit fontScale="90000"/>
          </a:bodyPr>
          <a:lstStyle/>
          <a:p>
            <a:r>
              <a:rPr lang="en-US" dirty="0" smtClean="0"/>
              <a:t>MRIDs</a:t>
            </a:r>
            <a:endParaRPr lang="en-US" dirty="0"/>
          </a:p>
        </p:txBody>
      </p:sp>
      <p:sp>
        <p:nvSpPr>
          <p:cNvPr id="3" name="Content Placeholder 2"/>
          <p:cNvSpPr>
            <a:spLocks noGrp="1"/>
          </p:cNvSpPr>
          <p:nvPr>
            <p:ph idx="1"/>
          </p:nvPr>
        </p:nvSpPr>
        <p:spPr>
          <a:xfrm>
            <a:off x="457200" y="1219200"/>
            <a:ext cx="8229600" cy="4953000"/>
          </a:xfrm>
        </p:spPr>
        <p:txBody>
          <a:bodyPr>
            <a:normAutofit fontScale="70000" lnSpcReduction="20000"/>
          </a:bodyPr>
          <a:lstStyle/>
          <a:p>
            <a:r>
              <a:rPr lang="en-US" dirty="0" smtClean="0"/>
              <a:t>An interconnection modeling process </a:t>
            </a:r>
            <a:r>
              <a:rPr lang="en-US" u="sng" dirty="0" smtClean="0"/>
              <a:t>must</a:t>
            </a:r>
            <a:r>
              <a:rPr lang="en-US" dirty="0" smtClean="0"/>
              <a:t> reach some mutual understanding about how to identify each modeling object.</a:t>
            </a:r>
          </a:p>
          <a:p>
            <a:pPr lvl="1"/>
            <a:r>
              <a:rPr lang="en-US" dirty="0" smtClean="0"/>
              <a:t>But it is not feasible to adopt a single naming convention.</a:t>
            </a:r>
          </a:p>
          <a:p>
            <a:r>
              <a:rPr lang="en-US" dirty="0" smtClean="0"/>
              <a:t>CIM solution:</a:t>
            </a:r>
          </a:p>
          <a:p>
            <a:pPr lvl="1"/>
            <a:r>
              <a:rPr lang="en-US" dirty="0" smtClean="0"/>
              <a:t>Real world things are assigned a unique Master Resource Identifier, or  MRID, by the ‘model authority’.</a:t>
            </a:r>
          </a:p>
          <a:p>
            <a:pPr lvl="2"/>
            <a:r>
              <a:rPr lang="en-US" dirty="0" smtClean="0"/>
              <a:t>Recommended practice is to use UUIDs </a:t>
            </a:r>
          </a:p>
          <a:p>
            <a:pPr lvl="1"/>
            <a:r>
              <a:rPr lang="en-US" dirty="0" smtClean="0"/>
              <a:t>Names are associated to MRIDs</a:t>
            </a:r>
          </a:p>
          <a:p>
            <a:pPr lvl="2"/>
            <a:r>
              <a:rPr lang="en-US" dirty="0" smtClean="0"/>
              <a:t>Multiple names</a:t>
            </a:r>
          </a:p>
          <a:p>
            <a:pPr lvl="2"/>
            <a:r>
              <a:rPr lang="en-US" dirty="0" smtClean="0"/>
              <a:t>Names can change, like attributes</a:t>
            </a:r>
          </a:p>
          <a:p>
            <a:r>
              <a:rPr lang="en-US" dirty="0" smtClean="0"/>
              <a:t>Supports process where...</a:t>
            </a:r>
          </a:p>
          <a:p>
            <a:pPr lvl="1"/>
            <a:r>
              <a:rPr lang="en-US" dirty="0" smtClean="0"/>
              <a:t>An MRID is assigned to a real world thing or concept by the model authority</a:t>
            </a:r>
          </a:p>
          <a:p>
            <a:pPr lvl="1"/>
            <a:r>
              <a:rPr lang="en-US" dirty="0" smtClean="0"/>
              <a:t>Any computer models representing the same real world thing use the same MRID</a:t>
            </a:r>
          </a:p>
          <a:p>
            <a:pPr lvl="1"/>
            <a:r>
              <a:rPr lang="en-US" dirty="0" smtClean="0"/>
              <a:t>Comparisons of cases may be made based on MRIDs.</a:t>
            </a:r>
          </a:p>
        </p:txBody>
      </p:sp>
    </p:spTree>
    <p:extLst>
      <p:ext uri="{BB962C8B-B14F-4D97-AF65-F5344CB8AC3E}">
        <p14:creationId xmlns:p14="http://schemas.microsoft.com/office/powerpoint/2010/main" val="22966774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838200" y="381000"/>
            <a:ext cx="6172200" cy="762000"/>
          </a:xfrm>
        </p:spPr>
        <p:txBody>
          <a:bodyPr>
            <a:normAutofit/>
          </a:bodyPr>
          <a:lstStyle/>
          <a:p>
            <a:r>
              <a:rPr lang="en-US" sz="3600" dirty="0" smtClean="0"/>
              <a:t>The Naming Problem</a:t>
            </a:r>
          </a:p>
        </p:txBody>
      </p:sp>
      <p:graphicFrame>
        <p:nvGraphicFramePr>
          <p:cNvPr id="22530" name="Object 4"/>
          <p:cNvGraphicFramePr>
            <a:graphicFrameLocks noGrp="1" noChangeAspect="1"/>
          </p:cNvGraphicFramePr>
          <p:nvPr>
            <p:ph idx="1"/>
          </p:nvPr>
        </p:nvGraphicFramePr>
        <p:xfrm>
          <a:off x="609600" y="1295400"/>
          <a:ext cx="8386762" cy="4933206"/>
        </p:xfrm>
        <a:graphic>
          <a:graphicData uri="http://schemas.openxmlformats.org/presentationml/2006/ole">
            <mc:AlternateContent xmlns:mc="http://schemas.openxmlformats.org/markup-compatibility/2006">
              <mc:Choice xmlns:v="urn:schemas-microsoft-com:vml" Requires="v">
                <p:oleObj spid="_x0000_s43013" name="Visio" r:id="rId4" imgW="5515118" imgH="3244263" progId="Visio.Drawing.11">
                  <p:embed/>
                </p:oleObj>
              </mc:Choice>
              <mc:Fallback>
                <p:oleObj name="Visio" r:id="rId4" imgW="5515118" imgH="3244263"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95400"/>
                        <a:ext cx="8386762" cy="4933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57096154"/>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685800" y="1219201"/>
            <a:ext cx="7543800" cy="2209799"/>
          </a:xfrm>
        </p:spPr>
        <p:txBody>
          <a:bodyPr/>
          <a:lstStyle/>
          <a:p>
            <a:pPr eaLnBrk="1" hangingPunct="1"/>
            <a:r>
              <a:rPr lang="en-US" sz="4000" dirty="0" smtClean="0"/>
              <a:t>CIM Tutorial Section -IV</a:t>
            </a:r>
            <a:r>
              <a:rPr lang="en-US" dirty="0" smtClean="0"/>
              <a:t/>
            </a:r>
            <a:br>
              <a:rPr lang="en-US" dirty="0" smtClean="0"/>
            </a:br>
            <a:r>
              <a:rPr lang="en-US" dirty="0" smtClean="0"/>
              <a:t>*******</a:t>
            </a:r>
            <a:r>
              <a:rPr lang="en-US" sz="3200" dirty="0" smtClean="0"/>
              <a:t/>
            </a:r>
            <a:br>
              <a:rPr lang="en-US" sz="3200" dirty="0" smtClean="0"/>
            </a:br>
            <a:r>
              <a:rPr lang="en-US" sz="3600" dirty="0" smtClean="0"/>
              <a:t>CIM For Dynamic Models</a:t>
            </a:r>
          </a:p>
        </p:txBody>
      </p:sp>
      <p:sp>
        <p:nvSpPr>
          <p:cNvPr id="3" name="Subtitle 2"/>
          <p:cNvSpPr>
            <a:spLocks noGrp="1"/>
          </p:cNvSpPr>
          <p:nvPr>
            <p:ph type="subTitle" idx="1"/>
          </p:nvPr>
        </p:nvSpPr>
        <p:spPr>
          <a:xfrm>
            <a:off x="1371600" y="4724400"/>
            <a:ext cx="6934200" cy="1447800"/>
          </a:xfrm>
        </p:spPr>
        <p:txBody>
          <a:bodyPr rtlCol="0">
            <a:normAutofit fontScale="92500" lnSpcReduction="20000"/>
          </a:bodyPr>
          <a:lstStyle/>
          <a:p>
            <a:pPr eaLnBrk="1" fontAlgn="auto" hangingPunct="1">
              <a:spcAft>
                <a:spcPts val="0"/>
              </a:spcAft>
              <a:buFont typeface="Arial" pitchFamily="34" charset="0"/>
              <a:buNone/>
              <a:defRPr/>
            </a:pPr>
            <a:r>
              <a:rPr lang="en-US" b="1" dirty="0" smtClean="0"/>
              <a:t>Enamul Haq</a:t>
            </a:r>
          </a:p>
          <a:p>
            <a:pPr eaLnBrk="1" fontAlgn="auto" hangingPunct="1">
              <a:spcAft>
                <a:spcPts val="0"/>
              </a:spcAft>
              <a:buFont typeface="Arial" pitchFamily="34" charset="0"/>
              <a:buNone/>
              <a:defRPr/>
            </a:pPr>
            <a:r>
              <a:rPr lang="en-US" b="1" dirty="0" smtClean="0"/>
              <a:t>California ISO</a:t>
            </a:r>
          </a:p>
          <a:p>
            <a:pPr eaLnBrk="1" fontAlgn="auto" hangingPunct="1">
              <a:spcAft>
                <a:spcPts val="0"/>
              </a:spcAft>
              <a:buFont typeface="Arial" pitchFamily="34" charset="0"/>
              <a:buNone/>
              <a:defRPr/>
            </a:pPr>
            <a:r>
              <a:rPr lang="en-US" b="1" dirty="0" smtClean="0"/>
              <a:t>ehaq@caiso.com</a:t>
            </a:r>
            <a:endParaRPr lang="en-US" b="1" dirty="0"/>
          </a:p>
        </p:txBody>
      </p:sp>
      <p:sp>
        <p:nvSpPr>
          <p:cNvPr id="4" name="Slide Number Placeholder 3"/>
          <p:cNvSpPr>
            <a:spLocks noGrp="1"/>
          </p:cNvSpPr>
          <p:nvPr>
            <p:ph type="sldNum" sz="quarter" idx="12"/>
          </p:nvPr>
        </p:nvSpPr>
        <p:spPr/>
        <p:txBody>
          <a:bodyPr/>
          <a:lstStyle/>
          <a:p>
            <a:pPr>
              <a:defRPr/>
            </a:pPr>
            <a:fld id="{45135504-A795-49E7-B3EC-537AD170FF4E}" type="slidenum">
              <a:rPr lang="en-US" smtClean="0"/>
              <a:pPr>
                <a:defRPr/>
              </a:pPr>
              <a:t>94</a:t>
            </a:fld>
            <a:endParaRPr lang="en-US" dirty="0"/>
          </a:p>
        </p:txBody>
      </p:sp>
    </p:spTree>
    <p:extLst>
      <p:ext uri="{BB962C8B-B14F-4D97-AF65-F5344CB8AC3E}">
        <p14:creationId xmlns:p14="http://schemas.microsoft.com/office/powerpoint/2010/main" val="14876955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792162"/>
          </a:xfrm>
        </p:spPr>
        <p:txBody>
          <a:bodyPr/>
          <a:lstStyle/>
          <a:p>
            <a:r>
              <a:rPr lang="en-US" dirty="0" smtClean="0"/>
              <a:t>Dynamic Models</a:t>
            </a:r>
            <a:endParaRPr lang="en-US" dirty="0"/>
          </a:p>
        </p:txBody>
      </p:sp>
      <p:sp>
        <p:nvSpPr>
          <p:cNvPr id="3" name="Content Placeholder 2"/>
          <p:cNvSpPr>
            <a:spLocks noGrp="1"/>
          </p:cNvSpPr>
          <p:nvPr>
            <p:ph idx="1"/>
          </p:nvPr>
        </p:nvSpPr>
        <p:spPr>
          <a:xfrm>
            <a:off x="457200" y="990600"/>
            <a:ext cx="8153400" cy="5135563"/>
          </a:xfrm>
        </p:spPr>
        <p:txBody>
          <a:bodyPr/>
          <a:lstStyle/>
          <a:p>
            <a:r>
              <a:rPr lang="en-US" sz="2400" dirty="0" smtClean="0"/>
              <a:t>Needed for dynamic system security assessment</a:t>
            </a:r>
          </a:p>
          <a:p>
            <a:pPr lvl="1"/>
            <a:r>
              <a:rPr lang="en-US" sz="2000" dirty="0" smtClean="0"/>
              <a:t>For planning studies</a:t>
            </a:r>
          </a:p>
          <a:p>
            <a:pPr lvl="1"/>
            <a:r>
              <a:rPr lang="en-US" sz="2000" dirty="0" smtClean="0"/>
              <a:t>For online dynamic security assessment  with contingency (base case , transfer limits)</a:t>
            </a:r>
          </a:p>
          <a:p>
            <a:r>
              <a:rPr lang="en-US" sz="2400" dirty="0" smtClean="0"/>
              <a:t>The dynamic models needed for such studies are:</a:t>
            </a:r>
          </a:p>
          <a:p>
            <a:pPr lvl="1"/>
            <a:r>
              <a:rPr lang="en-US" sz="1400" dirty="0" smtClean="0"/>
              <a:t>Generator or Equivalent Generator models</a:t>
            </a:r>
          </a:p>
          <a:p>
            <a:pPr lvl="1"/>
            <a:r>
              <a:rPr lang="en-US" sz="1400" dirty="0" smtClean="0"/>
              <a:t>Motors</a:t>
            </a:r>
          </a:p>
          <a:p>
            <a:pPr lvl="1"/>
            <a:r>
              <a:rPr lang="en-US" sz="1400" dirty="0" smtClean="0"/>
              <a:t>Excitation system models , Limiters and Compensators</a:t>
            </a:r>
          </a:p>
          <a:p>
            <a:pPr lvl="1"/>
            <a:r>
              <a:rPr lang="en-US" sz="1400" dirty="0" smtClean="0"/>
              <a:t>Governor Turbine models</a:t>
            </a:r>
          </a:p>
          <a:p>
            <a:pPr lvl="1"/>
            <a:r>
              <a:rPr lang="en-US" sz="1400" dirty="0" smtClean="0"/>
              <a:t>Stabilizer models</a:t>
            </a:r>
          </a:p>
          <a:p>
            <a:pPr lvl="1"/>
            <a:r>
              <a:rPr lang="en-US" sz="1400" dirty="0" smtClean="0"/>
              <a:t>Wind turbine models</a:t>
            </a:r>
          </a:p>
          <a:p>
            <a:pPr lvl="1"/>
            <a:r>
              <a:rPr lang="en-US" sz="1400" dirty="0" smtClean="0"/>
              <a:t>Relay Models</a:t>
            </a:r>
          </a:p>
          <a:p>
            <a:pPr lvl="1"/>
            <a:r>
              <a:rPr lang="en-US" sz="1400" dirty="0" smtClean="0"/>
              <a:t>Load Models</a:t>
            </a:r>
          </a:p>
          <a:p>
            <a:pPr lvl="1"/>
            <a:r>
              <a:rPr lang="en-US" sz="1400" dirty="0" smtClean="0"/>
              <a:t>Transmission Device models </a:t>
            </a:r>
          </a:p>
          <a:p>
            <a:pPr lvl="1"/>
            <a:r>
              <a:rPr lang="en-US" sz="1400" dirty="0" smtClean="0"/>
              <a:t>Remedial action schemes</a:t>
            </a:r>
          </a:p>
          <a:p>
            <a:pPr lvl="1"/>
            <a:r>
              <a:rPr lang="en-US" sz="1400" dirty="0" smtClean="0"/>
              <a:t>HVDC and FACTS</a:t>
            </a:r>
          </a:p>
          <a:p>
            <a:pPr lvl="1"/>
            <a:r>
              <a:rPr lang="en-US" sz="1400" dirty="0" smtClean="0"/>
              <a:t>User defined models</a:t>
            </a:r>
          </a:p>
          <a:p>
            <a:pPr lvl="1"/>
            <a:endParaRPr lang="en-US" sz="1400" dirty="0" smtClean="0"/>
          </a:p>
          <a:p>
            <a:pPr lvl="1"/>
            <a:endParaRPr lang="en-US" sz="2000" dirty="0" smtClean="0"/>
          </a:p>
          <a:p>
            <a:endParaRPr lang="en-US"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95</a:t>
            </a:fld>
            <a:endParaRPr lang="en-US" dirty="0"/>
          </a:p>
        </p:txBody>
      </p:sp>
    </p:spTree>
    <p:extLst>
      <p:ext uri="{BB962C8B-B14F-4D97-AF65-F5344CB8AC3E}">
        <p14:creationId xmlns:p14="http://schemas.microsoft.com/office/powerpoint/2010/main" val="18433601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762000"/>
          </a:xfrm>
        </p:spPr>
        <p:txBody>
          <a:bodyPr/>
          <a:lstStyle/>
          <a:p>
            <a:r>
              <a:rPr lang="en-US" sz="3200" dirty="0" smtClean="0"/>
              <a:t>Example Dynamic Models used in WECC</a:t>
            </a:r>
            <a:endParaRPr lang="en-US" sz="3200" dirty="0"/>
          </a:p>
        </p:txBody>
      </p:sp>
      <p:sp>
        <p:nvSpPr>
          <p:cNvPr id="3" name="Content Placeholder 2"/>
          <p:cNvSpPr>
            <a:spLocks noGrp="1"/>
          </p:cNvSpPr>
          <p:nvPr>
            <p:ph idx="1"/>
          </p:nvPr>
        </p:nvSpPr>
        <p:spPr>
          <a:xfrm>
            <a:off x="533400" y="1295400"/>
            <a:ext cx="8305800" cy="4953000"/>
          </a:xfrm>
        </p:spPr>
        <p:txBody>
          <a:bodyPr/>
          <a:lstStyle/>
          <a:p>
            <a:r>
              <a:rPr lang="en-US" sz="1600" dirty="0" smtClean="0"/>
              <a:t>Machine models</a:t>
            </a:r>
          </a:p>
          <a:p>
            <a:pPr marL="742950" lvl="2" indent="-342900"/>
            <a:r>
              <a:rPr lang="en-US" sz="1200" b="1" dirty="0" err="1" smtClean="0"/>
              <a:t>Gencc</a:t>
            </a:r>
            <a:r>
              <a:rPr lang="en-US" sz="1200" b="1" dirty="0" smtClean="0"/>
              <a:t>, </a:t>
            </a:r>
            <a:r>
              <a:rPr lang="en-US" sz="1200" b="1" dirty="0" err="1" smtClean="0"/>
              <a:t>genrou</a:t>
            </a:r>
            <a:r>
              <a:rPr lang="en-US" sz="1200" b="1" dirty="0" smtClean="0"/>
              <a:t>, </a:t>
            </a:r>
            <a:r>
              <a:rPr lang="en-US" sz="1200" b="1" dirty="0" err="1" smtClean="0"/>
              <a:t>gensal</a:t>
            </a:r>
            <a:r>
              <a:rPr lang="en-US" sz="1200" b="1" dirty="0" smtClean="0"/>
              <a:t>, </a:t>
            </a:r>
            <a:r>
              <a:rPr lang="en-US" sz="1200" b="1" dirty="0" err="1" smtClean="0"/>
              <a:t>gentpf</a:t>
            </a:r>
            <a:r>
              <a:rPr lang="en-US" sz="1200" b="1" dirty="0" smtClean="0"/>
              <a:t>, </a:t>
            </a:r>
            <a:r>
              <a:rPr lang="en-US" sz="1200" b="1" dirty="0" err="1" smtClean="0"/>
              <a:t>gentpj</a:t>
            </a:r>
            <a:r>
              <a:rPr lang="en-US" sz="1200" b="1" dirty="0" smtClean="0"/>
              <a:t>, </a:t>
            </a:r>
            <a:r>
              <a:rPr lang="en-US" sz="1200" b="1" dirty="0" err="1" smtClean="0"/>
              <a:t>genwri</a:t>
            </a:r>
            <a:r>
              <a:rPr lang="en-US" sz="1200" b="1" dirty="0" smtClean="0"/>
              <a:t>, </a:t>
            </a:r>
            <a:r>
              <a:rPr lang="en-US" sz="1200" b="1" dirty="0" err="1" smtClean="0"/>
              <a:t>gewtg</a:t>
            </a:r>
            <a:r>
              <a:rPr lang="en-US" sz="1200" b="1" dirty="0" smtClean="0"/>
              <a:t>, motor1</a:t>
            </a:r>
            <a:endParaRPr lang="en-US" sz="1600" b="1" dirty="0" smtClean="0"/>
          </a:p>
          <a:p>
            <a:r>
              <a:rPr lang="en-US" sz="1600" dirty="0" smtClean="0"/>
              <a:t>Excitation Models</a:t>
            </a:r>
          </a:p>
          <a:p>
            <a:pPr lvl="1"/>
            <a:r>
              <a:rPr lang="en-US" sz="1400" b="1" dirty="0" smtClean="0"/>
              <a:t>esac1, easac2a, esac3a, esac5a, esac7b, esac8b, esdc2a, esdc4b, est1a, esst2a, esst4b, esst6b, exac1, exac1a, exac2, exac3, exac3a, exac4, exac6a, exac8b, exdc1, exdc2, exdc2a, exdc4, exst1, exst2, exst2a, exst3, exst3a, exst4b, exwtg1, </a:t>
            </a:r>
            <a:r>
              <a:rPr lang="en-US" sz="1400" b="1" dirty="0" err="1" smtClean="0"/>
              <a:t>extwge</a:t>
            </a:r>
            <a:r>
              <a:rPr lang="en-US" sz="1400" b="1" dirty="0" smtClean="0"/>
              <a:t>, ieeet1, </a:t>
            </a:r>
            <a:r>
              <a:rPr lang="en-US" sz="1400" b="1" dirty="0" err="1" smtClean="0"/>
              <a:t>pfqrg</a:t>
            </a:r>
            <a:r>
              <a:rPr lang="en-US" sz="1400" b="1" dirty="0" smtClean="0"/>
              <a:t>, </a:t>
            </a:r>
            <a:r>
              <a:rPr lang="en-US" sz="1400" b="1" dirty="0" err="1" smtClean="0"/>
              <a:t>rexs</a:t>
            </a:r>
            <a:r>
              <a:rPr lang="en-US" sz="1400" b="1" dirty="0" smtClean="0"/>
              <a:t>, </a:t>
            </a:r>
            <a:r>
              <a:rPr lang="en-US" sz="1400" b="1" dirty="0" err="1" smtClean="0"/>
              <a:t>scrx</a:t>
            </a:r>
            <a:r>
              <a:rPr lang="en-US" sz="1400" b="1" dirty="0" smtClean="0"/>
              <a:t>, </a:t>
            </a:r>
            <a:r>
              <a:rPr lang="en-US" sz="1400" b="1" dirty="0" err="1" smtClean="0"/>
              <a:t>sexs</a:t>
            </a:r>
            <a:endParaRPr lang="en-US" sz="1400" b="1" dirty="0" smtClean="0"/>
          </a:p>
          <a:p>
            <a:r>
              <a:rPr lang="en-US" sz="1600" dirty="0" smtClean="0"/>
              <a:t>Prime Mover Models</a:t>
            </a:r>
          </a:p>
          <a:p>
            <a:pPr lvl="1"/>
            <a:r>
              <a:rPr lang="en-US" sz="1400" b="1" dirty="0" smtClean="0"/>
              <a:t>ccbt1, g2wscc, </a:t>
            </a:r>
            <a:r>
              <a:rPr lang="en-US" sz="1400" b="1" dirty="0" err="1" smtClean="0"/>
              <a:t>gast</a:t>
            </a:r>
            <a:r>
              <a:rPr lang="en-US" sz="1400" b="1" dirty="0" smtClean="0"/>
              <a:t>, gegt1, ggov1, ggov3, </a:t>
            </a:r>
            <a:r>
              <a:rPr lang="en-US" sz="1400" b="1" dirty="0" err="1" smtClean="0"/>
              <a:t>gpwscc</a:t>
            </a:r>
            <a:r>
              <a:rPr lang="en-US" sz="1400" b="1" dirty="0" smtClean="0"/>
              <a:t>, hyg3, hygov4, </a:t>
            </a:r>
            <a:r>
              <a:rPr lang="en-US" sz="1400" b="1" dirty="0" err="1" smtClean="0"/>
              <a:t>hygov</a:t>
            </a:r>
            <a:r>
              <a:rPr lang="en-US" sz="1400" b="1" dirty="0" smtClean="0"/>
              <a:t>, ieeeg1, ieeeg3, lcfb1, </a:t>
            </a:r>
            <a:r>
              <a:rPr lang="en-US" sz="1400" b="1" dirty="0" err="1" smtClean="0"/>
              <a:t>pidgov</a:t>
            </a:r>
            <a:r>
              <a:rPr lang="en-US" sz="1400" b="1" dirty="0" smtClean="0"/>
              <a:t>, tgov1, </a:t>
            </a:r>
            <a:r>
              <a:rPr lang="en-US" sz="1400" b="1" dirty="0" err="1" smtClean="0"/>
              <a:t>wndtge</a:t>
            </a:r>
            <a:r>
              <a:rPr lang="en-US" sz="1400" b="1" dirty="0" smtClean="0"/>
              <a:t>, </a:t>
            </a:r>
            <a:r>
              <a:rPr lang="en-US" sz="1400" b="1" dirty="0" err="1" smtClean="0"/>
              <a:t>wndtrb</a:t>
            </a:r>
            <a:endParaRPr lang="en-US" sz="1400" b="1" dirty="0" smtClean="0"/>
          </a:p>
          <a:p>
            <a:r>
              <a:rPr lang="en-US" sz="1600" dirty="0" smtClean="0"/>
              <a:t>Stabilizer Models</a:t>
            </a:r>
          </a:p>
          <a:p>
            <a:pPr lvl="1"/>
            <a:r>
              <a:rPr lang="en-US" sz="1400" b="1" dirty="0" err="1" smtClean="0"/>
              <a:t>ieeest</a:t>
            </a:r>
            <a:r>
              <a:rPr lang="en-US" sz="1400" b="1" dirty="0" smtClean="0"/>
              <a:t>, pss2a, pss2b, </a:t>
            </a:r>
            <a:r>
              <a:rPr lang="en-US" sz="1400" b="1" dirty="0" err="1" smtClean="0"/>
              <a:t>psssb</a:t>
            </a:r>
            <a:r>
              <a:rPr lang="en-US" sz="1400" b="1" dirty="0" smtClean="0"/>
              <a:t>, </a:t>
            </a:r>
            <a:r>
              <a:rPr lang="en-US" sz="1400" b="1" dirty="0" err="1" smtClean="0"/>
              <a:t>wsccst</a:t>
            </a:r>
            <a:endParaRPr lang="en-US" sz="1400" b="1" dirty="0" smtClean="0"/>
          </a:p>
          <a:p>
            <a:r>
              <a:rPr lang="en-US" sz="1600" dirty="0" smtClean="0"/>
              <a:t>Transmission Device Models</a:t>
            </a:r>
          </a:p>
          <a:p>
            <a:pPr lvl="1"/>
            <a:r>
              <a:rPr lang="en-US" sz="1400" b="1" dirty="0" err="1" smtClean="0"/>
              <a:t>svcwsc</a:t>
            </a:r>
            <a:r>
              <a:rPr lang="en-US" sz="1400" b="1" dirty="0" smtClean="0"/>
              <a:t>, </a:t>
            </a:r>
            <a:r>
              <a:rPr lang="en-US" sz="1400" b="1" dirty="0" err="1" smtClean="0"/>
              <a:t>vwscc</a:t>
            </a:r>
            <a:endParaRPr lang="en-US" sz="1400" b="1" dirty="0" smtClean="0"/>
          </a:p>
          <a:p>
            <a:r>
              <a:rPr lang="en-US" sz="2000" dirty="0" smtClean="0"/>
              <a:t>Load Models</a:t>
            </a:r>
          </a:p>
          <a:p>
            <a:pPr lvl="1"/>
            <a:r>
              <a:rPr lang="en-US" sz="1400" b="1" dirty="0" err="1" smtClean="0"/>
              <a:t>alwscc</a:t>
            </a:r>
            <a:r>
              <a:rPr lang="en-US" sz="1400" b="1" dirty="0" smtClean="0"/>
              <a:t>, </a:t>
            </a:r>
            <a:r>
              <a:rPr lang="en-US" sz="1400" b="1" dirty="0" err="1" smtClean="0"/>
              <a:t>blwscc</a:t>
            </a:r>
            <a:r>
              <a:rPr lang="en-US" sz="1400" b="1" dirty="0" smtClean="0"/>
              <a:t>, </a:t>
            </a:r>
            <a:r>
              <a:rPr lang="en-US" sz="1400" b="1" dirty="0" err="1" smtClean="0"/>
              <a:t>motorw</a:t>
            </a:r>
            <a:endParaRPr lang="en-US" sz="1400" b="1" dirty="0" smtClean="0"/>
          </a:p>
          <a:p>
            <a:r>
              <a:rPr lang="en-US" sz="2000" dirty="0" smtClean="0"/>
              <a:t>Relay and Protection Models</a:t>
            </a:r>
          </a:p>
          <a:p>
            <a:pPr lvl="1"/>
            <a:r>
              <a:rPr lang="en-US" sz="1600" b="1" dirty="0" smtClean="0"/>
              <a:t>gp1, lsdt1, lsdt2, lsdt9, oel1, </a:t>
            </a:r>
            <a:r>
              <a:rPr lang="en-US" sz="1600" b="1" dirty="0" err="1" smtClean="0"/>
              <a:t>ooslen</a:t>
            </a:r>
            <a:r>
              <a:rPr lang="en-US" sz="1600" b="1" dirty="0" smtClean="0"/>
              <a:t>, tlin1</a:t>
            </a:r>
          </a:p>
          <a:p>
            <a:endParaRPr lang="en-US" sz="2000" dirty="0" smtClean="0"/>
          </a:p>
          <a:p>
            <a:pPr lvl="1"/>
            <a:endParaRPr lang="en-US" sz="1600" dirty="0" smtClean="0"/>
          </a:p>
          <a:p>
            <a:pPr lvl="1"/>
            <a:endParaRPr lang="en-US" sz="1600" dirty="0" smtClean="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96</a:t>
            </a:fld>
            <a:endParaRPr lang="en-US" dirty="0"/>
          </a:p>
        </p:txBody>
      </p:sp>
    </p:spTree>
    <p:extLst>
      <p:ext uri="{BB962C8B-B14F-4D97-AF65-F5344CB8AC3E}">
        <p14:creationId xmlns:p14="http://schemas.microsoft.com/office/powerpoint/2010/main" val="7921237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Dynamic Model in CIM</a:t>
            </a:r>
            <a:endParaRPr lang="en-US" dirty="0"/>
          </a:p>
        </p:txBody>
      </p:sp>
      <p:sp>
        <p:nvSpPr>
          <p:cNvPr id="3" name="Content Placeholder 2"/>
          <p:cNvSpPr>
            <a:spLocks noGrp="1"/>
          </p:cNvSpPr>
          <p:nvPr>
            <p:ph idx="1"/>
          </p:nvPr>
        </p:nvSpPr>
        <p:spPr/>
        <p:txBody>
          <a:bodyPr/>
          <a:lstStyle/>
          <a:p>
            <a:r>
              <a:rPr lang="en-US" sz="2800" dirty="0" smtClean="0"/>
              <a:t>Dynamic models used in the industry today are in application specific format</a:t>
            </a:r>
          </a:p>
          <a:p>
            <a:pPr lvl="1"/>
            <a:r>
              <a:rPr lang="en-US" sz="2400" dirty="0" smtClean="0"/>
              <a:t>PSLF, PSS/E, IEEE etc .</a:t>
            </a:r>
          </a:p>
          <a:p>
            <a:pPr lvl="1"/>
            <a:r>
              <a:rPr lang="en-US" sz="2400" dirty="0" smtClean="0"/>
              <a:t>Needs model conversion from one format to the other</a:t>
            </a:r>
          </a:p>
          <a:p>
            <a:r>
              <a:rPr lang="en-US" sz="2800" dirty="0" smtClean="0"/>
              <a:t>Need to represent dynamic models in IEC CIM standard</a:t>
            </a:r>
          </a:p>
          <a:p>
            <a:pPr lvl="1"/>
            <a:r>
              <a:rPr lang="en-US" sz="2400" dirty="0" smtClean="0"/>
              <a:t>Dynamic models can be shared among different application</a:t>
            </a:r>
            <a:r>
              <a:rPr lang="en-US" sz="2000" dirty="0" smtClean="0"/>
              <a:t>s</a:t>
            </a:r>
          </a:p>
          <a:p>
            <a:pPr lvl="1"/>
            <a:r>
              <a:rPr lang="en-US" sz="2000" dirty="0" smtClean="0"/>
              <a:t>Dynamic Models can be shared among Utilities using CIM Standard</a:t>
            </a:r>
          </a:p>
          <a:p>
            <a:pPr lvl="1"/>
            <a:r>
              <a:rPr lang="en-US" sz="2000" dirty="0" smtClean="0"/>
              <a:t>Needed to extend CIM to support dynamic model</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97</a:t>
            </a:fld>
            <a:endParaRPr lang="en-US" dirty="0"/>
          </a:p>
        </p:txBody>
      </p:sp>
    </p:spTree>
    <p:extLst>
      <p:ext uri="{BB962C8B-B14F-4D97-AF65-F5344CB8AC3E}">
        <p14:creationId xmlns:p14="http://schemas.microsoft.com/office/powerpoint/2010/main" val="29331448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CIM Extension for Dynamic Models</a:t>
            </a:r>
            <a:endParaRPr lang="en-US" sz="3200" dirty="0"/>
          </a:p>
        </p:txBody>
      </p:sp>
      <p:sp>
        <p:nvSpPr>
          <p:cNvPr id="3" name="Content Placeholder 2"/>
          <p:cNvSpPr>
            <a:spLocks noGrp="1"/>
          </p:cNvSpPr>
          <p:nvPr>
            <p:ph idx="1"/>
          </p:nvPr>
        </p:nvSpPr>
        <p:spPr/>
        <p:txBody>
          <a:bodyPr/>
          <a:lstStyle/>
          <a:p>
            <a:r>
              <a:rPr lang="en-US" sz="2800" dirty="0" smtClean="0"/>
              <a:t>CIM Extensions support dynamic models for:</a:t>
            </a:r>
          </a:p>
          <a:p>
            <a:pPr lvl="2"/>
            <a:r>
              <a:rPr lang="en-US" dirty="0" smtClean="0"/>
              <a:t>Synchronous Generator</a:t>
            </a:r>
          </a:p>
          <a:p>
            <a:pPr lvl="2"/>
            <a:r>
              <a:rPr lang="en-US" dirty="0" smtClean="0"/>
              <a:t>Synchronous Motor</a:t>
            </a:r>
          </a:p>
          <a:p>
            <a:pPr lvl="2"/>
            <a:r>
              <a:rPr lang="en-US" dirty="0" smtClean="0"/>
              <a:t>Asynchronous Generator</a:t>
            </a:r>
          </a:p>
          <a:p>
            <a:pPr lvl="2"/>
            <a:r>
              <a:rPr lang="en-US" dirty="0" smtClean="0"/>
              <a:t>Asynchronous Motor</a:t>
            </a:r>
          </a:p>
          <a:p>
            <a:pPr lvl="2"/>
            <a:r>
              <a:rPr lang="en-US" dirty="0" smtClean="0"/>
              <a:t>Voltage Compensator</a:t>
            </a:r>
          </a:p>
          <a:p>
            <a:pPr lvl="2"/>
            <a:r>
              <a:rPr lang="en-US" dirty="0" smtClean="0"/>
              <a:t>Excitation System</a:t>
            </a:r>
          </a:p>
          <a:p>
            <a:pPr lvl="2"/>
            <a:r>
              <a:rPr lang="en-US" dirty="0" smtClean="0"/>
              <a:t>Turbine-Governor </a:t>
            </a:r>
          </a:p>
          <a:p>
            <a:pPr lvl="2"/>
            <a:r>
              <a:rPr lang="en-US" dirty="0" smtClean="0"/>
              <a:t>Power System Stabilizer</a:t>
            </a:r>
            <a:endParaRPr lang="en-US"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98</a:t>
            </a:fld>
            <a:endParaRPr lang="en-US" dirty="0"/>
          </a:p>
        </p:txBody>
      </p:sp>
    </p:spTree>
    <p:extLst>
      <p:ext uri="{BB962C8B-B14F-4D97-AF65-F5344CB8AC3E}">
        <p14:creationId xmlns:p14="http://schemas.microsoft.com/office/powerpoint/2010/main" val="7198731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CIM Extension for Dynamic Models</a:t>
            </a:r>
            <a:endParaRPr lang="en-US" sz="3200" dirty="0"/>
          </a:p>
        </p:txBody>
      </p:sp>
      <p:sp>
        <p:nvSpPr>
          <p:cNvPr id="3" name="Content Placeholder 2"/>
          <p:cNvSpPr>
            <a:spLocks noGrp="1"/>
          </p:cNvSpPr>
          <p:nvPr>
            <p:ph idx="1"/>
          </p:nvPr>
        </p:nvSpPr>
        <p:spPr/>
        <p:txBody>
          <a:bodyPr/>
          <a:lstStyle/>
          <a:p>
            <a:r>
              <a:rPr lang="en-US" sz="2400" dirty="0" smtClean="0"/>
              <a:t>CIM Generator Models</a:t>
            </a:r>
          </a:p>
          <a:p>
            <a:pPr lvl="1"/>
            <a:r>
              <a:rPr lang="en-US" sz="2000" dirty="0" smtClean="0"/>
              <a:t>CIM Class </a:t>
            </a:r>
            <a:r>
              <a:rPr lang="en-US" sz="2000" b="1" dirty="0" smtClean="0"/>
              <a:t>“</a:t>
            </a:r>
            <a:r>
              <a:rPr lang="en-US" sz="2000" b="1" dirty="0" err="1" smtClean="0"/>
              <a:t>genSync</a:t>
            </a:r>
            <a:r>
              <a:rPr lang="en-US" sz="2000" b="1" dirty="0" smtClean="0"/>
              <a:t>” </a:t>
            </a:r>
            <a:r>
              <a:rPr lang="en-US" sz="2000" dirty="0" smtClean="0"/>
              <a:t>represents  PSLF models </a:t>
            </a:r>
            <a:r>
              <a:rPr lang="en-US" sz="2000" b="1" dirty="0" smtClean="0"/>
              <a:t>– </a:t>
            </a:r>
            <a:r>
              <a:rPr lang="en-US" sz="2000" b="1" dirty="0" err="1" smtClean="0"/>
              <a:t>genrou</a:t>
            </a:r>
            <a:r>
              <a:rPr lang="en-US" sz="2000" b="1" dirty="0" smtClean="0"/>
              <a:t>, </a:t>
            </a:r>
            <a:r>
              <a:rPr lang="en-US" sz="2000" b="1" dirty="0" err="1" smtClean="0"/>
              <a:t>gensal</a:t>
            </a:r>
            <a:r>
              <a:rPr lang="en-US" sz="2000" b="1" dirty="0" smtClean="0"/>
              <a:t>, </a:t>
            </a:r>
            <a:r>
              <a:rPr lang="en-US" sz="2000" b="1" dirty="0" err="1" smtClean="0"/>
              <a:t>gentpf</a:t>
            </a:r>
            <a:r>
              <a:rPr lang="en-US" sz="2000" b="1" dirty="0" smtClean="0"/>
              <a:t>, </a:t>
            </a:r>
            <a:r>
              <a:rPr lang="en-US" sz="2000" b="1" dirty="0" err="1" smtClean="0"/>
              <a:t>gentpj</a:t>
            </a:r>
            <a:r>
              <a:rPr lang="en-US" sz="2000" b="1" dirty="0" smtClean="0"/>
              <a:t>, </a:t>
            </a:r>
            <a:r>
              <a:rPr lang="en-US" sz="2000" b="1" dirty="0" err="1" smtClean="0"/>
              <a:t>gencc</a:t>
            </a:r>
            <a:r>
              <a:rPr lang="en-US" sz="2000" b="1" dirty="0" smtClean="0"/>
              <a:t>,</a:t>
            </a:r>
          </a:p>
          <a:p>
            <a:pPr lvl="1"/>
            <a:r>
              <a:rPr lang="en-US" sz="2000" dirty="0" smtClean="0"/>
              <a:t>CIM Class </a:t>
            </a:r>
            <a:r>
              <a:rPr lang="en-US" sz="2000" b="1" dirty="0" smtClean="0"/>
              <a:t>“</a:t>
            </a:r>
            <a:r>
              <a:rPr lang="en-US" sz="2000" b="1" dirty="0" err="1" smtClean="0"/>
              <a:t>genEquiv</a:t>
            </a:r>
            <a:r>
              <a:rPr lang="en-US" sz="2000" b="1" dirty="0" smtClean="0"/>
              <a:t>” </a:t>
            </a:r>
            <a:r>
              <a:rPr lang="en-US" sz="2000" dirty="0" smtClean="0"/>
              <a:t>represents PSLF model – </a:t>
            </a:r>
            <a:r>
              <a:rPr lang="en-US" sz="2000" b="1" dirty="0" err="1" smtClean="0"/>
              <a:t>gencls</a:t>
            </a:r>
            <a:endParaRPr lang="en-US" sz="2000" b="1" dirty="0" smtClean="0"/>
          </a:p>
          <a:p>
            <a:pPr lvl="1"/>
            <a:r>
              <a:rPr lang="en-US" sz="2000" dirty="0" smtClean="0"/>
              <a:t>CIM Class </a:t>
            </a:r>
            <a:r>
              <a:rPr lang="en-US" sz="2000" b="1" dirty="0" smtClean="0"/>
              <a:t>“</a:t>
            </a:r>
            <a:r>
              <a:rPr lang="en-US" sz="2000" b="1" dirty="0" err="1" smtClean="0"/>
              <a:t>genLoad</a:t>
            </a:r>
            <a:r>
              <a:rPr lang="en-US" sz="2000" b="1" dirty="0" smtClean="0"/>
              <a:t>” </a:t>
            </a:r>
            <a:r>
              <a:rPr lang="en-US" sz="2000" dirty="0" smtClean="0"/>
              <a:t>represents  PSLF </a:t>
            </a:r>
            <a:r>
              <a:rPr lang="en-US" sz="2000" b="1" dirty="0" smtClean="0"/>
              <a:t>netting</a:t>
            </a:r>
          </a:p>
          <a:p>
            <a:pPr lvl="1"/>
            <a:r>
              <a:rPr lang="en-US" sz="2000" dirty="0" smtClean="0"/>
              <a:t>CIM Class </a:t>
            </a:r>
            <a:r>
              <a:rPr lang="en-US" sz="2000" b="1" dirty="0" smtClean="0"/>
              <a:t>“</a:t>
            </a:r>
            <a:r>
              <a:rPr lang="en-US" sz="2000" b="1" dirty="0" err="1" smtClean="0"/>
              <a:t>genAsync</a:t>
            </a:r>
            <a:r>
              <a:rPr lang="en-US" sz="2000" b="1" dirty="0" smtClean="0"/>
              <a:t>” </a:t>
            </a:r>
            <a:r>
              <a:rPr lang="en-US" sz="2000" dirty="0" smtClean="0"/>
              <a:t>represents PSLF models – </a:t>
            </a:r>
            <a:r>
              <a:rPr lang="en-US" sz="2000" b="1" dirty="0" err="1" smtClean="0"/>
              <a:t>genind</a:t>
            </a:r>
            <a:r>
              <a:rPr lang="en-US" sz="2000" b="1" dirty="0" smtClean="0"/>
              <a:t>, motor1</a:t>
            </a:r>
          </a:p>
          <a:p>
            <a:r>
              <a:rPr lang="en-US" sz="2400" dirty="0" smtClean="0"/>
              <a:t>CIM Generator Model types are</a:t>
            </a:r>
          </a:p>
          <a:p>
            <a:pPr lvl="1"/>
            <a:r>
              <a:rPr lang="en-US" sz="2000" b="1" dirty="0" smtClean="0"/>
              <a:t>Round rotor (</a:t>
            </a:r>
            <a:r>
              <a:rPr lang="en-US" sz="2000" b="1" dirty="0" err="1" smtClean="0"/>
              <a:t>genrou</a:t>
            </a:r>
            <a:r>
              <a:rPr lang="en-US" sz="2000" b="1" dirty="0" smtClean="0"/>
              <a:t>)</a:t>
            </a:r>
          </a:p>
          <a:p>
            <a:pPr lvl="1"/>
            <a:r>
              <a:rPr lang="en-US" sz="2000" b="1" dirty="0" smtClean="0"/>
              <a:t>Salient pole (</a:t>
            </a:r>
            <a:r>
              <a:rPr lang="en-US" sz="2000" b="1" dirty="0" err="1" smtClean="0"/>
              <a:t>gensal</a:t>
            </a:r>
            <a:r>
              <a:rPr lang="en-US" sz="2000" b="1" dirty="0" smtClean="0"/>
              <a:t>)</a:t>
            </a:r>
          </a:p>
          <a:p>
            <a:pPr lvl="1"/>
            <a:r>
              <a:rPr lang="en-US" sz="2000" b="1" dirty="0" smtClean="0"/>
              <a:t>Transient (</a:t>
            </a:r>
            <a:r>
              <a:rPr lang="en-US" sz="2000" b="1" dirty="0" err="1" smtClean="0"/>
              <a:t>genrou</a:t>
            </a:r>
            <a:r>
              <a:rPr lang="en-US" sz="2000" b="1" dirty="0" smtClean="0"/>
              <a:t>)</a:t>
            </a:r>
          </a:p>
          <a:p>
            <a:pPr lvl="1"/>
            <a:r>
              <a:rPr lang="en-US" sz="2000" b="1" dirty="0" smtClean="0"/>
              <a:t>Type F (</a:t>
            </a:r>
            <a:r>
              <a:rPr lang="en-US" sz="2000" b="1" dirty="0" err="1" smtClean="0"/>
              <a:t>gentpf</a:t>
            </a:r>
            <a:r>
              <a:rPr lang="en-US" sz="2000" b="1" dirty="0" smtClean="0"/>
              <a:t>)</a:t>
            </a:r>
          </a:p>
          <a:p>
            <a:pPr lvl="1"/>
            <a:r>
              <a:rPr lang="en-US" sz="2000" b="1" dirty="0" smtClean="0"/>
              <a:t>Type J (</a:t>
            </a:r>
            <a:r>
              <a:rPr lang="en-US" sz="2000" b="1" dirty="0" err="1" smtClean="0"/>
              <a:t>gentpj</a:t>
            </a:r>
            <a:r>
              <a:rPr lang="en-US" sz="2000" b="1" dirty="0" smtClean="0"/>
              <a:t>)</a:t>
            </a:r>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pPr>
              <a:defRPr/>
            </a:pPr>
            <a:fld id="{2FFE4B61-D119-4C2A-B0FD-8BB9E4349C88}" type="slidenum">
              <a:rPr lang="en-US" smtClean="0"/>
              <a:pPr>
                <a:defRPr/>
              </a:pPr>
              <a:t>99</a:t>
            </a:fld>
            <a:endParaRPr lang="en-US" dirty="0"/>
          </a:p>
        </p:txBody>
      </p:sp>
    </p:spTree>
    <p:extLst>
      <p:ext uri="{BB962C8B-B14F-4D97-AF65-F5344CB8AC3E}">
        <p14:creationId xmlns:p14="http://schemas.microsoft.com/office/powerpoint/2010/main" val="4141529080"/>
      </p:ext>
    </p:extLst>
  </p:cSld>
  <p:clrMapOvr>
    <a:masterClrMapping/>
  </p:clrMapOvr>
</p:sld>
</file>

<file path=ppt/theme/theme1.xml><?xml version="1.0" encoding="utf-8"?>
<a:theme xmlns:a="http://schemas.openxmlformats.org/drawingml/2006/main" name="2010-IEEE-PES-Template-Office07-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A9854145BE294395C65518CB7453EF" ma:contentTypeVersion="0" ma:contentTypeDescription="Create a new document." ma:contentTypeScope="" ma:versionID="1ac778f8b111cfb80cc1b1d268f59027">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01FF5775-88A6-4ABA-93CD-19AD02CEE76B}"/>
</file>

<file path=customXml/itemProps2.xml><?xml version="1.0" encoding="utf-8"?>
<ds:datastoreItem xmlns:ds="http://schemas.openxmlformats.org/officeDocument/2006/customXml" ds:itemID="{80A86276-C08A-4C8D-8547-642725579865}"/>
</file>

<file path=customXml/itemProps3.xml><?xml version="1.0" encoding="utf-8"?>
<ds:datastoreItem xmlns:ds="http://schemas.openxmlformats.org/officeDocument/2006/customXml" ds:itemID="{D4B6A345-56B1-41A7-9EE6-A49F9C283417}"/>
</file>

<file path=docProps/app.xml><?xml version="1.0" encoding="utf-8"?>
<Properties xmlns="http://schemas.openxmlformats.org/officeDocument/2006/extended-properties" xmlns:vt="http://schemas.openxmlformats.org/officeDocument/2006/docPropsVTypes">
  <Template>2010-IEEE-PES-Template-Office07-V2</Template>
  <TotalTime>422</TotalTime>
  <Words>20704</Words>
  <Application>Microsoft Office PowerPoint</Application>
  <PresentationFormat>On-screen Show (4:3)</PresentationFormat>
  <Paragraphs>2537</Paragraphs>
  <Slides>432</Slides>
  <Notes>167</Notes>
  <HiddenSlides>0</HiddenSlides>
  <MMClips>0</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432</vt:i4>
      </vt:variant>
    </vt:vector>
  </HeadingPairs>
  <TitlesOfParts>
    <vt:vector size="438" baseType="lpstr">
      <vt:lpstr>2010-IEEE-PES-Template-Office07-V2</vt:lpstr>
      <vt:lpstr>Visio</vt:lpstr>
      <vt:lpstr>Presentation</vt:lpstr>
      <vt:lpstr>Clip</vt:lpstr>
      <vt:lpstr>Picture</vt:lpstr>
      <vt:lpstr>Slide</vt:lpstr>
      <vt:lpstr>TUTORIAL “Application of IEC CIM Standards in Power System Modeling, Smart Grid and Enterprise integration”  2012 IEEE PES General Meeting, San Diego, California July 22-26</vt:lpstr>
      <vt:lpstr>Tutorial Outline</vt:lpstr>
      <vt:lpstr>Tutorial Outline - Continued</vt:lpstr>
      <vt:lpstr>Tutorial Section I ***** Modeling a Substation </vt:lpstr>
      <vt:lpstr>CIM UML</vt:lpstr>
      <vt:lpstr>Inheritance in the CIM</vt:lpstr>
      <vt:lpstr>Inheritance in the CIM</vt:lpstr>
      <vt:lpstr>Inheritance in the CIM</vt:lpstr>
      <vt:lpstr>Defining Connectivity</vt:lpstr>
      <vt:lpstr>Connectivity</vt:lpstr>
      <vt:lpstr>Interconnections</vt:lpstr>
      <vt:lpstr>Multiple Terminals</vt:lpstr>
      <vt:lpstr>Inheriting Connectivity</vt:lpstr>
      <vt:lpstr>Simple Substation in CIM</vt:lpstr>
      <vt:lpstr>Simple Substation in CIM</vt:lpstr>
      <vt:lpstr>Transformers</vt:lpstr>
      <vt:lpstr>Simplifed Transformer UML</vt:lpstr>
      <vt:lpstr>Transformer Mapping</vt:lpstr>
      <vt:lpstr>Current Transformer</vt:lpstr>
      <vt:lpstr>Containment</vt:lpstr>
      <vt:lpstr>Substation Containment</vt:lpstr>
      <vt:lpstr>Containment</vt:lpstr>
      <vt:lpstr>Circuit as CIM Objects</vt:lpstr>
      <vt:lpstr>Circuit as CIM Objects</vt:lpstr>
      <vt:lpstr>Circuit to CIM Objects</vt:lpstr>
      <vt:lpstr>Tutorial Section II ***** CIM Model Organizational Concepts </vt:lpstr>
      <vt:lpstr>Enterprise Information Management</vt:lpstr>
      <vt:lpstr>Normalization</vt:lpstr>
      <vt:lpstr>I. Normalizing Bus-Branch vs Node-Breaker Views</vt:lpstr>
      <vt:lpstr>II. Normalizing Bus-Branch vs Node-Breaker Views</vt:lpstr>
      <vt:lpstr>III. Normalizing Bus-Branch vs Node-Breaker Views</vt:lpstr>
      <vt:lpstr>CIM Data Modularization</vt:lpstr>
      <vt:lpstr>Preliminary: Expressing Data as Graphs</vt:lpstr>
      <vt:lpstr>Graphs can be decomposed  into sub-graphs.</vt:lpstr>
      <vt:lpstr>Model Authority Sets</vt:lpstr>
      <vt:lpstr>Typical North American Operations Boundary</vt:lpstr>
      <vt:lpstr>Typical ENTSO-E Operations Boundary</vt:lpstr>
      <vt:lpstr>Partitioning by Purpose – ‘datasets’</vt:lpstr>
      <vt:lpstr>Combining profiles into a complete solution description.</vt:lpstr>
      <vt:lpstr>Dependency Relationships are Expressed in Headers</vt:lpstr>
      <vt:lpstr>Example: ENTSO-E Model Partitioning into Datasets with Separate TSO Solutions</vt:lpstr>
      <vt:lpstr>PowerPoint Presentation</vt:lpstr>
      <vt:lpstr>Tutorial Section III ***** CIM Network Model Exchange </vt:lpstr>
      <vt:lpstr>The initial CIM model exchange (61970-452) standard focused only on transfer of complete EMS operations models:</vt:lpstr>
      <vt:lpstr>Subsequent improvements provided specific support for extract / merge requirements.</vt:lpstr>
      <vt:lpstr>Progress in adoption has been slow.</vt:lpstr>
      <vt:lpstr>Gaps in Present Practice</vt:lpstr>
      <vt:lpstr>Summarizing the Problem</vt:lpstr>
      <vt:lpstr>Objective:  Higher quality network models as the basis for all types of analytical studies, produced and managed efficiently.</vt:lpstr>
      <vt:lpstr>Nominal View of Required Collaboration</vt:lpstr>
      <vt:lpstr>Terminology</vt:lpstr>
      <vt:lpstr>Problem Analysis</vt:lpstr>
      <vt:lpstr>2 Important Ways to Look at the Problem</vt:lpstr>
      <vt:lpstr>5 BIG Facts about Network Modeling</vt:lpstr>
      <vt:lpstr>1. Physical construction model</vt:lpstr>
      <vt:lpstr>CIM Network Construction Model</vt:lpstr>
      <vt:lpstr>CIM Example as an Object Graph</vt:lpstr>
      <vt:lpstr>Is the Physical Construction Sharable? Yes!</vt:lpstr>
      <vt:lpstr>Equipment in CIM (without connectivity)</vt:lpstr>
      <vt:lpstr>CIM Connectivity expresses input  to topology processing</vt:lpstr>
      <vt:lpstr>CIM Topology expresses output  of topology processing.</vt:lpstr>
      <vt:lpstr>Bus-branch and Node-breaker Compatibility</vt:lpstr>
      <vt:lpstr>Physical network process:  supporting various kinds of analytical models.</vt:lpstr>
      <vt:lpstr>Physical network process:  New Construction Completes</vt:lpstr>
      <vt:lpstr>Physical network process: updating My TSO when my neighbors post new models or plans.</vt:lpstr>
      <vt:lpstr>Physical network process: steps in evaluation of proposed new plans</vt:lpstr>
      <vt:lpstr>61970-453 Display Layout Exchange</vt:lpstr>
      <vt:lpstr>Diagram Layout</vt:lpstr>
      <vt:lpstr>2. Operating Hypothesis</vt:lpstr>
      <vt:lpstr>Can the Operating Hypothesis be Shared?  Yes, but only happens in limited use cases.</vt:lpstr>
      <vt:lpstr>Operating Practices Model –  EMS Operations</vt:lpstr>
      <vt:lpstr>PowerPoint Presentation</vt:lpstr>
      <vt:lpstr>CIM dataset partitioning facilitates efficient exchange of sequences of cases.</vt:lpstr>
      <vt:lpstr>3. Model organization in CIM</vt:lpstr>
      <vt:lpstr>Model Authority Sets</vt:lpstr>
      <vt:lpstr>Model Authority Sets</vt:lpstr>
      <vt:lpstr>Typical North American Operations Boundary</vt:lpstr>
      <vt:lpstr>Typical ENTSO-E Operations Boundary</vt:lpstr>
      <vt:lpstr>CIM Partitioning</vt:lpstr>
      <vt:lpstr>More complex partitioning…</vt:lpstr>
      <vt:lpstr>Individual Region Model</vt:lpstr>
      <vt:lpstr>Full Interconnection Model</vt:lpstr>
      <vt:lpstr>Simple State LV Models can be Derived by Script</vt:lpstr>
      <vt:lpstr>Derived National Load Dispatch Model</vt:lpstr>
      <vt:lpstr>Derived Regional Dispatch Model</vt:lpstr>
      <vt:lpstr>Derived TSO Dispatch Model </vt:lpstr>
      <vt:lpstr>4. Time</vt:lpstr>
      <vt:lpstr>Operations and Planning have similar time requirements.</vt:lpstr>
      <vt:lpstr>CIM and Time</vt:lpstr>
      <vt:lpstr>5. Object Identification</vt:lpstr>
      <vt:lpstr>Two main problems…</vt:lpstr>
      <vt:lpstr>MRIDs</vt:lpstr>
      <vt:lpstr>The Naming Problem</vt:lpstr>
      <vt:lpstr>CIM Tutorial Section -IV ******* CIM For Dynamic Models</vt:lpstr>
      <vt:lpstr>Dynamic Models</vt:lpstr>
      <vt:lpstr>Example Dynamic Models used in WECC</vt:lpstr>
      <vt:lpstr>Why Dynamic Model in CIM</vt:lpstr>
      <vt:lpstr>CIM Extension for Dynamic Models</vt:lpstr>
      <vt:lpstr>CIM Extension for Dynamic Models</vt:lpstr>
      <vt:lpstr>CIM Extension for Dynamic Models</vt:lpstr>
      <vt:lpstr>CIM Extension for Dynamic Models</vt:lpstr>
      <vt:lpstr>Dynamic Model Interconnection</vt:lpstr>
      <vt:lpstr>Control Blocks in Dynamic Models</vt:lpstr>
      <vt:lpstr>Control Block in Dynamic Model</vt:lpstr>
      <vt:lpstr>Current Status of Dynamic Model</vt:lpstr>
      <vt:lpstr>Tutorial Section V ***** CIMocracy: Overview of the CIM Standards </vt:lpstr>
      <vt:lpstr>Introduction</vt:lpstr>
      <vt:lpstr>Business Case for Standards</vt:lpstr>
      <vt:lpstr>What Utilities Need</vt:lpstr>
      <vt:lpstr>How Standards Can Help</vt:lpstr>
      <vt:lpstr>What is the IEC</vt:lpstr>
      <vt:lpstr>TC57 Organization &amp; Formal Liaisons</vt:lpstr>
      <vt:lpstr>TC57 Reference Architecture</vt:lpstr>
      <vt:lpstr>61970 – Transmission</vt:lpstr>
      <vt:lpstr>61968 - Distribution</vt:lpstr>
      <vt:lpstr>62325 – Reference Model</vt:lpstr>
      <vt:lpstr>CIM User’s Group (CIMug) Mission</vt:lpstr>
      <vt:lpstr>CIMug Activities</vt:lpstr>
      <vt:lpstr>CIMug is part of UCAiug</vt:lpstr>
      <vt:lpstr>Volunteer Opportunities</vt:lpstr>
      <vt:lpstr>Tutorial Section VI ***** Information Modeling </vt:lpstr>
      <vt:lpstr>Introduction</vt:lpstr>
      <vt:lpstr>IM Methodology</vt:lpstr>
      <vt:lpstr>IM Methodology </vt:lpstr>
      <vt:lpstr>IM Components</vt:lpstr>
      <vt:lpstr>Benefits of Information Models</vt:lpstr>
      <vt:lpstr>CIM - What It Is -- And Isn’t</vt:lpstr>
      <vt:lpstr>The Common Information Model (CIM)</vt:lpstr>
      <vt:lpstr>CIM Overview</vt:lpstr>
      <vt:lpstr>CIM Overview</vt:lpstr>
      <vt:lpstr>CIM Overview</vt:lpstr>
      <vt:lpstr>PowerPoint Presentation</vt:lpstr>
      <vt:lpstr>CIM – Top Level Packages</vt:lpstr>
      <vt:lpstr>61970 (Transmission) Packages</vt:lpstr>
      <vt:lpstr>61968 (Distribution) Packages</vt:lpstr>
      <vt:lpstr>62325 (Markets) Packages</vt:lpstr>
      <vt:lpstr>The CIM Is Expressed In Unified Modeling Language (UML) Notation</vt:lpstr>
      <vt:lpstr>UML Concepts: Generalization/Specialization/Inheritance</vt:lpstr>
      <vt:lpstr>UML Concepts: Simple Association (aka Relationship)</vt:lpstr>
      <vt:lpstr>UML Concepts: Aggregation/Composition (aka Containment)</vt:lpstr>
      <vt:lpstr>Equipment Inheritance Hierarchy</vt:lpstr>
      <vt:lpstr>Equipment Containers (Containment)</vt:lpstr>
      <vt:lpstr>Transformer Class (Model) From CIM</vt:lpstr>
      <vt:lpstr>Transformer End Attributes</vt:lpstr>
      <vt:lpstr>Connectivity Model</vt:lpstr>
      <vt:lpstr>Names</vt:lpstr>
      <vt:lpstr>CIM Name Class</vt:lpstr>
      <vt:lpstr>Names in Messages</vt:lpstr>
      <vt:lpstr>Name Mapping Example</vt:lpstr>
      <vt:lpstr>UML Element Conventions</vt:lpstr>
      <vt:lpstr>UML Element Conventions</vt:lpstr>
      <vt:lpstr>UML Element Conventions</vt:lpstr>
      <vt:lpstr>UML Element Conventions</vt:lpstr>
      <vt:lpstr>UML Element Conventions</vt:lpstr>
      <vt:lpstr>UML Element Conventions</vt:lpstr>
      <vt:lpstr>UML Element Conventions</vt:lpstr>
      <vt:lpstr>Package Dependency</vt:lpstr>
      <vt:lpstr>Tutorial Section VII ***** From Canonical Semantics  to Interoperability Profiles</vt:lpstr>
      <vt:lpstr>What are the keys to simplifying integration?</vt:lpstr>
      <vt:lpstr>GWAC Stack from Gridwise Architecture</vt:lpstr>
      <vt:lpstr>Important terminology…</vt:lpstr>
      <vt:lpstr>A canonical data model (CDM) is a semantic model chosen as a common dialect for a data exchange.</vt:lpstr>
      <vt:lpstr>Profile</vt:lpstr>
      <vt:lpstr>Transformations connect local semantics to standard profile semantics derived from CDM.</vt:lpstr>
      <vt:lpstr>How does a standard profile get started?</vt:lpstr>
      <vt:lpstr>Profile dependence</vt:lpstr>
      <vt:lpstr>Example of Interdependent Profiles</vt:lpstr>
      <vt:lpstr>Export of a series of state estimator results.</vt:lpstr>
      <vt:lpstr>ENTSO-E Day-Ahead Congestion Forecast Process: TSO submits a sequence of 24 hourly cases each day.</vt:lpstr>
      <vt:lpstr>Partial Sequence Diagram for Building Power Flow Cases</vt:lpstr>
      <vt:lpstr>Enterprise CDM Practicalities</vt:lpstr>
      <vt:lpstr>Enterprise CDM Versions &amp; Variants</vt:lpstr>
      <vt:lpstr>And there is not just one CDM…</vt:lpstr>
      <vt:lpstr>Harmonization: the next best thing for coordinating CDMs.</vt:lpstr>
      <vt:lpstr>Standard semantic integration between harmonized domains – two CDMS.</vt:lpstr>
      <vt:lpstr>Tutorial Section VIII ***** Extending the CIM</vt:lpstr>
      <vt:lpstr>Using the CIM</vt:lpstr>
      <vt:lpstr>Introduction</vt:lpstr>
      <vt:lpstr>CIM Correction Process</vt:lpstr>
      <vt:lpstr>Process to Extend the CIM</vt:lpstr>
      <vt:lpstr>Use Case: Definition</vt:lpstr>
      <vt:lpstr>Use Case: Section Description</vt:lpstr>
      <vt:lpstr>Use Case: Section Description</vt:lpstr>
      <vt:lpstr>Use Case: Section Description</vt:lpstr>
      <vt:lpstr>CIM Extension Methods Using UML</vt:lpstr>
      <vt:lpstr>Package Based Extensions</vt:lpstr>
      <vt:lpstr>CIM Extensions: Extension Models</vt:lpstr>
      <vt:lpstr>Directly Applied Extensions</vt:lpstr>
      <vt:lpstr>Directly Applied Extension - Stereotype</vt:lpstr>
      <vt:lpstr>Directly Applied Extensions – Tag Values</vt:lpstr>
      <vt:lpstr>Submission to IEC</vt:lpstr>
      <vt:lpstr>Tutorial Section IX ***** Instance Identification </vt:lpstr>
      <vt:lpstr>What’s in a Name?</vt:lpstr>
      <vt:lpstr>Universally Unique Identifier</vt:lpstr>
      <vt:lpstr>Creating Unique Identifiers</vt:lpstr>
      <vt:lpstr>Machine vs Human Readable</vt:lpstr>
      <vt:lpstr>Master Resource Identification</vt:lpstr>
      <vt:lpstr>Master Data Owner</vt:lpstr>
      <vt:lpstr>Multiple Identities and Names</vt:lpstr>
      <vt:lpstr>Example: Multiple Identifiers</vt:lpstr>
      <vt:lpstr>Example: Multiple Identifier</vt:lpstr>
      <vt:lpstr>CIM Name Class</vt:lpstr>
      <vt:lpstr>Example: Substation</vt:lpstr>
      <vt:lpstr>Exchanging Names and Identities</vt:lpstr>
      <vt:lpstr>Object Naming Registry</vt:lpstr>
      <vt:lpstr>Object Naming Registry: Example</vt:lpstr>
      <vt:lpstr>Object Naming Registry: Example</vt:lpstr>
      <vt:lpstr>Pros and Cons</vt:lpstr>
      <vt:lpstr>Tutorial Section X ***** Serialization Formats</vt:lpstr>
      <vt:lpstr>Structure vs Format</vt:lpstr>
      <vt:lpstr>CIM File Formats</vt:lpstr>
      <vt:lpstr>CIM XML</vt:lpstr>
      <vt:lpstr>XML 101</vt:lpstr>
      <vt:lpstr>Simple XML Example</vt:lpstr>
      <vt:lpstr>XML Schema</vt:lpstr>
      <vt:lpstr>XML Schema</vt:lpstr>
      <vt:lpstr>XML Schema Example</vt:lpstr>
      <vt:lpstr>Alternative View</vt:lpstr>
      <vt:lpstr>RDF 101</vt:lpstr>
      <vt:lpstr>Simple RDF Example</vt:lpstr>
      <vt:lpstr>CIM RDF XML</vt:lpstr>
      <vt:lpstr>CIM RDF XML</vt:lpstr>
      <vt:lpstr>CIM RDF XML Format</vt:lpstr>
      <vt:lpstr>CIM RDF XML Format</vt:lpstr>
      <vt:lpstr>CIM RDF XML Format</vt:lpstr>
      <vt:lpstr>CIM RDF XML Example</vt:lpstr>
      <vt:lpstr>CIM RDF XML Example</vt:lpstr>
      <vt:lpstr>CIM RDF XML</vt:lpstr>
      <vt:lpstr>Compression</vt:lpstr>
      <vt:lpstr>CIM Difference Model</vt:lpstr>
      <vt:lpstr>CIM Difference Model</vt:lpstr>
      <vt:lpstr>Addition</vt:lpstr>
      <vt:lpstr>Deletion</vt:lpstr>
      <vt:lpstr>Deletion</vt:lpstr>
      <vt:lpstr>Update</vt:lpstr>
      <vt:lpstr>Update</vt:lpstr>
      <vt:lpstr>Difference Model</vt:lpstr>
      <vt:lpstr>CIM XML Schema</vt:lpstr>
      <vt:lpstr>CIM XML Schema Example</vt:lpstr>
      <vt:lpstr>Mapping to CIM</vt:lpstr>
      <vt:lpstr>Deriving a Profile</vt:lpstr>
      <vt:lpstr>XML Schema Representation</vt:lpstr>
      <vt:lpstr>Instance Example</vt:lpstr>
      <vt:lpstr>Tutorial Section XI ***** Implementation Techniques</vt:lpstr>
      <vt:lpstr>CIM Enabling Software</vt:lpstr>
      <vt:lpstr>Example: Supporting CIM Import</vt:lpstr>
      <vt:lpstr>Bi-Directional Transformation</vt:lpstr>
      <vt:lpstr>Stateful vs Stateless Transformation</vt:lpstr>
      <vt:lpstr>Stateful Transformation</vt:lpstr>
      <vt:lpstr>Stateful Transformation</vt:lpstr>
      <vt:lpstr>Identity Registry</vt:lpstr>
      <vt:lpstr>Supporting CIM XML</vt:lpstr>
      <vt:lpstr>Model Driven Transformation</vt:lpstr>
      <vt:lpstr>Transformation Definitions</vt:lpstr>
      <vt:lpstr>Transformation Example: CIM to PSS/E</vt:lpstr>
      <vt:lpstr>Creating the Information Model</vt:lpstr>
      <vt:lpstr>Model Driven Transformation</vt:lpstr>
      <vt:lpstr>PowerPoint Presentation</vt:lpstr>
      <vt:lpstr>Benefits of Model Driven Transformation</vt:lpstr>
      <vt:lpstr>Performance Trade-offs</vt:lpstr>
      <vt:lpstr>Performance</vt:lpstr>
      <vt:lpstr>Transforming to a Standard</vt:lpstr>
      <vt:lpstr>Transforming to a Standard</vt:lpstr>
      <vt:lpstr>Available Technologies</vt:lpstr>
      <vt:lpstr>Java: Eclipse Modeling Framework</vt:lpstr>
      <vt:lpstr>Java: Eclipse Modeling Framework</vt:lpstr>
      <vt:lpstr>Java: Eclipse Modeling Framework</vt:lpstr>
      <vt:lpstr>Java: Eclipse Modeling Framework</vt:lpstr>
      <vt:lpstr>Model Driven</vt:lpstr>
      <vt:lpstr>Tutorial Section XII ***** CIMTool</vt:lpstr>
      <vt:lpstr>Introduction</vt:lpstr>
      <vt:lpstr>Contents</vt:lpstr>
      <vt:lpstr>CIM Profiles</vt:lpstr>
      <vt:lpstr>What is a Contextual Profile?</vt:lpstr>
      <vt:lpstr>Information Models and Profiles</vt:lpstr>
      <vt:lpstr>CIMTool Installation</vt:lpstr>
      <vt:lpstr>What is CIMTool?</vt:lpstr>
      <vt:lpstr>Preparation for Installation</vt:lpstr>
      <vt:lpstr>CIMTool Installation</vt:lpstr>
      <vt:lpstr>Starting CIMTool</vt:lpstr>
      <vt:lpstr>Eclipse/CIMTool Workbench</vt:lpstr>
      <vt:lpstr>CIMTool/Eclipse Hints and Tips</vt:lpstr>
      <vt:lpstr>Creating a CIMTool Project</vt:lpstr>
      <vt:lpstr>CIMTool Projects</vt:lpstr>
      <vt:lpstr>Creating a New CIMTool Project</vt:lpstr>
      <vt:lpstr>Creating a New CIMTool Project</vt:lpstr>
      <vt:lpstr>Browsing the Project</vt:lpstr>
      <vt:lpstr>Importing a Schema</vt:lpstr>
      <vt:lpstr>Importing a Schema</vt:lpstr>
      <vt:lpstr>Schema in a UML Tool</vt:lpstr>
      <vt:lpstr>Exporting UML Model as XMI</vt:lpstr>
      <vt:lpstr>Exporting XMI from UML Tool</vt:lpstr>
      <vt:lpstr>Schema Import within CIMTool</vt:lpstr>
      <vt:lpstr>Initial Schema Import</vt:lpstr>
      <vt:lpstr>Initial Schema Import</vt:lpstr>
      <vt:lpstr>Creating and Editing a Profile</vt:lpstr>
      <vt:lpstr>Creating a New Profile</vt:lpstr>
      <vt:lpstr>Creating a New Profile</vt:lpstr>
      <vt:lpstr>Creating a New Profile</vt:lpstr>
      <vt:lpstr>Creating a New Profile</vt:lpstr>
      <vt:lpstr>Browsing the Project</vt:lpstr>
      <vt:lpstr>Adding Classes to Profile</vt:lpstr>
      <vt:lpstr>Adding a Property to Profile</vt:lpstr>
      <vt:lpstr>View After Adding a Property to profile</vt:lpstr>
      <vt:lpstr>Adding Properties to Profile</vt:lpstr>
      <vt:lpstr>Importing a Profile</vt:lpstr>
      <vt:lpstr>Importing a Profile</vt:lpstr>
      <vt:lpstr>Importing Profiles into CIMTool</vt:lpstr>
      <vt:lpstr>Importing Profile from Data Dictionary</vt:lpstr>
      <vt:lpstr>Importing Profiles</vt:lpstr>
      <vt:lpstr>Data Dictionary</vt:lpstr>
      <vt:lpstr>Importing Spreadsheet</vt:lpstr>
      <vt:lpstr>Importing Spreadsheet</vt:lpstr>
      <vt:lpstr>Importing Spreadsheet</vt:lpstr>
      <vt:lpstr>Importing Spreadsheet</vt:lpstr>
      <vt:lpstr>Importing Spreadsheet</vt:lpstr>
      <vt:lpstr>Extending the Spreadsheet</vt:lpstr>
      <vt:lpstr>Creating a Profile using the Copy/Paste Function</vt:lpstr>
      <vt:lpstr>Create a Profile Using Copy/Paste</vt:lpstr>
      <vt:lpstr>Generating RDF Schemas</vt:lpstr>
      <vt:lpstr>Generating RDF Schemas</vt:lpstr>
      <vt:lpstr>Generating RDF Schemas</vt:lpstr>
      <vt:lpstr>Generated RDF Schema</vt:lpstr>
      <vt:lpstr>CIMTool Output Options</vt:lpstr>
      <vt:lpstr>HTML Documentation</vt:lpstr>
      <vt:lpstr>Importing a Model</vt:lpstr>
      <vt:lpstr>Importing a Model</vt:lpstr>
      <vt:lpstr>Importing a Model</vt:lpstr>
      <vt:lpstr>Importing a Model That Already Exists</vt:lpstr>
      <vt:lpstr>Imported Model </vt:lpstr>
      <vt:lpstr>Validating a Model</vt:lpstr>
      <vt:lpstr>Validating a Model</vt:lpstr>
      <vt:lpstr>Example Validation Errors</vt:lpstr>
      <vt:lpstr>Browsing Diagnostic File</vt:lpstr>
      <vt:lpstr>Importing and Validating an Incremental Model</vt:lpstr>
      <vt:lpstr>Importing Incremental CIM/XML</vt:lpstr>
      <vt:lpstr>Importing Incremental CIM/XML</vt:lpstr>
      <vt:lpstr>Validating an Incremental Model</vt:lpstr>
      <vt:lpstr>Browsing Diagnostic File</vt:lpstr>
      <vt:lpstr>Updating a Schema</vt:lpstr>
      <vt:lpstr>Updating a Schema in CIMTool</vt:lpstr>
      <vt:lpstr>Namespaces</vt:lpstr>
      <vt:lpstr>Changing Namespaces</vt:lpstr>
      <vt:lpstr>Miscellaneous</vt:lpstr>
      <vt:lpstr>Exporting a Project</vt:lpstr>
      <vt:lpstr>Exporting a Project</vt:lpstr>
      <vt:lpstr>Switching Workspaces</vt:lpstr>
      <vt:lpstr>Renaming Resources</vt:lpstr>
      <vt:lpstr>Changing CIMTool Preferences</vt:lpstr>
      <vt:lpstr>Diagnostics</vt:lpstr>
      <vt:lpstr>Backing Up a Project</vt:lpstr>
      <vt:lpstr>Importing a Project</vt:lpstr>
      <vt:lpstr>Deleting a Project</vt:lpstr>
      <vt:lpstr>CIMTool Updates</vt:lpstr>
      <vt:lpstr>Where Do I Get …</vt:lpstr>
      <vt:lpstr>Acknowledgements</vt:lpstr>
      <vt:lpstr>More Information</vt:lpstr>
      <vt:lpstr>Tutorial Section XIII ***** Interoperability &amp; IOP Testing</vt:lpstr>
      <vt:lpstr>Topics</vt:lpstr>
      <vt:lpstr>Major IOP Artifacts </vt:lpstr>
      <vt:lpstr>Major Activities</vt:lpstr>
      <vt:lpstr>Profile Contents </vt:lpstr>
      <vt:lpstr>Profile Contents </vt:lpstr>
      <vt:lpstr>PowerPoint Presentation</vt:lpstr>
      <vt:lpstr>Exchange Test Cases</vt:lpstr>
      <vt:lpstr>Model Exchange Test Cases</vt:lpstr>
      <vt:lpstr>Model Exchange Test Cases</vt:lpstr>
      <vt:lpstr>Message Exchange Test Cases</vt:lpstr>
      <vt:lpstr>Message Exchange Tests</vt:lpstr>
      <vt:lpstr>Role of Test Witness</vt:lpstr>
      <vt:lpstr>Role of Test Witness</vt:lpstr>
      <vt:lpstr>Test Report Contents </vt:lpstr>
      <vt:lpstr>Next Steps</vt:lpstr>
      <vt:lpstr>Tutorial Section XIVa ***** Enterprise Integration: Models and Applications</vt:lpstr>
      <vt:lpstr>Introduction</vt:lpstr>
      <vt:lpstr>What are we integrating?</vt:lpstr>
      <vt:lpstr>People and Process</vt:lpstr>
      <vt:lpstr>Documentation</vt:lpstr>
      <vt:lpstr>Uses Cases</vt:lpstr>
      <vt:lpstr>Modeling Levels</vt:lpstr>
      <vt:lpstr>Conceptual Models</vt:lpstr>
      <vt:lpstr>Logical Models</vt:lpstr>
      <vt:lpstr>Logical Models</vt:lpstr>
      <vt:lpstr>Canonicals</vt:lpstr>
      <vt:lpstr>Example Modeling Process</vt:lpstr>
      <vt:lpstr>Tools</vt:lpstr>
      <vt:lpstr>Namespaces</vt:lpstr>
      <vt:lpstr>Traceability</vt:lpstr>
      <vt:lpstr>Integration Choices</vt:lpstr>
      <vt:lpstr>Basic Integration Patterns</vt:lpstr>
      <vt:lpstr>Patterns and Verbs</vt:lpstr>
      <vt:lpstr>Transports</vt:lpstr>
      <vt:lpstr>Web Services</vt:lpstr>
      <vt:lpstr>Names</vt:lpstr>
      <vt:lpstr>Common Services</vt:lpstr>
      <vt:lpstr>Claim Check Pattern</vt:lpstr>
      <vt:lpstr>Security</vt:lpstr>
      <vt:lpstr>Error Handling</vt:lpstr>
      <vt:lpstr>Integration Beyond the ESB</vt:lpstr>
      <vt:lpstr>Tutorial Section XIVb ***** Enterprise Integration: ESB &amp; SOA</vt:lpstr>
      <vt:lpstr>Tightly Coupled Services</vt:lpstr>
      <vt:lpstr>Enterprise Service Bus</vt:lpstr>
      <vt:lpstr>Message Subscription</vt:lpstr>
      <vt:lpstr>Service Oriented Architecture</vt:lpstr>
      <vt:lpstr>Enabling SOA</vt:lpstr>
      <vt:lpstr> Tutorial Section XV ***** CIM in Smart Grid</vt:lpstr>
      <vt:lpstr>Systems Era: 1970 ~ 1995</vt:lpstr>
      <vt:lpstr>Enterprise Era: 1995 …</vt:lpstr>
      <vt:lpstr>Enterprise Integration &amp; Smart Grid</vt:lpstr>
      <vt:lpstr>PowerPoint Presentation</vt:lpstr>
      <vt:lpstr>PowerPoint Presentation</vt:lpstr>
      <vt:lpstr>PowerPoint Presentation</vt:lpstr>
      <vt:lpstr>PowerPoint Presentation</vt:lpstr>
      <vt:lpstr>What are the key components in simplifying integration?</vt:lpstr>
      <vt:lpstr>GWAC Stack from Gridwise Architecture</vt:lpstr>
      <vt:lpstr>The ‘Big Picture’ Theme in Semantics</vt:lpstr>
      <vt:lpstr>Using CIM as an Enterprise Model</vt:lpstr>
      <vt:lpstr>You may wind up with something like this…</vt:lpstr>
      <vt:lpstr>How Much of Smart Grid Should be Governed by a CIM CDM?</vt:lpstr>
      <vt:lpstr>PowerPoint Presentation</vt:lpstr>
      <vt:lpstr>Tutorial Section XVI ***** Version Management</vt:lpstr>
      <vt:lpstr>CIM, Profiles, Applications</vt:lpstr>
      <vt:lpstr>Enterprise Semantic Model</vt:lpstr>
      <vt:lpstr>Diverging Models</vt:lpstr>
      <vt:lpstr>Merging Extensions</vt:lpstr>
      <vt:lpstr>Managing CIM Extensions</vt:lpstr>
      <vt:lpstr>Profile Versioning</vt:lpstr>
      <vt:lpstr>New Profile</vt:lpstr>
      <vt:lpstr>Supporting New Version</vt:lpstr>
      <vt:lpstr>CIM to CIM Conversion</vt:lpstr>
      <vt:lpstr>CIM-Based Internal Model</vt:lpstr>
      <vt:lpstr>TUTORIAL “Application of IEC CIM Standards in Power System Modeling, Smart Grid and Enterprise integration”  2012 IEEE PES General Meeting, San Diego, California July 22-26</vt:lpstr>
    </vt:vector>
  </TitlesOfParts>
  <Company>IEEE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IEEE</dc:creator>
  <cp:lastModifiedBy>Margaret Goodrich &lt;margaret@sisconet.com&gt;</cp:lastModifiedBy>
  <cp:revision>29</cp:revision>
  <cp:lastPrinted>2013-04-12T00:36:31Z</cp:lastPrinted>
  <dcterms:created xsi:type="dcterms:W3CDTF">2010-10-12T18:25:44Z</dcterms:created>
  <dcterms:modified xsi:type="dcterms:W3CDTF">2013-04-12T00:48:22Z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0x010100E6A9854145BE294395C65518CB7453EF</vt:lpwstr>
  </property>
</Properties>
</file>